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58" r:id="rId6"/>
    <p:sldId id="261" r:id="rId7"/>
    <p:sldId id="262" r:id="rId8"/>
    <p:sldId id="263" r:id="rId9"/>
    <p:sldId id="264" r:id="rId10"/>
    <p:sldId id="265" r:id="rId11"/>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6" autoAdjust="0"/>
    <p:restoredTop sz="94660"/>
  </p:normalViewPr>
  <p:slideViewPr>
    <p:cSldViewPr snapToGrid="0">
      <p:cViewPr>
        <p:scale>
          <a:sx n="80" d="100"/>
          <a:sy n="80" d="100"/>
        </p:scale>
        <p:origin x="438" y="-9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11BF61-1B2B-4383-8DEC-0B8DAC5B1030}"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82508A-902E-42D8-AE35-78DD522D7E91}" type="slidenum">
              <a:rPr lang="en-US" smtClean="0"/>
              <a:t>‹#›</a:t>
            </a:fld>
            <a:endParaRPr lang="en-US"/>
          </a:p>
        </p:txBody>
      </p:sp>
    </p:spTree>
    <p:extLst>
      <p:ext uri="{BB962C8B-B14F-4D97-AF65-F5344CB8AC3E}">
        <p14:creationId xmlns:p14="http://schemas.microsoft.com/office/powerpoint/2010/main" val="1865943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11BF61-1B2B-4383-8DEC-0B8DAC5B1030}"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82508A-902E-42D8-AE35-78DD522D7E91}" type="slidenum">
              <a:rPr lang="en-US" smtClean="0"/>
              <a:t>‹#›</a:t>
            </a:fld>
            <a:endParaRPr lang="en-US"/>
          </a:p>
        </p:txBody>
      </p:sp>
    </p:spTree>
    <p:extLst>
      <p:ext uri="{BB962C8B-B14F-4D97-AF65-F5344CB8AC3E}">
        <p14:creationId xmlns:p14="http://schemas.microsoft.com/office/powerpoint/2010/main" val="2536334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1BF61-1B2B-4383-8DEC-0B8DAC5B1030}"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82508A-902E-42D8-AE35-78DD522D7E91}" type="slidenum">
              <a:rPr lang="en-US" smtClean="0"/>
              <a:t>‹#›</a:t>
            </a:fld>
            <a:endParaRPr lang="en-US"/>
          </a:p>
        </p:txBody>
      </p:sp>
    </p:spTree>
    <p:extLst>
      <p:ext uri="{BB962C8B-B14F-4D97-AF65-F5344CB8AC3E}">
        <p14:creationId xmlns:p14="http://schemas.microsoft.com/office/powerpoint/2010/main" val="3866451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11BF61-1B2B-4383-8DEC-0B8DAC5B1030}" type="datetimeFigureOut">
              <a:rPr lang="en-US" smtClean="0"/>
              <a:t>4/19/2023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82508A-902E-42D8-AE35-78DD522D7E91}" type="slidenum">
              <a:rPr lang="en-US" smtClean="0"/>
              <a:t>‹#›</a:t>
            </a:fld>
            <a:endParaRPr lang="en-US"/>
          </a:p>
        </p:txBody>
      </p:sp>
    </p:spTree>
    <p:extLst>
      <p:ext uri="{BB962C8B-B14F-4D97-AF65-F5344CB8AC3E}">
        <p14:creationId xmlns:p14="http://schemas.microsoft.com/office/powerpoint/2010/main" val="3372271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11BF61-1B2B-4383-8DEC-0B8DAC5B1030}" type="datetimeFigureOut">
              <a:rPr lang="en-US" smtClean="0"/>
              <a:t>4/19/2023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82508A-902E-42D8-AE35-78DD522D7E91}" type="slidenum">
              <a:rPr lang="en-US" smtClean="0"/>
              <a:t>‹#›</a:t>
            </a:fld>
            <a:endParaRPr lang="en-US"/>
          </a:p>
        </p:txBody>
      </p:sp>
    </p:spTree>
    <p:extLst>
      <p:ext uri="{BB962C8B-B14F-4D97-AF65-F5344CB8AC3E}">
        <p14:creationId xmlns:p14="http://schemas.microsoft.com/office/powerpoint/2010/main" val="1048922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11BF61-1B2B-4383-8DEC-0B8DAC5B1030}" type="datetimeFigureOut">
              <a:rPr lang="en-US" smtClean="0"/>
              <a:t>4/19/2023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82508A-902E-42D8-AE35-78DD522D7E91}" type="slidenum">
              <a:rPr lang="en-US" smtClean="0"/>
              <a:t>‹#›</a:t>
            </a:fld>
            <a:endParaRPr lang="en-US"/>
          </a:p>
        </p:txBody>
      </p:sp>
    </p:spTree>
    <p:extLst>
      <p:ext uri="{BB962C8B-B14F-4D97-AF65-F5344CB8AC3E}">
        <p14:creationId xmlns:p14="http://schemas.microsoft.com/office/powerpoint/2010/main" val="1624905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1BF61-1B2B-4383-8DEC-0B8DAC5B1030}" type="datetimeFigureOut">
              <a:rPr lang="en-US" smtClean="0"/>
              <a:t>4/19/2023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82508A-902E-42D8-AE35-78DD522D7E91}" type="slidenum">
              <a:rPr lang="en-US" smtClean="0"/>
              <a:t>‹#›</a:t>
            </a:fld>
            <a:endParaRPr lang="en-US"/>
          </a:p>
        </p:txBody>
      </p:sp>
    </p:spTree>
    <p:extLst>
      <p:ext uri="{BB962C8B-B14F-4D97-AF65-F5344CB8AC3E}">
        <p14:creationId xmlns:p14="http://schemas.microsoft.com/office/powerpoint/2010/main" val="351363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7D11BF61-1B2B-4383-8DEC-0B8DAC5B1030}" type="datetimeFigureOut">
              <a:rPr lang="en-US" smtClean="0"/>
              <a:t>4/19/2023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82508A-902E-42D8-AE35-78DD522D7E91}" type="slidenum">
              <a:rPr lang="en-US" smtClean="0"/>
              <a:t>‹#›</a:t>
            </a:fld>
            <a:endParaRPr lang="en-US"/>
          </a:p>
        </p:txBody>
      </p:sp>
    </p:spTree>
    <p:extLst>
      <p:ext uri="{BB962C8B-B14F-4D97-AF65-F5344CB8AC3E}">
        <p14:creationId xmlns:p14="http://schemas.microsoft.com/office/powerpoint/2010/main" val="75472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7D11BF61-1B2B-4383-8DEC-0B8DAC5B1030}" type="datetimeFigureOut">
              <a:rPr lang="en-US" smtClean="0"/>
              <a:t>4/19/2023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82508A-902E-42D8-AE35-78DD522D7E91}" type="slidenum">
              <a:rPr lang="en-US" smtClean="0"/>
              <a:t>‹#›</a:t>
            </a:fld>
            <a:endParaRPr lang="en-US"/>
          </a:p>
        </p:txBody>
      </p:sp>
    </p:spTree>
    <p:extLst>
      <p:ext uri="{BB962C8B-B14F-4D97-AF65-F5344CB8AC3E}">
        <p14:creationId xmlns:p14="http://schemas.microsoft.com/office/powerpoint/2010/main" val="1250624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11BF61-1B2B-4383-8DEC-0B8DAC5B1030}"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82508A-902E-42D8-AE35-78DD522D7E91}" type="slidenum">
              <a:rPr lang="en-US" smtClean="0"/>
              <a:t>‹#›</a:t>
            </a:fld>
            <a:endParaRPr lang="en-US"/>
          </a:p>
        </p:txBody>
      </p:sp>
    </p:spTree>
    <p:extLst>
      <p:ext uri="{BB962C8B-B14F-4D97-AF65-F5344CB8AC3E}">
        <p14:creationId xmlns:p14="http://schemas.microsoft.com/office/powerpoint/2010/main" val="1177710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11BF61-1B2B-4383-8DEC-0B8DAC5B1030}" type="datetimeFigureOut">
              <a:rPr lang="en-US" smtClean="0"/>
              <a:t>4/19/2023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82508A-902E-42D8-AE35-78DD522D7E91}" type="slidenum">
              <a:rPr lang="en-US" smtClean="0"/>
              <a:t>‹#›</a:t>
            </a:fld>
            <a:endParaRPr lang="en-US"/>
          </a:p>
        </p:txBody>
      </p:sp>
    </p:spTree>
    <p:extLst>
      <p:ext uri="{BB962C8B-B14F-4D97-AF65-F5344CB8AC3E}">
        <p14:creationId xmlns:p14="http://schemas.microsoft.com/office/powerpoint/2010/main" val="2024846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7D11BF61-1B2B-4383-8DEC-0B8DAC5B1030}" type="datetimeFigureOut">
              <a:rPr lang="en-US" smtClean="0"/>
              <a:t>4/19/2023</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FC82508A-902E-42D8-AE35-78DD522D7E91}" type="slidenum">
              <a:rPr lang="en-US" smtClean="0"/>
              <a:t>‹#›</a:t>
            </a:fld>
            <a:endParaRPr lang="en-US"/>
          </a:p>
        </p:txBody>
      </p:sp>
    </p:spTree>
    <p:extLst>
      <p:ext uri="{BB962C8B-B14F-4D97-AF65-F5344CB8AC3E}">
        <p14:creationId xmlns:p14="http://schemas.microsoft.com/office/powerpoint/2010/main" val="30171695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13" Type="http://schemas.openxmlformats.org/officeDocument/2006/relationships/image" Target="../media/image10.gif"/><Relationship Id="rId18" Type="http://schemas.microsoft.com/office/2007/relationships/hdphoto" Target="../media/hdphoto4.wdp"/><Relationship Id="rId3" Type="http://schemas.openxmlformats.org/officeDocument/2006/relationships/image" Target="../media/image2.jpeg"/><Relationship Id="rId7" Type="http://schemas.openxmlformats.org/officeDocument/2006/relationships/image" Target="../media/image6.jpeg"/><Relationship Id="rId12" Type="http://schemas.microsoft.com/office/2007/relationships/hdphoto" Target="../media/hdphoto2.wdp"/><Relationship Id="rId17" Type="http://schemas.openxmlformats.org/officeDocument/2006/relationships/image" Target="../media/image13.png"/><Relationship Id="rId2" Type="http://schemas.openxmlformats.org/officeDocument/2006/relationships/image" Target="../media/image1.png"/><Relationship Id="rId16" Type="http://schemas.microsoft.com/office/2007/relationships/hdphoto" Target="../media/hdphoto3.wdp"/><Relationship Id="rId20" Type="http://schemas.microsoft.com/office/2007/relationships/hdphoto" Target="../media/hdphoto5.wdp"/><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9.png"/><Relationship Id="rId5" Type="http://schemas.openxmlformats.org/officeDocument/2006/relationships/image" Target="../media/image4.jpeg"/><Relationship Id="rId15" Type="http://schemas.openxmlformats.org/officeDocument/2006/relationships/image" Target="../media/image12.png"/><Relationship Id="rId10" Type="http://schemas.microsoft.com/office/2007/relationships/hdphoto" Target="../media/hdphoto1.wdp"/><Relationship Id="rId19" Type="http://schemas.openxmlformats.org/officeDocument/2006/relationships/image" Target="../media/image14.png"/><Relationship Id="rId4" Type="http://schemas.openxmlformats.org/officeDocument/2006/relationships/image" Target="../media/image3.jpeg"/><Relationship Id="rId9" Type="http://schemas.openxmlformats.org/officeDocument/2006/relationships/image" Target="../media/image8.pn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7.gif"/><Relationship Id="rId13" Type="http://schemas.openxmlformats.org/officeDocument/2006/relationships/image" Target="../media/image8.png"/><Relationship Id="rId3" Type="http://schemas.openxmlformats.org/officeDocument/2006/relationships/image" Target="../media/image15.jpeg"/><Relationship Id="rId7" Type="http://schemas.openxmlformats.org/officeDocument/2006/relationships/image" Target="../media/image10.gif"/><Relationship Id="rId12" Type="http://schemas.microsoft.com/office/2007/relationships/hdphoto" Target="../media/hdphoto5.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4.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9.png"/><Relationship Id="rId9" Type="http://schemas.openxmlformats.org/officeDocument/2006/relationships/image" Target="../media/image13.png"/><Relationship Id="rId1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7.jpe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18.jpeg"/><Relationship Id="rId9" Type="http://schemas.openxmlformats.org/officeDocument/2006/relationships/image" Target="../media/image10.gif"/></Relationships>
</file>

<file path=ppt/slides/_rels/slide7.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21.jpeg"/><Relationship Id="rId7" Type="http://schemas.microsoft.com/office/2007/relationships/hdphoto" Target="../media/hdphoto1.wdp"/><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2.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13.png"/><Relationship Id="rId7" Type="http://schemas.microsoft.com/office/2007/relationships/hdphoto" Target="../media/hdphoto5.wdp"/><Relationship Id="rId2" Type="http://schemas.openxmlformats.org/officeDocument/2006/relationships/image" Target="../media/image23.JP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24.JPG"/><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8" Type="http://schemas.openxmlformats.org/officeDocument/2006/relationships/image" Target="../media/image7.gif"/><Relationship Id="rId13" Type="http://schemas.microsoft.com/office/2007/relationships/hdphoto" Target="../media/hdphoto5.wdp"/><Relationship Id="rId3" Type="http://schemas.microsoft.com/office/2007/relationships/hdphoto" Target="../media/hdphoto2.wdp"/><Relationship Id="rId7" Type="http://schemas.openxmlformats.org/officeDocument/2006/relationships/image" Target="../media/image10.gif"/><Relationship Id="rId12"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5.jpe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B32F49A6-80AA-2836-3D77-1521D4102EA0}"/>
              </a:ext>
            </a:extLst>
          </p:cNvPr>
          <p:cNvGrpSpPr/>
          <p:nvPr/>
        </p:nvGrpSpPr>
        <p:grpSpPr>
          <a:xfrm>
            <a:off x="0" y="0"/>
            <a:ext cx="7772400" cy="10058400"/>
            <a:chOff x="-304658" y="37172"/>
            <a:chExt cx="7772400" cy="10058400"/>
          </a:xfrm>
        </p:grpSpPr>
        <p:grpSp>
          <p:nvGrpSpPr>
            <p:cNvPr id="4" name="Group 3">
              <a:extLst>
                <a:ext uri="{FF2B5EF4-FFF2-40B4-BE49-F238E27FC236}">
                  <a16:creationId xmlns:a16="http://schemas.microsoft.com/office/drawing/2014/main" id="{2260CF6D-24C2-3F15-3E29-B1E0B21A248A}"/>
                </a:ext>
              </a:extLst>
            </p:cNvPr>
            <p:cNvGrpSpPr/>
            <p:nvPr/>
          </p:nvGrpSpPr>
          <p:grpSpPr>
            <a:xfrm>
              <a:off x="-304658" y="37172"/>
              <a:ext cx="7772400" cy="10058400"/>
              <a:chOff x="0" y="0"/>
              <a:chExt cx="7772400" cy="10058400"/>
            </a:xfrm>
          </p:grpSpPr>
          <p:sp>
            <p:nvSpPr>
              <p:cNvPr id="5" name="Rectangle 4">
                <a:extLst>
                  <a:ext uri="{FF2B5EF4-FFF2-40B4-BE49-F238E27FC236}">
                    <a16:creationId xmlns:a16="http://schemas.microsoft.com/office/drawing/2014/main" id="{05323B46-FAB4-5814-06EA-69BF24E878FE}"/>
                  </a:ext>
                </a:extLst>
              </p:cNvPr>
              <p:cNvSpPr/>
              <p:nvPr/>
            </p:nvSpPr>
            <p:spPr>
              <a:xfrm>
                <a:off x="0" y="0"/>
                <a:ext cx="7772400" cy="1005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4DCA64E0-6DC1-633D-0A27-59CE641D10D1}"/>
                  </a:ext>
                </a:extLst>
              </p:cNvPr>
              <p:cNvGrpSpPr/>
              <p:nvPr/>
            </p:nvGrpSpPr>
            <p:grpSpPr>
              <a:xfrm>
                <a:off x="457200" y="335853"/>
                <a:ext cx="6858000" cy="3151429"/>
                <a:chOff x="441062" y="-13367"/>
                <a:chExt cx="6799710" cy="3151429"/>
              </a:xfrm>
            </p:grpSpPr>
            <p:pic>
              <p:nvPicPr>
                <p:cNvPr id="26" name="Picture 2" descr="See the source image">
                  <a:extLst>
                    <a:ext uri="{FF2B5EF4-FFF2-40B4-BE49-F238E27FC236}">
                      <a16:creationId xmlns:a16="http://schemas.microsoft.com/office/drawing/2014/main" id="{75B08AD9-FACC-B836-E70E-E9D8F1AC115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941721"/>
                  <a:ext cx="6400800" cy="15099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7" name="Isosceles Triangle 26">
                  <a:extLst>
                    <a:ext uri="{FF2B5EF4-FFF2-40B4-BE49-F238E27FC236}">
                      <a16:creationId xmlns:a16="http://schemas.microsoft.com/office/drawing/2014/main" id="{57A0DD65-3653-4268-1A88-A7E83C12B9B7}"/>
                    </a:ext>
                  </a:extLst>
                </p:cNvPr>
                <p:cNvSpPr/>
                <p:nvPr/>
              </p:nvSpPr>
              <p:spPr>
                <a:xfrm rot="4457983">
                  <a:off x="2065680" y="750882"/>
                  <a:ext cx="91440" cy="256032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8" name="Star: 5 Points 4">
                  <a:extLst>
                    <a:ext uri="{FF2B5EF4-FFF2-40B4-BE49-F238E27FC236}">
                      <a16:creationId xmlns:a16="http://schemas.microsoft.com/office/drawing/2014/main" id="{ED35426E-698C-3433-896B-DF828FFBA591}"/>
                    </a:ext>
                  </a:extLst>
                </p:cNvPr>
                <p:cNvSpPr/>
                <p:nvPr/>
              </p:nvSpPr>
              <p:spPr>
                <a:xfrm>
                  <a:off x="531628"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9" name="Isosceles Triangle 28">
                  <a:extLst>
                    <a:ext uri="{FF2B5EF4-FFF2-40B4-BE49-F238E27FC236}">
                      <a16:creationId xmlns:a16="http://schemas.microsoft.com/office/drawing/2014/main" id="{76DAF4B9-AFBE-173D-CBAA-EBCEA866BAE0}"/>
                    </a:ext>
                  </a:extLst>
                </p:cNvPr>
                <p:cNvSpPr/>
                <p:nvPr/>
              </p:nvSpPr>
              <p:spPr>
                <a:xfrm rot="17682777">
                  <a:off x="4148826" y="1143838"/>
                  <a:ext cx="91440" cy="18288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0" name="Star: 5 Points 6">
                  <a:extLst>
                    <a:ext uri="{FF2B5EF4-FFF2-40B4-BE49-F238E27FC236}">
                      <a16:creationId xmlns:a16="http://schemas.microsoft.com/office/drawing/2014/main" id="{6EBEC853-579D-97F4-2E70-7CCD1B74A1FA}"/>
                    </a:ext>
                  </a:extLst>
                </p:cNvPr>
                <p:cNvSpPr/>
                <p:nvPr/>
              </p:nvSpPr>
              <p:spPr>
                <a:xfrm>
                  <a:off x="4820093"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1" name="Star: 5 Points 8">
                  <a:extLst>
                    <a:ext uri="{FF2B5EF4-FFF2-40B4-BE49-F238E27FC236}">
                      <a16:creationId xmlns:a16="http://schemas.microsoft.com/office/drawing/2014/main" id="{A2488A20-0977-8CF3-DC3A-1C98AB7F5C79}"/>
                    </a:ext>
                  </a:extLst>
                </p:cNvPr>
                <p:cNvSpPr/>
                <p:nvPr/>
              </p:nvSpPr>
              <p:spPr>
                <a:xfrm>
                  <a:off x="3116178" y="1409741"/>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2" name="Isosceles Triangle 31">
                  <a:extLst>
                    <a:ext uri="{FF2B5EF4-FFF2-40B4-BE49-F238E27FC236}">
                      <a16:creationId xmlns:a16="http://schemas.microsoft.com/office/drawing/2014/main" id="{8AF316F9-2D06-73AB-0933-5E3B668FAC5B}"/>
                    </a:ext>
                  </a:extLst>
                </p:cNvPr>
                <p:cNvSpPr/>
                <p:nvPr/>
              </p:nvSpPr>
              <p:spPr>
                <a:xfrm rot="15883039">
                  <a:off x="4480789" y="442758"/>
                  <a:ext cx="91440" cy="22860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3" name="Star: 5 Points 7">
                  <a:extLst>
                    <a:ext uri="{FF2B5EF4-FFF2-40B4-BE49-F238E27FC236}">
                      <a16:creationId xmlns:a16="http://schemas.microsoft.com/office/drawing/2014/main" id="{276DDA24-44C0-DC3C-B4F5-FDD0D0C69172}"/>
                    </a:ext>
                  </a:extLst>
                </p:cNvPr>
                <p:cNvSpPr/>
                <p:nvPr/>
              </p:nvSpPr>
              <p:spPr>
                <a:xfrm>
                  <a:off x="5500577" y="1239520"/>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B003681-0131-CB90-64DD-52A9637704A8}"/>
                    </a:ext>
                  </a:extLst>
                </p:cNvPr>
                <p:cNvSpPr/>
                <p:nvPr/>
              </p:nvSpPr>
              <p:spPr>
                <a:xfrm>
                  <a:off x="1370254" y="-13367"/>
                  <a:ext cx="5870518"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chemeClr val="accent3"/>
                      </a:solidFill>
                      <a:latin typeface="Arial Black" panose="020B0A04020102020204" pitchFamily="34" charset="0"/>
                    </a:rPr>
                    <a:t>TENNESSEE</a:t>
                  </a:r>
                </a:p>
              </p:txBody>
            </p:sp>
            <p:sp>
              <p:nvSpPr>
                <p:cNvPr id="35" name="Rectangle 34">
                  <a:extLst>
                    <a:ext uri="{FF2B5EF4-FFF2-40B4-BE49-F238E27FC236}">
                      <a16:creationId xmlns:a16="http://schemas.microsoft.com/office/drawing/2014/main" id="{3973CEFD-31E9-DDF8-A607-F7D9C1FF899B}"/>
                    </a:ext>
                  </a:extLst>
                </p:cNvPr>
                <p:cNvSpPr/>
                <p:nvPr/>
              </p:nvSpPr>
              <p:spPr>
                <a:xfrm>
                  <a:off x="441062" y="2676397"/>
                  <a:ext cx="6486584"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3"/>
                      </a:solidFill>
                      <a:latin typeface="Arial Black" panose="020B0A04020102020204" pitchFamily="34" charset="0"/>
                    </a:rPr>
                    <a:t>Professional Electric Football League</a:t>
                  </a:r>
                </a:p>
              </p:txBody>
            </p:sp>
          </p:grpSp>
          <p:grpSp>
            <p:nvGrpSpPr>
              <p:cNvPr id="7" name="Group 6">
                <a:extLst>
                  <a:ext uri="{FF2B5EF4-FFF2-40B4-BE49-F238E27FC236}">
                    <a16:creationId xmlns:a16="http://schemas.microsoft.com/office/drawing/2014/main" id="{008ECA04-9A98-4EDF-43C4-5B6B03F0DF55}"/>
                  </a:ext>
                </a:extLst>
              </p:cNvPr>
              <p:cNvGrpSpPr/>
              <p:nvPr/>
            </p:nvGrpSpPr>
            <p:grpSpPr>
              <a:xfrm>
                <a:off x="228600" y="6422797"/>
                <a:ext cx="7315200" cy="3374351"/>
                <a:chOff x="228600" y="3653132"/>
                <a:chExt cx="7315200" cy="3374351"/>
              </a:xfrm>
            </p:grpSpPr>
            <p:sp>
              <p:nvSpPr>
                <p:cNvPr id="24" name="Rectangle 23">
                  <a:extLst>
                    <a:ext uri="{FF2B5EF4-FFF2-40B4-BE49-F238E27FC236}">
                      <a16:creationId xmlns:a16="http://schemas.microsoft.com/office/drawing/2014/main" id="{F81318E2-9F00-8D90-4296-5D03C5141042}"/>
                    </a:ext>
                  </a:extLst>
                </p:cNvPr>
                <p:cNvSpPr/>
                <p:nvPr/>
              </p:nvSpPr>
              <p:spPr>
                <a:xfrm>
                  <a:off x="549357" y="3653132"/>
                  <a:ext cx="6673685" cy="954107"/>
                </a:xfrm>
                <a:prstGeom prst="rect">
                  <a:avLst/>
                </a:prstGeom>
                <a:noFill/>
              </p:spPr>
              <p:txBody>
                <a:bodyPr wrap="none" lIns="91440" tIns="45720" rIns="91440" bIns="45720">
                  <a:spAutoFit/>
                </a:bodyPr>
                <a:lstStyle/>
                <a:p>
                  <a:pPr algn="ctr"/>
                  <a:r>
                    <a:rPr lang="en-US" sz="3200" b="1" dirty="0">
                      <a:solidFill>
                        <a:schemeClr val="bg1"/>
                      </a:solidFill>
                      <a:effectLst>
                        <a:outerShdw blurRad="38100" dist="38100" dir="2700000" algn="tl">
                          <a:srgbClr val="000000">
                            <a:alpha val="43137"/>
                          </a:srgbClr>
                        </a:outerShdw>
                      </a:effectLst>
                    </a:rPr>
                    <a:t>a Solitaire ELECTRIC FOOTBALL League</a:t>
                  </a:r>
                </a:p>
                <a:p>
                  <a:pPr algn="ctr"/>
                  <a:r>
                    <a:rPr lang="en-US" sz="2400" b="1" dirty="0">
                      <a:solidFill>
                        <a:schemeClr val="bg1"/>
                      </a:solidFill>
                      <a:effectLst>
                        <a:outerShdw blurRad="38100" dist="38100" dir="2700000" algn="tl">
                          <a:srgbClr val="000000">
                            <a:alpha val="43137"/>
                          </a:srgbClr>
                        </a:outerShdw>
                      </a:effectLst>
                    </a:rPr>
                    <a:t>presented by</a:t>
                  </a:r>
                </a:p>
              </p:txBody>
            </p:sp>
            <p:pic>
              <p:nvPicPr>
                <p:cNvPr id="25" name="Picture 24" descr="NEFGM Large logo cropped.jpg">
                  <a:extLst>
                    <a:ext uri="{FF2B5EF4-FFF2-40B4-BE49-F238E27FC236}">
                      <a16:creationId xmlns:a16="http://schemas.microsoft.com/office/drawing/2014/main" id="{813FB61A-2295-DFFC-64D9-DC1A884FD1B3}"/>
                    </a:ext>
                  </a:extLst>
                </p:cNvPr>
                <p:cNvPicPr>
                  <a:picLocks noChangeAspect="1"/>
                </p:cNvPicPr>
                <p:nvPr/>
              </p:nvPicPr>
              <p:blipFill>
                <a:blip r:embed="rId3" cstate="print"/>
                <a:stretch>
                  <a:fillRect/>
                </a:stretch>
              </p:blipFill>
              <p:spPr>
                <a:xfrm>
                  <a:off x="228600" y="4715202"/>
                  <a:ext cx="7315200" cy="2312281"/>
                </a:xfrm>
                <a:prstGeom prst="rect">
                  <a:avLst/>
                </a:prstGeom>
                <a:ln>
                  <a:noFill/>
                </a:ln>
                <a:effectLst>
                  <a:outerShdw blurRad="292100" dist="139700" dir="2700000" algn="tl" rotWithShape="0">
                    <a:srgbClr val="333333">
                      <a:alpha val="65000"/>
                    </a:srgbClr>
                  </a:outerShdw>
                </a:effectLst>
              </p:spPr>
            </p:pic>
          </p:grpSp>
          <p:sp>
            <p:nvSpPr>
              <p:cNvPr id="8" name="Rectangle 7">
                <a:extLst>
                  <a:ext uri="{FF2B5EF4-FFF2-40B4-BE49-F238E27FC236}">
                    <a16:creationId xmlns:a16="http://schemas.microsoft.com/office/drawing/2014/main" id="{712F6CB3-F3C7-C12E-92DC-643EDB71693E}"/>
                  </a:ext>
                </a:extLst>
              </p:cNvPr>
              <p:cNvSpPr/>
              <p:nvPr/>
            </p:nvSpPr>
            <p:spPr>
              <a:xfrm>
                <a:off x="294480" y="3415660"/>
                <a:ext cx="7183440" cy="1477328"/>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8 Teams, 4 Cities, </a:t>
                </a:r>
              </a:p>
              <a:p>
                <a:pPr algn="ct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3 Very Distinct and Diverse Geographical Regions </a:t>
                </a:r>
              </a:p>
              <a:p>
                <a:pPr algn="ctr"/>
                <a:endParaRPr lang="en-US" dirty="0"/>
              </a:p>
            </p:txBody>
          </p:sp>
          <p:pic>
            <p:nvPicPr>
              <p:cNvPr id="9" name="Picture 4" descr="See the source image">
                <a:extLst>
                  <a:ext uri="{FF2B5EF4-FFF2-40B4-BE49-F238E27FC236}">
                    <a16:creationId xmlns:a16="http://schemas.microsoft.com/office/drawing/2014/main" id="{8AA8195C-E600-662E-1BA4-E557809076BB}"/>
                  </a:ext>
                </a:extLst>
              </p:cNvPr>
              <p:cNvPicPr>
                <a:picLocks noChangeAspect="1" noChangeArrowheads="1"/>
              </p:cNvPicPr>
              <p:nvPr/>
            </p:nvPicPr>
            <p:blipFill>
              <a:blip r:embed="rId4" cstate="print"/>
              <a:srcRect/>
              <a:stretch>
                <a:fillRect/>
              </a:stretch>
            </p:blipFill>
            <p:spPr bwMode="auto">
              <a:xfrm>
                <a:off x="348270" y="4623085"/>
                <a:ext cx="2438400" cy="1828800"/>
              </a:xfrm>
              <a:prstGeom prst="rect">
                <a:avLst/>
              </a:prstGeom>
              <a:noFill/>
            </p:spPr>
          </p:pic>
          <p:pic>
            <p:nvPicPr>
              <p:cNvPr id="10" name="Picture 6" descr="See the source image">
                <a:extLst>
                  <a:ext uri="{FF2B5EF4-FFF2-40B4-BE49-F238E27FC236}">
                    <a16:creationId xmlns:a16="http://schemas.microsoft.com/office/drawing/2014/main" id="{A7E37626-E957-2340-0AAD-E0362D79C72E}"/>
                  </a:ext>
                </a:extLst>
              </p:cNvPr>
              <p:cNvPicPr>
                <a:picLocks noChangeAspect="1" noChangeArrowheads="1"/>
              </p:cNvPicPr>
              <p:nvPr/>
            </p:nvPicPr>
            <p:blipFill>
              <a:blip r:embed="rId5" cstate="print"/>
              <a:srcRect/>
              <a:stretch>
                <a:fillRect/>
              </a:stretch>
            </p:blipFill>
            <p:spPr bwMode="auto">
              <a:xfrm>
                <a:off x="2891304" y="4623085"/>
                <a:ext cx="2760675" cy="1828800"/>
              </a:xfrm>
              <a:prstGeom prst="rect">
                <a:avLst/>
              </a:prstGeom>
              <a:noFill/>
            </p:spPr>
          </p:pic>
          <p:grpSp>
            <p:nvGrpSpPr>
              <p:cNvPr id="11" name="Group 10">
                <a:extLst>
                  <a:ext uri="{FF2B5EF4-FFF2-40B4-BE49-F238E27FC236}">
                    <a16:creationId xmlns:a16="http://schemas.microsoft.com/office/drawing/2014/main" id="{FF0BA5BA-76B1-365D-7D9A-848206431B58}"/>
                  </a:ext>
                </a:extLst>
              </p:cNvPr>
              <p:cNvGrpSpPr>
                <a:grpSpLocks noChangeAspect="1"/>
              </p:cNvGrpSpPr>
              <p:nvPr/>
            </p:nvGrpSpPr>
            <p:grpSpPr>
              <a:xfrm>
                <a:off x="5793222" y="4623085"/>
                <a:ext cx="1427125" cy="1828800"/>
                <a:chOff x="5757438" y="4749119"/>
                <a:chExt cx="1371600" cy="1757647"/>
              </a:xfrm>
            </p:grpSpPr>
            <p:pic>
              <p:nvPicPr>
                <p:cNvPr id="22" name="Picture 8" descr="See the source image">
                  <a:extLst>
                    <a:ext uri="{FF2B5EF4-FFF2-40B4-BE49-F238E27FC236}">
                      <a16:creationId xmlns:a16="http://schemas.microsoft.com/office/drawing/2014/main" id="{8623CDBA-B4C2-5170-4165-F3F575296E09}"/>
                    </a:ext>
                  </a:extLst>
                </p:cNvPr>
                <p:cNvPicPr>
                  <a:picLocks noChangeAspect="1" noChangeArrowheads="1"/>
                </p:cNvPicPr>
                <p:nvPr/>
              </p:nvPicPr>
              <p:blipFill>
                <a:blip r:embed="rId6" cstate="print"/>
                <a:srcRect/>
                <a:stretch>
                  <a:fillRect/>
                </a:stretch>
              </p:blipFill>
              <p:spPr bwMode="auto">
                <a:xfrm>
                  <a:off x="5757438" y="4749119"/>
                  <a:ext cx="1371600" cy="771396"/>
                </a:xfrm>
                <a:prstGeom prst="rect">
                  <a:avLst/>
                </a:prstGeom>
                <a:noFill/>
              </p:spPr>
            </p:pic>
            <p:pic>
              <p:nvPicPr>
                <p:cNvPr id="23" name="Picture 10" descr="See the source image">
                  <a:extLst>
                    <a:ext uri="{FF2B5EF4-FFF2-40B4-BE49-F238E27FC236}">
                      <a16:creationId xmlns:a16="http://schemas.microsoft.com/office/drawing/2014/main" id="{C761F8F8-D328-C640-9605-411F3A8AFBE0}"/>
                    </a:ext>
                  </a:extLst>
                </p:cNvPr>
                <p:cNvPicPr>
                  <a:picLocks noChangeAspect="1" noChangeArrowheads="1"/>
                </p:cNvPicPr>
                <p:nvPr/>
              </p:nvPicPr>
              <p:blipFill>
                <a:blip r:embed="rId7" cstate="print"/>
                <a:srcRect/>
                <a:stretch>
                  <a:fillRect/>
                </a:stretch>
              </p:blipFill>
              <p:spPr bwMode="auto">
                <a:xfrm>
                  <a:off x="5757833" y="5592366"/>
                  <a:ext cx="1371205" cy="914400"/>
                </a:xfrm>
                <a:prstGeom prst="rect">
                  <a:avLst/>
                </a:prstGeom>
                <a:noFill/>
              </p:spPr>
            </p:pic>
          </p:grpSp>
          <p:pic>
            <p:nvPicPr>
              <p:cNvPr id="12" name="Picture 22" descr="See the source image">
                <a:extLst>
                  <a:ext uri="{FF2B5EF4-FFF2-40B4-BE49-F238E27FC236}">
                    <a16:creationId xmlns:a16="http://schemas.microsoft.com/office/drawing/2014/main" id="{A0AD6588-9CF8-3264-E126-152B715DC24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5899" y="5743197"/>
                <a:ext cx="786692" cy="64008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descr="See the source image">
                <a:extLst>
                  <a:ext uri="{FF2B5EF4-FFF2-40B4-BE49-F238E27FC236}">
                    <a16:creationId xmlns:a16="http://schemas.microsoft.com/office/drawing/2014/main" id="{0E11D8F6-9BFC-6235-6016-4537A0B2CF7B}"/>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val="0"/>
                  </a:ext>
                </a:extLst>
              </a:blip>
              <a:srcRect t="11330" b="14570"/>
              <a:stretch/>
            </p:blipFill>
            <p:spPr bwMode="auto">
              <a:xfrm>
                <a:off x="1319567" y="5834637"/>
                <a:ext cx="913411" cy="4572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858C7316-786D-43AA-AEF2-D4EFB0A7810A}"/>
                  </a:ext>
                </a:extLst>
              </p:cNvPr>
              <p:cNvSpPr/>
              <p:nvPr/>
            </p:nvSpPr>
            <p:spPr>
              <a:xfrm>
                <a:off x="402139" y="4527392"/>
                <a:ext cx="2351926" cy="70788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MEMPHIS</a:t>
                </a:r>
              </a:p>
            </p:txBody>
          </p:sp>
          <p:sp>
            <p:nvSpPr>
              <p:cNvPr id="15" name="Rectangle 14">
                <a:extLst>
                  <a:ext uri="{FF2B5EF4-FFF2-40B4-BE49-F238E27FC236}">
                    <a16:creationId xmlns:a16="http://schemas.microsoft.com/office/drawing/2014/main" id="{3927EBE6-D757-B6CC-4B0A-A498A3FB5FC7}"/>
                  </a:ext>
                </a:extLst>
              </p:cNvPr>
              <p:cNvSpPr/>
              <p:nvPr/>
            </p:nvSpPr>
            <p:spPr>
              <a:xfrm>
                <a:off x="3007937" y="4527392"/>
                <a:ext cx="2579552" cy="70788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NASHVILLE</a:t>
                </a:r>
              </a:p>
            </p:txBody>
          </p:sp>
          <p:pic>
            <p:nvPicPr>
              <p:cNvPr id="16" name="Picture 14" descr="See the source image">
                <a:extLst>
                  <a:ext uri="{FF2B5EF4-FFF2-40B4-BE49-F238E27FC236}">
                    <a16:creationId xmlns:a16="http://schemas.microsoft.com/office/drawing/2014/main" id="{B96D746A-4870-75F1-F597-10B818EB553A}"/>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val="0"/>
                  </a:ext>
                </a:extLst>
              </a:blip>
              <a:srcRect l="8475" t="2560" r="7352" b="2665"/>
              <a:stretch/>
            </p:blipFill>
            <p:spPr bwMode="auto">
              <a:xfrm>
                <a:off x="3324933" y="5656048"/>
                <a:ext cx="1001211" cy="7315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0" descr="See the source image">
                <a:extLst>
                  <a:ext uri="{FF2B5EF4-FFF2-40B4-BE49-F238E27FC236}">
                    <a16:creationId xmlns:a16="http://schemas.microsoft.com/office/drawing/2014/main" id="{91C01C20-679C-D11E-3E76-4BCB3F8400CF}"/>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374101" y="5656048"/>
                <a:ext cx="754641" cy="7315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B3E22F67-E8E7-16DE-B831-8A5E289AAC13}"/>
                  </a:ext>
                </a:extLst>
              </p:cNvPr>
              <p:cNvSpPr/>
              <p:nvPr/>
            </p:nvSpPr>
            <p:spPr>
              <a:xfrm>
                <a:off x="5798257" y="6140260"/>
                <a:ext cx="1417055" cy="30777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CHATTANOOGA</a:t>
                </a:r>
              </a:p>
            </p:txBody>
          </p:sp>
          <p:pic>
            <p:nvPicPr>
              <p:cNvPr id="19" name="Picture 4" descr="See the source image">
                <a:extLst>
                  <a:ext uri="{FF2B5EF4-FFF2-40B4-BE49-F238E27FC236}">
                    <a16:creationId xmlns:a16="http://schemas.microsoft.com/office/drawing/2014/main" id="{E09C657A-6AC3-2506-9CC8-8A4BEB830E4A}"/>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778380" y="5570669"/>
                <a:ext cx="365760" cy="367702"/>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4ECBC34A-9977-675B-5318-D5C102DD3DE5}"/>
                  </a:ext>
                </a:extLst>
              </p:cNvPr>
              <p:cNvSpPr/>
              <p:nvPr/>
            </p:nvSpPr>
            <p:spPr>
              <a:xfrm>
                <a:off x="5914603" y="5103031"/>
                <a:ext cx="1184363" cy="338554"/>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00" b="1" cap="none" spc="50" dirty="0">
                    <a:ln w="11430">
                      <a:no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KNOXVILLE</a:t>
                </a:r>
              </a:p>
            </p:txBody>
          </p:sp>
          <p:pic>
            <p:nvPicPr>
              <p:cNvPr id="21" name="Picture 10" descr="See the source image">
                <a:extLst>
                  <a:ext uri="{FF2B5EF4-FFF2-40B4-BE49-F238E27FC236}">
                    <a16:creationId xmlns:a16="http://schemas.microsoft.com/office/drawing/2014/main" id="{D2C8D8C5-A0B9-1A68-CEC4-08AFFD6BE148}"/>
                  </a:ext>
                </a:extLst>
              </p:cNvPr>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val="0"/>
                  </a:ext>
                </a:extLst>
              </a:blip>
              <a:srcRect/>
              <a:stretch>
                <a:fillRect/>
              </a:stretch>
            </p:blipFill>
            <p:spPr bwMode="auto">
              <a:xfrm>
                <a:off x="6663283" y="4687385"/>
                <a:ext cx="513854" cy="365760"/>
              </a:xfrm>
              <a:prstGeom prst="rect">
                <a:avLst/>
              </a:prstGeom>
              <a:noFill/>
              <a:extLst>
                <a:ext uri="{909E8E84-426E-40DD-AFC4-6F175D3DCCD1}">
                  <a14:hiddenFill xmlns:a14="http://schemas.microsoft.com/office/drawing/2010/main">
                    <a:solidFill>
                      <a:srgbClr val="FFFFFF"/>
                    </a:solidFill>
                  </a14:hiddenFill>
                </a:ext>
              </a:extLst>
            </p:spPr>
          </p:pic>
        </p:grpSp>
        <p:pic>
          <p:nvPicPr>
            <p:cNvPr id="36" name="Picture 35">
              <a:extLst>
                <a:ext uri="{FF2B5EF4-FFF2-40B4-BE49-F238E27FC236}">
                  <a16:creationId xmlns:a16="http://schemas.microsoft.com/office/drawing/2014/main" id="{B55ECE4D-756A-FE03-3B86-EF608E41C8D2}"/>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2000" b="95000" l="3188" r="91611">
                          <a14:foregroundMark x1="6208" y1="33000" x2="6208" y2="33000"/>
                          <a14:foregroundMark x1="26846" y1="35222" x2="26846" y2="35222"/>
                          <a14:foregroundMark x1="46644" y1="91333" x2="46644" y2="91333"/>
                          <a14:foregroundMark x1="44463" y1="95000" x2="44463" y2="95000"/>
                          <a14:foregroundMark x1="17114" y1="31222" x2="40436" y2="41889"/>
                          <a14:foregroundMark x1="31711" y1="43444" x2="41443" y2="29000"/>
                          <a14:foregroundMark x1="41443" y1="29000" x2="41443" y2="29000"/>
                          <a14:foregroundMark x1="29866" y1="43222" x2="34732" y2="28333"/>
                          <a14:foregroundMark x1="23154" y1="44667" x2="29866" y2="28556"/>
                          <a14:foregroundMark x1="19799" y1="43444" x2="20470" y2="32556"/>
                          <a14:foregroundMark x1="73993" y1="7444" x2="73993" y2="7444"/>
                          <a14:foregroundMark x1="65772" y1="6000" x2="65772" y2="6000"/>
                          <a14:foregroundMark x1="48154" y1="4000" x2="48154" y2="4000"/>
                          <a14:foregroundMark x1="3188" y1="40222" x2="3188" y2="40222"/>
                          <a14:foregroundMark x1="91611" y1="18111" x2="91611" y2="18111"/>
                          <a14:foregroundMark x1="37416" y1="2000" x2="37416" y2="2000"/>
                        </a14:backgroundRemoval>
                      </a14:imgEffect>
                    </a14:imgLayer>
                  </a14:imgProps>
                </a:ext>
              </a:extLst>
            </a:blip>
            <a:stretch>
              <a:fillRect/>
            </a:stretch>
          </p:blipFill>
          <p:spPr>
            <a:xfrm>
              <a:off x="1995296" y="5780369"/>
              <a:ext cx="423875" cy="640080"/>
            </a:xfrm>
            <a:prstGeom prst="rect">
              <a:avLst/>
            </a:prstGeom>
          </p:spPr>
        </p:pic>
        <p:pic>
          <p:nvPicPr>
            <p:cNvPr id="37" name="Picture 36">
              <a:extLst>
                <a:ext uri="{FF2B5EF4-FFF2-40B4-BE49-F238E27FC236}">
                  <a16:creationId xmlns:a16="http://schemas.microsoft.com/office/drawing/2014/main" id="{3FDFB88C-312E-53E3-E703-84FAA8FEE8FB}"/>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7143" b="95813" l="5987" r="94235">
                          <a14:foregroundMark x1="15521" y1="91379" x2="15521" y2="91379"/>
                          <a14:foregroundMark x1="59645" y1="7389" x2="59645" y2="7389"/>
                          <a14:foregroundMark x1="68071" y1="38177" x2="57650" y2="34236"/>
                          <a14:foregroundMark x1="59645" y1="43103" x2="70953" y2="40640"/>
                          <a14:foregroundMark x1="70953" y1="40640" x2="72062" y2="38177"/>
                          <a14:foregroundMark x1="5987" y1="58867" x2="5987" y2="58867"/>
                          <a14:foregroundMark x1="83592" y1="36453" x2="72062" y2="39901"/>
                          <a14:foregroundMark x1="77605" y1="92857" x2="86031" y2="82759"/>
                          <a14:foregroundMark x1="86031" y1="82759" x2="90909" y2="66256"/>
                          <a14:foregroundMark x1="90909" y1="66256" x2="88248" y2="54187"/>
                          <a14:foregroundMark x1="88248" y1="54187" x2="88248" y2="54187"/>
                          <a14:foregroundMark x1="80710" y1="89409" x2="76275" y2="72167"/>
                          <a14:foregroundMark x1="76275" y1="72167" x2="82262" y2="62808"/>
                          <a14:foregroundMark x1="65410" y1="57882" x2="38359" y2="59113"/>
                          <a14:foregroundMark x1="38359" y1="59113" x2="30155" y2="56897"/>
                          <a14:foregroundMark x1="83592" y1="74384" x2="14634" y2="75369"/>
                          <a14:foregroundMark x1="12195" y1="50246" x2="12195" y2="50246"/>
                          <a14:foregroundMark x1="20177" y1="94581" x2="20177" y2="94581"/>
                          <a14:foregroundMark x1="80266" y1="95813" x2="80266" y2="95813"/>
                          <a14:foregroundMark x1="94235" y1="59852" x2="94235" y2="59852"/>
                          <a14:foregroundMark x1="74279" y1="67241" x2="74279" y2="67241"/>
                          <a14:foregroundMark x1="88914" y1="88177" x2="88914" y2="88177"/>
                          <a14:foregroundMark x1="9534" y1="83005" x2="9534" y2="83005"/>
                          <a14:foregroundMark x1="17073" y1="65271" x2="17073" y2="65271"/>
                          <a14:backgroundMark x1="9313" y1="83005" x2="9313" y2="83005"/>
                        </a14:backgroundRemoval>
                      </a14:imgEffect>
                    </a14:imgLayer>
                  </a14:imgProps>
                </a:ext>
              </a:extLst>
            </a:blip>
            <a:stretch>
              <a:fillRect/>
            </a:stretch>
          </p:blipFill>
          <p:spPr>
            <a:xfrm>
              <a:off x="1774962" y="5158717"/>
              <a:ext cx="711025" cy="640080"/>
            </a:xfrm>
            <a:prstGeom prst="rect">
              <a:avLst/>
            </a:prstGeom>
          </p:spPr>
        </p:pic>
      </p:grpSp>
    </p:spTree>
    <p:extLst>
      <p:ext uri="{BB962C8B-B14F-4D97-AF65-F5344CB8AC3E}">
        <p14:creationId xmlns:p14="http://schemas.microsoft.com/office/powerpoint/2010/main" val="1138542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FCFDB37-5D0F-F350-A305-90E25E3AED01}"/>
              </a:ext>
            </a:extLst>
          </p:cNvPr>
          <p:cNvGrpSpPr/>
          <p:nvPr/>
        </p:nvGrpSpPr>
        <p:grpSpPr>
          <a:xfrm>
            <a:off x="457200" y="335853"/>
            <a:ext cx="6858000" cy="3151429"/>
            <a:chOff x="441062" y="-13367"/>
            <a:chExt cx="6799710" cy="3151429"/>
          </a:xfrm>
        </p:grpSpPr>
        <p:pic>
          <p:nvPicPr>
            <p:cNvPr id="3" name="Picture 2" descr="See the source image">
              <a:extLst>
                <a:ext uri="{FF2B5EF4-FFF2-40B4-BE49-F238E27FC236}">
                  <a16:creationId xmlns:a16="http://schemas.microsoft.com/office/drawing/2014/main" id="{C7B77A34-ADAE-6DCF-35C7-008D8343279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941721"/>
              <a:ext cx="6400800" cy="15099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Isosceles Triangle 3">
              <a:extLst>
                <a:ext uri="{FF2B5EF4-FFF2-40B4-BE49-F238E27FC236}">
                  <a16:creationId xmlns:a16="http://schemas.microsoft.com/office/drawing/2014/main" id="{0DAE418E-77AE-1D19-C933-19E40DAF1E20}"/>
                </a:ext>
              </a:extLst>
            </p:cNvPr>
            <p:cNvSpPr/>
            <p:nvPr/>
          </p:nvSpPr>
          <p:spPr>
            <a:xfrm rot="4457983">
              <a:off x="2065680" y="750882"/>
              <a:ext cx="91440" cy="256032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5" name="Star: 5 Points 4">
              <a:extLst>
                <a:ext uri="{FF2B5EF4-FFF2-40B4-BE49-F238E27FC236}">
                  <a16:creationId xmlns:a16="http://schemas.microsoft.com/office/drawing/2014/main" id="{495A3E7F-E237-F9F4-74F6-579E0E51625D}"/>
                </a:ext>
              </a:extLst>
            </p:cNvPr>
            <p:cNvSpPr/>
            <p:nvPr/>
          </p:nvSpPr>
          <p:spPr>
            <a:xfrm>
              <a:off x="531628"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6" name="Isosceles Triangle 5">
              <a:extLst>
                <a:ext uri="{FF2B5EF4-FFF2-40B4-BE49-F238E27FC236}">
                  <a16:creationId xmlns:a16="http://schemas.microsoft.com/office/drawing/2014/main" id="{9A17BB79-4897-6819-8576-EECE5F0F02B6}"/>
                </a:ext>
              </a:extLst>
            </p:cNvPr>
            <p:cNvSpPr/>
            <p:nvPr/>
          </p:nvSpPr>
          <p:spPr>
            <a:xfrm rot="17682777">
              <a:off x="4148826" y="1143838"/>
              <a:ext cx="91440" cy="18288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7" name="Star: 5 Points 6">
              <a:extLst>
                <a:ext uri="{FF2B5EF4-FFF2-40B4-BE49-F238E27FC236}">
                  <a16:creationId xmlns:a16="http://schemas.microsoft.com/office/drawing/2014/main" id="{EB5E72DE-3464-2F8F-B384-53F036EA2E35}"/>
                </a:ext>
              </a:extLst>
            </p:cNvPr>
            <p:cNvSpPr/>
            <p:nvPr/>
          </p:nvSpPr>
          <p:spPr>
            <a:xfrm>
              <a:off x="4820093"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8" name="Star: 5 Points 7">
              <a:extLst>
                <a:ext uri="{FF2B5EF4-FFF2-40B4-BE49-F238E27FC236}">
                  <a16:creationId xmlns:a16="http://schemas.microsoft.com/office/drawing/2014/main" id="{68393D3C-8E69-8E4D-79B1-5A227DE57D78}"/>
                </a:ext>
              </a:extLst>
            </p:cNvPr>
            <p:cNvSpPr/>
            <p:nvPr/>
          </p:nvSpPr>
          <p:spPr>
            <a:xfrm>
              <a:off x="3116178" y="1409741"/>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9" name="Isosceles Triangle 8">
              <a:extLst>
                <a:ext uri="{FF2B5EF4-FFF2-40B4-BE49-F238E27FC236}">
                  <a16:creationId xmlns:a16="http://schemas.microsoft.com/office/drawing/2014/main" id="{108EF8B6-94D7-19AD-367A-164EE93458DD}"/>
                </a:ext>
              </a:extLst>
            </p:cNvPr>
            <p:cNvSpPr/>
            <p:nvPr/>
          </p:nvSpPr>
          <p:spPr>
            <a:xfrm rot="15883039">
              <a:off x="4480789" y="442758"/>
              <a:ext cx="91440" cy="22860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0" name="Star: 5 Points 9">
              <a:extLst>
                <a:ext uri="{FF2B5EF4-FFF2-40B4-BE49-F238E27FC236}">
                  <a16:creationId xmlns:a16="http://schemas.microsoft.com/office/drawing/2014/main" id="{C992D0E6-7E01-857F-C2CF-F2350AFF4A85}"/>
                </a:ext>
              </a:extLst>
            </p:cNvPr>
            <p:cNvSpPr/>
            <p:nvPr/>
          </p:nvSpPr>
          <p:spPr>
            <a:xfrm>
              <a:off x="5500577" y="1239520"/>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78DA9CF-2312-FA4A-9663-0CD9FC52F0BD}"/>
                </a:ext>
              </a:extLst>
            </p:cNvPr>
            <p:cNvSpPr/>
            <p:nvPr/>
          </p:nvSpPr>
          <p:spPr>
            <a:xfrm>
              <a:off x="1370254" y="-13367"/>
              <a:ext cx="5870518"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chemeClr val="accent3"/>
                  </a:solidFill>
                  <a:latin typeface="Arial Black" panose="020B0A04020102020204" pitchFamily="34" charset="0"/>
                </a:rPr>
                <a:t>TENNESSEE</a:t>
              </a:r>
            </a:p>
          </p:txBody>
        </p:sp>
        <p:sp>
          <p:nvSpPr>
            <p:cNvPr id="12" name="Rectangle 11">
              <a:extLst>
                <a:ext uri="{FF2B5EF4-FFF2-40B4-BE49-F238E27FC236}">
                  <a16:creationId xmlns:a16="http://schemas.microsoft.com/office/drawing/2014/main" id="{D333CD9C-62B4-BA04-2FC3-260EB6F762CA}"/>
                </a:ext>
              </a:extLst>
            </p:cNvPr>
            <p:cNvSpPr/>
            <p:nvPr/>
          </p:nvSpPr>
          <p:spPr>
            <a:xfrm>
              <a:off x="441062" y="2676397"/>
              <a:ext cx="6486584"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3"/>
                  </a:solidFill>
                  <a:latin typeface="Arial Black" panose="020B0A04020102020204" pitchFamily="34" charset="0"/>
                </a:rPr>
                <a:t>Professional Electric Football League</a:t>
              </a:r>
            </a:p>
          </p:txBody>
        </p:sp>
      </p:grpSp>
      <p:sp>
        <p:nvSpPr>
          <p:cNvPr id="13" name="TextBox 12">
            <a:extLst>
              <a:ext uri="{FF2B5EF4-FFF2-40B4-BE49-F238E27FC236}">
                <a16:creationId xmlns:a16="http://schemas.microsoft.com/office/drawing/2014/main" id="{AAF39970-FEEC-F441-4BB6-46FC9F7B5738}"/>
              </a:ext>
            </a:extLst>
          </p:cNvPr>
          <p:cNvSpPr txBox="1"/>
          <p:nvPr/>
        </p:nvSpPr>
        <p:spPr>
          <a:xfrm>
            <a:off x="457200" y="3487282"/>
            <a:ext cx="2743200" cy="369332"/>
          </a:xfrm>
          <a:prstGeom prst="rect">
            <a:avLst/>
          </a:prstGeom>
          <a:solidFill>
            <a:schemeClr val="accent5">
              <a:lumMod val="50000"/>
            </a:schemeClr>
          </a:solidFill>
          <a:ln>
            <a:noFill/>
          </a:ln>
        </p:spPr>
        <p:txBody>
          <a:bodyPr wrap="square" rtlCol="0">
            <a:spAutoFit/>
          </a:bodyPr>
          <a:lstStyle/>
          <a:p>
            <a:pPr algn="ctr"/>
            <a:r>
              <a:rPr lang="en-US" dirty="0">
                <a:solidFill>
                  <a:schemeClr val="bg1"/>
                </a:solidFill>
                <a:latin typeface="Arial Black" panose="020B0A04020102020204" pitchFamily="34" charset="0"/>
              </a:rPr>
              <a:t>East Division</a:t>
            </a:r>
          </a:p>
        </p:txBody>
      </p:sp>
      <p:sp>
        <p:nvSpPr>
          <p:cNvPr id="14" name="TextBox 13">
            <a:extLst>
              <a:ext uri="{FF2B5EF4-FFF2-40B4-BE49-F238E27FC236}">
                <a16:creationId xmlns:a16="http://schemas.microsoft.com/office/drawing/2014/main" id="{D865DC21-AA79-5319-4C82-6CF4D502D0ED}"/>
              </a:ext>
            </a:extLst>
          </p:cNvPr>
          <p:cNvSpPr txBox="1"/>
          <p:nvPr/>
        </p:nvSpPr>
        <p:spPr>
          <a:xfrm>
            <a:off x="4577669" y="3487282"/>
            <a:ext cx="2743200" cy="369332"/>
          </a:xfrm>
          <a:prstGeom prst="rect">
            <a:avLst/>
          </a:prstGeom>
          <a:solidFill>
            <a:srgbClr val="C00000"/>
          </a:solidFill>
          <a:ln>
            <a:noFill/>
          </a:ln>
        </p:spPr>
        <p:txBody>
          <a:bodyPr wrap="square" rtlCol="0">
            <a:spAutoFit/>
          </a:bodyPr>
          <a:lstStyle/>
          <a:p>
            <a:pPr algn="ctr"/>
            <a:r>
              <a:rPr lang="en-US" dirty="0">
                <a:solidFill>
                  <a:schemeClr val="bg1"/>
                </a:solidFill>
                <a:latin typeface="Arial Black" panose="020B0A04020102020204" pitchFamily="34" charset="0"/>
              </a:rPr>
              <a:t>West Division</a:t>
            </a:r>
          </a:p>
        </p:txBody>
      </p:sp>
      <p:sp>
        <p:nvSpPr>
          <p:cNvPr id="15" name="TextBox 14">
            <a:extLst>
              <a:ext uri="{FF2B5EF4-FFF2-40B4-BE49-F238E27FC236}">
                <a16:creationId xmlns:a16="http://schemas.microsoft.com/office/drawing/2014/main" id="{5246F2FE-B864-186D-AAFB-757AD31D0581}"/>
              </a:ext>
            </a:extLst>
          </p:cNvPr>
          <p:cNvSpPr txBox="1"/>
          <p:nvPr/>
        </p:nvSpPr>
        <p:spPr>
          <a:xfrm>
            <a:off x="457200" y="3856614"/>
            <a:ext cx="2743200" cy="1200329"/>
          </a:xfrm>
          <a:prstGeom prst="rect">
            <a:avLst/>
          </a:prstGeom>
          <a:noFill/>
        </p:spPr>
        <p:txBody>
          <a:bodyPr wrap="square" rtlCol="0">
            <a:spAutoFit/>
          </a:bodyPr>
          <a:lstStyle/>
          <a:p>
            <a:r>
              <a:rPr lang="en-US" b="1" dirty="0"/>
              <a:t>Tennessee Titans </a:t>
            </a:r>
          </a:p>
          <a:p>
            <a:r>
              <a:rPr lang="en-US" b="1" dirty="0"/>
              <a:t>Tennessee Oilers </a:t>
            </a:r>
          </a:p>
          <a:p>
            <a:r>
              <a:rPr lang="en-US" b="1" dirty="0"/>
              <a:t>Knoxville Bears </a:t>
            </a:r>
          </a:p>
          <a:p>
            <a:r>
              <a:rPr lang="en-US" b="1" dirty="0"/>
              <a:t>Chattanooga Cherokees</a:t>
            </a:r>
          </a:p>
        </p:txBody>
      </p:sp>
      <p:sp>
        <p:nvSpPr>
          <p:cNvPr id="16" name="TextBox 15">
            <a:extLst>
              <a:ext uri="{FF2B5EF4-FFF2-40B4-BE49-F238E27FC236}">
                <a16:creationId xmlns:a16="http://schemas.microsoft.com/office/drawing/2014/main" id="{39DF42EC-9D04-A4D0-C2C1-3ED4CC00FB6F}"/>
              </a:ext>
            </a:extLst>
          </p:cNvPr>
          <p:cNvSpPr txBox="1"/>
          <p:nvPr/>
        </p:nvSpPr>
        <p:spPr>
          <a:xfrm>
            <a:off x="4572000" y="3850294"/>
            <a:ext cx="2743200" cy="1200329"/>
          </a:xfrm>
          <a:prstGeom prst="rect">
            <a:avLst/>
          </a:prstGeom>
          <a:noFill/>
        </p:spPr>
        <p:txBody>
          <a:bodyPr wrap="square" rtlCol="0">
            <a:spAutoFit/>
          </a:bodyPr>
          <a:lstStyle/>
          <a:p>
            <a:r>
              <a:rPr lang="en-US" b="1" dirty="0"/>
              <a:t>Memphis Showboats</a:t>
            </a:r>
          </a:p>
          <a:p>
            <a:r>
              <a:rPr lang="en-US" b="1" dirty="0"/>
              <a:t>Memphis </a:t>
            </a:r>
            <a:r>
              <a:rPr lang="en-US" b="1" dirty="0" err="1"/>
              <a:t>Southmen</a:t>
            </a:r>
            <a:endParaRPr lang="en-US" b="1" dirty="0"/>
          </a:p>
          <a:p>
            <a:r>
              <a:rPr lang="en-US" b="1" dirty="0"/>
              <a:t>Memphis Mad Dogs</a:t>
            </a:r>
          </a:p>
          <a:p>
            <a:r>
              <a:rPr lang="en-US" b="1" dirty="0"/>
              <a:t>Memphis </a:t>
            </a:r>
            <a:r>
              <a:rPr lang="en-US" b="1" dirty="0" err="1"/>
              <a:t>Maniax</a:t>
            </a:r>
            <a:endParaRPr lang="en-US" b="1" dirty="0"/>
          </a:p>
        </p:txBody>
      </p:sp>
      <p:grpSp>
        <p:nvGrpSpPr>
          <p:cNvPr id="28" name="Group 27">
            <a:extLst>
              <a:ext uri="{FF2B5EF4-FFF2-40B4-BE49-F238E27FC236}">
                <a16:creationId xmlns:a16="http://schemas.microsoft.com/office/drawing/2014/main" id="{6E7A1F56-F969-FDEA-754C-AD1486E25D89}"/>
              </a:ext>
            </a:extLst>
          </p:cNvPr>
          <p:cNvGrpSpPr/>
          <p:nvPr/>
        </p:nvGrpSpPr>
        <p:grpSpPr>
          <a:xfrm>
            <a:off x="211225" y="5060418"/>
            <a:ext cx="3235149" cy="668093"/>
            <a:chOff x="548542" y="5742206"/>
            <a:chExt cx="3235149" cy="668093"/>
          </a:xfrm>
        </p:grpSpPr>
        <p:pic>
          <p:nvPicPr>
            <p:cNvPr id="19" name="Picture 10" descr="See the source image">
              <a:extLst>
                <a:ext uri="{FF2B5EF4-FFF2-40B4-BE49-F238E27FC236}">
                  <a16:creationId xmlns:a16="http://schemas.microsoft.com/office/drawing/2014/main" id="{F3E6A6C4-A5D2-9202-1D29-442314C0836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4629" y="5754473"/>
              <a:ext cx="914400" cy="6435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descr="See the source image">
              <a:extLst>
                <a:ext uri="{FF2B5EF4-FFF2-40B4-BE49-F238E27FC236}">
                  <a16:creationId xmlns:a16="http://schemas.microsoft.com/office/drawing/2014/main" id="{BBEF1966-BEA4-2A6D-7F9D-2C603F2083B6}"/>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val="0"/>
                </a:ext>
              </a:extLst>
            </a:blip>
            <a:srcRect l="8475" t="2560" r="7352" b="2665"/>
            <a:stretch/>
          </p:blipFill>
          <p:spPr bwMode="auto">
            <a:xfrm>
              <a:off x="548542" y="5742206"/>
              <a:ext cx="914400" cy="66809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See the source image">
              <a:extLst>
                <a:ext uri="{FF2B5EF4-FFF2-40B4-BE49-F238E27FC236}">
                  <a16:creationId xmlns:a16="http://schemas.microsoft.com/office/drawing/2014/main" id="{D7CD52D1-6A52-C669-BDC1-700E989C775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6993" y="5768793"/>
              <a:ext cx="636698" cy="64008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See the source image">
              <a:extLst>
                <a:ext uri="{FF2B5EF4-FFF2-40B4-BE49-F238E27FC236}">
                  <a16:creationId xmlns:a16="http://schemas.microsoft.com/office/drawing/2014/main" id="{DB63A47B-7088-E5F8-BFFA-4EEE394A44C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08630" y="5765048"/>
              <a:ext cx="660311" cy="640080"/>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TextBox 24">
            <a:extLst>
              <a:ext uri="{FF2B5EF4-FFF2-40B4-BE49-F238E27FC236}">
                <a16:creationId xmlns:a16="http://schemas.microsoft.com/office/drawing/2014/main" id="{23B348E3-3ECF-022B-1EEB-EB9163F5C59F}"/>
              </a:ext>
            </a:extLst>
          </p:cNvPr>
          <p:cNvSpPr txBox="1"/>
          <p:nvPr/>
        </p:nvSpPr>
        <p:spPr>
          <a:xfrm>
            <a:off x="457200" y="5864493"/>
            <a:ext cx="6858000" cy="3785652"/>
          </a:xfrm>
          <a:prstGeom prst="rect">
            <a:avLst/>
          </a:prstGeom>
          <a:noFill/>
        </p:spPr>
        <p:txBody>
          <a:bodyPr wrap="square" rtlCol="0">
            <a:spAutoFit/>
          </a:bodyPr>
          <a:lstStyle/>
          <a:p>
            <a:pPr algn="just"/>
            <a:r>
              <a:rPr lang="en-US" sz="1600" dirty="0"/>
              <a:t>The </a:t>
            </a:r>
            <a:r>
              <a:rPr lang="en-US" sz="1600" b="1" dirty="0"/>
              <a:t>Tennessee Professional Electric Football League </a:t>
            </a:r>
            <a:r>
              <a:rPr lang="en-US" sz="1600" dirty="0"/>
              <a:t>is a solitaire league made up of professional football franchises that have played in the state of Tennessee. </a:t>
            </a:r>
          </a:p>
          <a:p>
            <a:pPr marL="285750" indent="-285750">
              <a:buFont typeface="Arial" panose="020B0604020202020204" pitchFamily="34" charset="0"/>
              <a:buChar char="•"/>
            </a:pPr>
            <a:r>
              <a:rPr lang="en-US" sz="1600" b="1" dirty="0"/>
              <a:t>Tennessee Titans / Tennessee Oilers </a:t>
            </a:r>
            <a:r>
              <a:rPr lang="en-US" sz="1600" dirty="0"/>
              <a:t>- One of the 8 original franchises of the 1960 - 69 American Football League (AFL) as the Houston Oilers. Moved to Tennessee in 1997 and played as the Tennessee Oilers for 2 seasons before becoming the Tennessee Titans in 1999. </a:t>
            </a:r>
          </a:p>
          <a:p>
            <a:pPr marL="285750" indent="-285750">
              <a:buFont typeface="Arial" panose="020B0604020202020204" pitchFamily="34" charset="0"/>
              <a:buChar char="•"/>
            </a:pPr>
            <a:r>
              <a:rPr lang="en-US" sz="1600" b="1" dirty="0"/>
              <a:t>Memphis Showboats</a:t>
            </a:r>
            <a:r>
              <a:rPr lang="en-US" sz="1600" dirty="0"/>
              <a:t> - Played in the United States Football League (USFL) for 2 seasons, 1984 - 85.</a:t>
            </a:r>
          </a:p>
          <a:p>
            <a:pPr marL="285750" indent="-285750">
              <a:buFont typeface="Arial" panose="020B0604020202020204" pitchFamily="34" charset="0"/>
              <a:buChar char="•"/>
            </a:pPr>
            <a:r>
              <a:rPr lang="en-US" sz="1600" b="1" dirty="0"/>
              <a:t>Memphis Southmen - </a:t>
            </a:r>
            <a:r>
              <a:rPr lang="en-US" sz="1600" dirty="0"/>
              <a:t> Played in the 1974 - 75 World Football League (WFL). </a:t>
            </a:r>
          </a:p>
          <a:p>
            <a:pPr marL="285750" indent="-285750">
              <a:buFont typeface="Arial" panose="020B0604020202020204" pitchFamily="34" charset="0"/>
              <a:buChar char="•"/>
            </a:pPr>
            <a:r>
              <a:rPr lang="en-US" sz="1600" b="1" dirty="0"/>
              <a:t>Knoxville Bears</a:t>
            </a:r>
            <a:r>
              <a:rPr lang="en-US" sz="1600" dirty="0"/>
              <a:t> - 1965 played in the minor league Southern Football League.</a:t>
            </a:r>
          </a:p>
          <a:p>
            <a:pPr marL="285750" indent="-285750">
              <a:buFont typeface="Arial" panose="020B0604020202020204" pitchFamily="34" charset="0"/>
              <a:buChar char="•"/>
            </a:pPr>
            <a:r>
              <a:rPr lang="en-US" sz="1600" b="1" dirty="0"/>
              <a:t>Chattanooga Cherokees</a:t>
            </a:r>
            <a:r>
              <a:rPr lang="en-US" sz="1600" dirty="0"/>
              <a:t> - 1963 - 1965 played in the minor league Southern Football League.</a:t>
            </a:r>
          </a:p>
          <a:p>
            <a:pPr marL="285750" indent="-285750">
              <a:buFont typeface="Arial" panose="020B0604020202020204" pitchFamily="34" charset="0"/>
              <a:buChar char="•"/>
            </a:pPr>
            <a:r>
              <a:rPr lang="en-US" sz="1600" b="1" dirty="0"/>
              <a:t>Memphis Mad Dogs </a:t>
            </a:r>
            <a:r>
              <a:rPr lang="en-US" sz="1600" dirty="0"/>
              <a:t>- 1995 Canadian Football League (CFL) - American Expansion Team. Played one season.</a:t>
            </a:r>
          </a:p>
          <a:p>
            <a:pPr marL="285750" indent="-285750">
              <a:buFont typeface="Arial" panose="020B0604020202020204" pitchFamily="34" charset="0"/>
              <a:buChar char="•"/>
            </a:pPr>
            <a:r>
              <a:rPr lang="en-US" sz="1600" b="1" dirty="0"/>
              <a:t>Memphis </a:t>
            </a:r>
            <a:r>
              <a:rPr lang="en-US" sz="1600" b="1" dirty="0" err="1"/>
              <a:t>Maniax</a:t>
            </a:r>
            <a:r>
              <a:rPr lang="en-US" sz="1600" b="1" dirty="0"/>
              <a:t> - </a:t>
            </a:r>
            <a:r>
              <a:rPr lang="en-US" sz="1600" dirty="0"/>
              <a:t>One of the eight original 2001 XFL teams</a:t>
            </a:r>
          </a:p>
        </p:txBody>
      </p:sp>
      <p:grpSp>
        <p:nvGrpSpPr>
          <p:cNvPr id="31" name="Group 30">
            <a:extLst>
              <a:ext uri="{FF2B5EF4-FFF2-40B4-BE49-F238E27FC236}">
                <a16:creationId xmlns:a16="http://schemas.microsoft.com/office/drawing/2014/main" id="{07398EED-B57B-138D-F220-8B8AA32804E6}"/>
              </a:ext>
            </a:extLst>
          </p:cNvPr>
          <p:cNvGrpSpPr/>
          <p:nvPr/>
        </p:nvGrpSpPr>
        <p:grpSpPr>
          <a:xfrm>
            <a:off x="4281464" y="5118637"/>
            <a:ext cx="3018363" cy="640080"/>
            <a:chOff x="4205495" y="5728261"/>
            <a:chExt cx="3018363" cy="640080"/>
          </a:xfrm>
        </p:grpSpPr>
        <p:pic>
          <p:nvPicPr>
            <p:cNvPr id="24" name="Picture 22" descr="See the source image">
              <a:extLst>
                <a:ext uri="{FF2B5EF4-FFF2-40B4-BE49-F238E27FC236}">
                  <a16:creationId xmlns:a16="http://schemas.microsoft.com/office/drawing/2014/main" id="{A80AD154-6BEC-B931-C1BA-E1F137AB6DA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80685" y="5728261"/>
              <a:ext cx="786692" cy="64008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A69EC2F9-F94D-9AC5-2139-6F90713D398F}"/>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2000" b="95000" l="3188" r="91611">
                          <a14:foregroundMark x1="6208" y1="33000" x2="6208" y2="33000"/>
                          <a14:foregroundMark x1="26846" y1="35222" x2="26846" y2="35222"/>
                          <a14:foregroundMark x1="46644" y1="91333" x2="46644" y2="91333"/>
                          <a14:foregroundMark x1="44463" y1="95000" x2="44463" y2="95000"/>
                          <a14:foregroundMark x1="17114" y1="31222" x2="40436" y2="41889"/>
                          <a14:foregroundMark x1="31711" y1="43444" x2="41443" y2="29000"/>
                          <a14:foregroundMark x1="41443" y1="29000" x2="41443" y2="29000"/>
                          <a14:foregroundMark x1="29866" y1="43222" x2="34732" y2="28333"/>
                          <a14:foregroundMark x1="23154" y1="44667" x2="29866" y2="28556"/>
                          <a14:foregroundMark x1="19799" y1="43444" x2="20470" y2="32556"/>
                          <a14:foregroundMark x1="73993" y1="7444" x2="73993" y2="7444"/>
                          <a14:foregroundMark x1="65772" y1="6000" x2="65772" y2="6000"/>
                          <a14:foregroundMark x1="48154" y1="4000" x2="48154" y2="4000"/>
                          <a14:foregroundMark x1="3188" y1="40222" x2="3188" y2="40222"/>
                          <a14:foregroundMark x1="91611" y1="18111" x2="91611" y2="18111"/>
                          <a14:foregroundMark x1="37416" y1="2000" x2="37416" y2="2000"/>
                        </a14:backgroundRemoval>
                      </a14:imgEffect>
                    </a14:imgLayer>
                  </a14:imgProps>
                </a:ext>
              </a:extLst>
            </a:blip>
            <a:stretch>
              <a:fillRect/>
            </a:stretch>
          </p:blipFill>
          <p:spPr>
            <a:xfrm>
              <a:off x="6799983" y="5728261"/>
              <a:ext cx="423875" cy="640080"/>
            </a:xfrm>
            <a:prstGeom prst="rect">
              <a:avLst/>
            </a:prstGeom>
          </p:spPr>
        </p:pic>
        <p:pic>
          <p:nvPicPr>
            <p:cNvPr id="27" name="Picture 26">
              <a:extLst>
                <a:ext uri="{FF2B5EF4-FFF2-40B4-BE49-F238E27FC236}">
                  <a16:creationId xmlns:a16="http://schemas.microsoft.com/office/drawing/2014/main" id="{3D687F1B-DD80-D2EA-BE70-8603D5B84AF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143" b="95813" l="5987" r="94235">
                          <a14:foregroundMark x1="15521" y1="91379" x2="15521" y2="91379"/>
                          <a14:foregroundMark x1="59645" y1="7389" x2="59645" y2="7389"/>
                          <a14:foregroundMark x1="68071" y1="38177" x2="57650" y2="34236"/>
                          <a14:foregroundMark x1="59645" y1="43103" x2="70953" y2="40640"/>
                          <a14:foregroundMark x1="70953" y1="40640" x2="72062" y2="38177"/>
                          <a14:foregroundMark x1="5987" y1="58867" x2="5987" y2="58867"/>
                          <a14:foregroundMark x1="83592" y1="36453" x2="72062" y2="39901"/>
                          <a14:foregroundMark x1="77605" y1="92857" x2="86031" y2="82759"/>
                          <a14:foregroundMark x1="86031" y1="82759" x2="90909" y2="66256"/>
                          <a14:foregroundMark x1="90909" y1="66256" x2="88248" y2="54187"/>
                          <a14:foregroundMark x1="88248" y1="54187" x2="88248" y2="54187"/>
                          <a14:foregroundMark x1="80710" y1="89409" x2="76275" y2="72167"/>
                          <a14:foregroundMark x1="76275" y1="72167" x2="82262" y2="62808"/>
                          <a14:foregroundMark x1="65410" y1="57882" x2="38359" y2="59113"/>
                          <a14:foregroundMark x1="38359" y1="59113" x2="30155" y2="56897"/>
                          <a14:foregroundMark x1="83592" y1="74384" x2="14634" y2="75369"/>
                          <a14:foregroundMark x1="12195" y1="50246" x2="12195" y2="50246"/>
                          <a14:foregroundMark x1="20177" y1="94581" x2="20177" y2="94581"/>
                          <a14:foregroundMark x1="80266" y1="95813" x2="80266" y2="95813"/>
                          <a14:foregroundMark x1="94235" y1="59852" x2="94235" y2="59852"/>
                          <a14:foregroundMark x1="74279" y1="67241" x2="74279" y2="67241"/>
                          <a14:foregroundMark x1="88914" y1="88177" x2="88914" y2="88177"/>
                          <a14:foregroundMark x1="9534" y1="83005" x2="9534" y2="83005"/>
                          <a14:foregroundMark x1="17073" y1="65271" x2="17073" y2="65271"/>
                          <a14:backgroundMark x1="9313" y1="83005" x2="9313" y2="83005"/>
                        </a14:backgroundRemoval>
                      </a14:imgEffect>
                    </a14:imgLayer>
                  </a14:imgProps>
                </a:ext>
              </a:extLst>
            </a:blip>
            <a:stretch>
              <a:fillRect/>
            </a:stretch>
          </p:blipFill>
          <p:spPr>
            <a:xfrm>
              <a:off x="6028167" y="5728261"/>
              <a:ext cx="711025" cy="640080"/>
            </a:xfrm>
            <a:prstGeom prst="rect">
              <a:avLst/>
            </a:prstGeom>
          </p:spPr>
        </p:pic>
        <p:pic>
          <p:nvPicPr>
            <p:cNvPr id="29" name="Picture 18" descr="See the source image">
              <a:extLst>
                <a:ext uri="{FF2B5EF4-FFF2-40B4-BE49-F238E27FC236}">
                  <a16:creationId xmlns:a16="http://schemas.microsoft.com/office/drawing/2014/main" id="{E2C25A1C-5F16-14F0-E8BA-01C71006C31C}"/>
                </a:ext>
              </a:extLst>
            </p:cNvPr>
            <p:cNvPicPr>
              <a:picLocks noChangeAspect="1" noChangeArrowheads="1"/>
            </p:cNvPicPr>
            <p:nvPr/>
          </p:nvPicPr>
          <p:blipFill rotWithShape="1">
            <a:blip r:embed="rId13" cstate="print">
              <a:extLst>
                <a:ext uri="{BEBA8EAE-BF5A-486C-A8C5-ECC9F3942E4B}">
                  <a14:imgProps xmlns:a14="http://schemas.microsoft.com/office/drawing/2010/main">
                    <a14:imgLayer r:embed="rId14">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val="0"/>
                </a:ext>
              </a:extLst>
            </a:blip>
            <a:srcRect t="11330" b="14570"/>
            <a:stretch/>
          </p:blipFill>
          <p:spPr bwMode="auto">
            <a:xfrm>
              <a:off x="4205495" y="5819454"/>
              <a:ext cx="914400" cy="457695"/>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TextBox 31">
            <a:extLst>
              <a:ext uri="{FF2B5EF4-FFF2-40B4-BE49-F238E27FC236}">
                <a16:creationId xmlns:a16="http://schemas.microsoft.com/office/drawing/2014/main" id="{38ABF5AD-19D2-4800-FD67-738CDE4C37BD}"/>
              </a:ext>
            </a:extLst>
          </p:cNvPr>
          <p:cNvSpPr txBox="1"/>
          <p:nvPr/>
        </p:nvSpPr>
        <p:spPr>
          <a:xfrm>
            <a:off x="4529441" y="1814101"/>
            <a:ext cx="2983529" cy="830997"/>
          </a:xfrm>
          <a:prstGeom prst="rect">
            <a:avLst/>
          </a:prstGeom>
          <a:noFill/>
        </p:spPr>
        <p:txBody>
          <a:bodyPr wrap="square" rtlCol="0">
            <a:spAutoFit/>
          </a:bodyPr>
          <a:lstStyle/>
          <a:p>
            <a:r>
              <a:rPr lang="en-US" sz="4800" b="1" dirty="0">
                <a:ln w="6600">
                  <a:solidFill>
                    <a:schemeClr val="accent2"/>
                  </a:solidFill>
                  <a:prstDash val="solid"/>
                </a:ln>
                <a:solidFill>
                  <a:srgbClr val="FFFFFF"/>
                </a:solidFill>
                <a:effectLst>
                  <a:outerShdw dist="38100" dir="2700000" algn="tl" rotWithShape="0">
                    <a:schemeClr val="accent2"/>
                  </a:outerShdw>
                </a:effectLst>
                <a:latin typeface="Amasis MT Pro Black" panose="02040A04050005020304" pitchFamily="18" charset="0"/>
              </a:rPr>
              <a:t>Season 2</a:t>
            </a:r>
          </a:p>
        </p:txBody>
      </p:sp>
    </p:spTree>
    <p:extLst>
      <p:ext uri="{BB962C8B-B14F-4D97-AF65-F5344CB8AC3E}">
        <p14:creationId xmlns:p14="http://schemas.microsoft.com/office/powerpoint/2010/main" val="2207194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121275-DBF4-D879-BC19-2AA86035B5E4}"/>
              </a:ext>
            </a:extLst>
          </p:cNvPr>
          <p:cNvSpPr txBox="1"/>
          <p:nvPr/>
        </p:nvSpPr>
        <p:spPr>
          <a:xfrm>
            <a:off x="457200" y="397162"/>
            <a:ext cx="6858000" cy="9144000"/>
          </a:xfrm>
          <a:prstGeom prst="rect">
            <a:avLst/>
          </a:prstGeom>
          <a:noFill/>
        </p:spPr>
        <p:txBody>
          <a:bodyPr wrap="square" rtlCol="0">
            <a:spAutoFit/>
          </a:bodyPr>
          <a:lstStyle/>
          <a:p>
            <a:pPr algn="ctr"/>
            <a:r>
              <a:rPr lang="en-US" b="1" dirty="0" err="1"/>
              <a:t>TnPEFL</a:t>
            </a:r>
            <a:r>
              <a:rPr lang="en-US" b="1" dirty="0"/>
              <a:t> Season 2 Official Rules</a:t>
            </a:r>
          </a:p>
          <a:p>
            <a:pPr algn="ctr"/>
            <a:endParaRPr lang="en-US" sz="800" b="1" dirty="0"/>
          </a:p>
          <a:p>
            <a:pPr indent="233363"/>
            <a:r>
              <a:rPr lang="en-US" b="1" dirty="0"/>
              <a:t>For this season of the </a:t>
            </a:r>
            <a:r>
              <a:rPr lang="en-US" b="1" dirty="0" err="1"/>
              <a:t>TnPEFL</a:t>
            </a:r>
            <a:r>
              <a:rPr lang="en-US" b="1" dirty="0"/>
              <a:t>, we are going to combine several rules implemented by the various professional football leagues of the past along with some of the rules now being used by some of the newer leagues. </a:t>
            </a:r>
          </a:p>
          <a:p>
            <a:pPr indent="233363"/>
            <a:endParaRPr lang="en-US" sz="800" b="1" dirty="0"/>
          </a:p>
          <a:p>
            <a:r>
              <a:rPr lang="en-US" b="1" dirty="0"/>
              <a:t>KICKOFFS</a:t>
            </a:r>
          </a:p>
          <a:p>
            <a:pPr indent="233363"/>
            <a:r>
              <a:rPr lang="en-US" b="1" dirty="0"/>
              <a:t>Kickoffs will take place form the kicking team’s 25-yard line with the teams lined up 10 yards apart. The kicking team players must remain one yard behind the restraining line and the receiving team must have 8 players in the set-up zone between the 35 and 45 yad lines. After a kickoff travels 20 yards, the first touch must be by the receiving team. If untouched, the kick becomes dead, and the ball belongs to the receiving team at that spot.</a:t>
            </a:r>
          </a:p>
          <a:p>
            <a:pPr indent="233363"/>
            <a:endParaRPr lang="en-US" sz="800" b="1" dirty="0"/>
          </a:p>
          <a:p>
            <a:r>
              <a:rPr lang="en-US" b="1" dirty="0"/>
              <a:t>SCORING</a:t>
            </a:r>
          </a:p>
          <a:p>
            <a:pPr indent="233363"/>
            <a:r>
              <a:rPr lang="en-US" b="1" dirty="0"/>
              <a:t>A touchdown counts 7 points. After a touchdown has been scored an Action Point attempt will take place. it may be either a 1-point, 2-point or 3-point attempt. A 1-point attempt will take place from the 2-yard line, a 2-point attempt from the 5-yard line and a 3-point attempt from the 10-yard line. </a:t>
            </a:r>
          </a:p>
          <a:p>
            <a:pPr indent="233363"/>
            <a:endParaRPr lang="en-US" sz="800" b="1" dirty="0"/>
          </a:p>
          <a:p>
            <a:r>
              <a:rPr lang="en-US" b="1" dirty="0"/>
              <a:t>PUNTING</a:t>
            </a:r>
          </a:p>
          <a:p>
            <a:pPr indent="233363"/>
            <a:r>
              <a:rPr lang="en-US" b="1" dirty="0"/>
              <a:t>All punts must be returned. Gunners on the punting team may not line up outside the numbers. </a:t>
            </a:r>
          </a:p>
          <a:p>
            <a:pPr indent="233363"/>
            <a:endParaRPr lang="en-US" sz="800" b="1" dirty="0"/>
          </a:p>
          <a:p>
            <a:r>
              <a:rPr lang="en-US" b="1" dirty="0"/>
              <a:t>FORWARD PASSES</a:t>
            </a:r>
          </a:p>
          <a:p>
            <a:pPr indent="233363"/>
            <a:r>
              <a:rPr lang="en-US" b="1" dirty="0"/>
              <a:t>Teams are allowed to throw two forward passes from behind the line of scrimmage.</a:t>
            </a:r>
          </a:p>
          <a:p>
            <a:pPr indent="233363"/>
            <a:endParaRPr lang="en-US" sz="800" b="1" dirty="0"/>
          </a:p>
          <a:p>
            <a:r>
              <a:rPr lang="en-US" b="1" dirty="0"/>
              <a:t>GAME TIMING</a:t>
            </a:r>
          </a:p>
          <a:p>
            <a:pPr indent="233363"/>
            <a:r>
              <a:rPr lang="en-US" b="1" dirty="0"/>
              <a:t>The game clock stops for first downs inside the final two minutes of the second and fourth quarters.</a:t>
            </a:r>
          </a:p>
          <a:p>
            <a:pPr indent="233363"/>
            <a:endParaRPr lang="en-US" sz="800" b="1" dirty="0"/>
          </a:p>
          <a:p>
            <a:pPr indent="233363"/>
            <a:r>
              <a:rPr lang="en-US" b="1" dirty="0"/>
              <a:t>Other than the above-mentioned rule changes listed above , traditional NFL Rules will be used. </a:t>
            </a:r>
          </a:p>
        </p:txBody>
      </p:sp>
    </p:spTree>
    <p:extLst>
      <p:ext uri="{BB962C8B-B14F-4D97-AF65-F5344CB8AC3E}">
        <p14:creationId xmlns:p14="http://schemas.microsoft.com/office/powerpoint/2010/main" val="2061874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835FDA-1DF2-C06E-25F1-BE26A0C4D7FB}"/>
              </a:ext>
            </a:extLst>
          </p:cNvPr>
          <p:cNvSpPr txBox="1"/>
          <p:nvPr/>
        </p:nvSpPr>
        <p:spPr>
          <a:xfrm>
            <a:off x="457200" y="397162"/>
            <a:ext cx="6858000" cy="7325082"/>
          </a:xfrm>
          <a:prstGeom prst="rect">
            <a:avLst/>
          </a:prstGeom>
          <a:noFill/>
        </p:spPr>
        <p:txBody>
          <a:bodyPr wrap="square" rtlCol="0">
            <a:spAutoFit/>
          </a:bodyPr>
          <a:lstStyle/>
          <a:p>
            <a:pPr indent="233363"/>
            <a:r>
              <a:rPr lang="en-US" b="1" dirty="0"/>
              <a:t>“The Kicking Game” Kick Placement Cards will be used for all Kickoffs, Punts, and Field Goal attempts. Using the deck of “Kickoff” cards, field goals are successful if the distance indicated is the same or more than the distance from the spot of the kick to the goal posts. </a:t>
            </a:r>
          </a:p>
          <a:p>
            <a:pPr indent="233363"/>
            <a:endParaRPr lang="en-US" sz="800" b="1" dirty="0"/>
          </a:p>
          <a:p>
            <a:pPr indent="233363"/>
            <a:r>
              <a:rPr lang="en-US" b="1" dirty="0"/>
              <a:t>The TTQB will be used for all passing that is more than 5 yards from the QB to the intended receiver.  5 yads or less is an automatic completion. </a:t>
            </a:r>
          </a:p>
          <a:p>
            <a:pPr indent="233363"/>
            <a:endParaRPr lang="en-US" sz="800" b="1" dirty="0"/>
          </a:p>
          <a:p>
            <a:pPr indent="233363"/>
            <a:r>
              <a:rPr lang="en-US" b="1" dirty="0"/>
              <a:t>A ball will be used to place on the hand or in the arms of the ball carrier to indicate possession and a fumble will occur anytime the ball carrier loses possession of the ball. </a:t>
            </a:r>
          </a:p>
          <a:p>
            <a:pPr indent="233363"/>
            <a:endParaRPr lang="en-US" sz="800" b="1" dirty="0"/>
          </a:p>
          <a:p>
            <a:pPr indent="233363"/>
            <a:r>
              <a:rPr lang="en-US" b="1" dirty="0"/>
              <a:t>Various game boards may be used through out the season regardless of size and manufacturer, so long as it is fully operational. </a:t>
            </a:r>
          </a:p>
          <a:p>
            <a:pPr indent="233363"/>
            <a:endParaRPr lang="en-US" sz="800" b="1" dirty="0"/>
          </a:p>
          <a:p>
            <a:pPr indent="233363"/>
            <a:r>
              <a:rPr lang="en-US" b="1" dirty="0"/>
              <a:t>Teams are 11-player “iron man” teams with the same players playing both offense and defense. Figure used are the “Fab 5” Haiti Repro figures manufactured by Tudor Games, Inc. mounted to bases manufactured by Tudor. </a:t>
            </a:r>
          </a:p>
          <a:p>
            <a:pPr indent="233363"/>
            <a:endParaRPr lang="en-US" sz="800" b="1" dirty="0"/>
          </a:p>
          <a:p>
            <a:pPr indent="233363"/>
            <a:r>
              <a:rPr lang="en-US" b="1" dirty="0"/>
              <a:t>At a minimum bases are tweaked to run straight . </a:t>
            </a:r>
          </a:p>
          <a:p>
            <a:pPr indent="233363"/>
            <a:endParaRPr lang="en-US" sz="800" b="1" dirty="0"/>
          </a:p>
          <a:p>
            <a:pPr indent="233363"/>
            <a:r>
              <a:rPr lang="en-US" b="1" dirty="0"/>
              <a:t>We will also use a multi-stop style of game play action which allows for the stoppage of play progress to allow for the offense to adjust direction of the ball carrier and blockers and for the defense to make “read and react” adjustments.</a:t>
            </a:r>
          </a:p>
          <a:p>
            <a:pPr indent="233363"/>
            <a:endParaRPr lang="en-US" sz="800" b="1" dirty="0"/>
          </a:p>
          <a:p>
            <a:pPr indent="233363"/>
            <a:r>
              <a:rPr lang="en-US" b="1" dirty="0"/>
              <a:t>A ball carrier is not “down” or “tackled” until his forward progress has been stopped.  </a:t>
            </a:r>
          </a:p>
        </p:txBody>
      </p:sp>
    </p:spTree>
    <p:extLst>
      <p:ext uri="{BB962C8B-B14F-4D97-AF65-F5344CB8AC3E}">
        <p14:creationId xmlns:p14="http://schemas.microsoft.com/office/powerpoint/2010/main" val="487383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A71443-5029-4647-8E2E-1F75D842C61E}"/>
              </a:ext>
            </a:extLst>
          </p:cNvPr>
          <p:cNvSpPr txBox="1"/>
          <p:nvPr/>
        </p:nvSpPr>
        <p:spPr>
          <a:xfrm>
            <a:off x="457200" y="457200"/>
            <a:ext cx="2743200" cy="9848850"/>
          </a:xfrm>
          <a:prstGeom prst="rect">
            <a:avLst/>
          </a:prstGeom>
          <a:noFill/>
        </p:spPr>
        <p:txBody>
          <a:bodyPr wrap="square" rtlCol="0">
            <a:spAutoFit/>
          </a:bodyPr>
          <a:lstStyle/>
          <a:p>
            <a:r>
              <a:rPr lang="en-US" sz="2000" b="1" u="sng" dirty="0"/>
              <a:t>Chattanooga Cherokees</a:t>
            </a:r>
          </a:p>
          <a:p>
            <a:r>
              <a:rPr lang="en-US" sz="1600" dirty="0"/>
              <a:t>11 </a:t>
            </a:r>
            <a:r>
              <a:rPr lang="en-US" sz="1600" dirty="0" err="1"/>
              <a:t>Haushalter</a:t>
            </a:r>
            <a:r>
              <a:rPr lang="en-US" sz="1600" dirty="0"/>
              <a:t>   QB / LB</a:t>
            </a:r>
          </a:p>
          <a:p>
            <a:r>
              <a:rPr lang="en-US" sz="1600" dirty="0"/>
              <a:t>30 Vandergriff   FB / DB</a:t>
            </a:r>
          </a:p>
          <a:p>
            <a:r>
              <a:rPr lang="en-US" sz="1600" dirty="0"/>
              <a:t>22 Henley HB / DB</a:t>
            </a:r>
          </a:p>
          <a:p>
            <a:r>
              <a:rPr lang="en-US" sz="1600" dirty="0"/>
              <a:t>25 Hogan FL / DB</a:t>
            </a:r>
          </a:p>
          <a:p>
            <a:r>
              <a:rPr lang="en-US" sz="1600" dirty="0"/>
              <a:t>86 Bradley OE / DB </a:t>
            </a:r>
          </a:p>
          <a:p>
            <a:r>
              <a:rPr lang="en-US" sz="1600" dirty="0"/>
              <a:t>80 Brown OE / LB</a:t>
            </a:r>
          </a:p>
          <a:p>
            <a:r>
              <a:rPr lang="en-US" sz="1600" dirty="0"/>
              <a:t>50 Kunka C / DT </a:t>
            </a:r>
          </a:p>
          <a:p>
            <a:r>
              <a:rPr lang="en-US" sz="1600" dirty="0"/>
              <a:t>60 Snyder G/ DT</a:t>
            </a:r>
          </a:p>
          <a:p>
            <a:r>
              <a:rPr lang="en-US" sz="1600" dirty="0"/>
              <a:t>65 Fuller G / DE</a:t>
            </a:r>
          </a:p>
          <a:p>
            <a:r>
              <a:rPr lang="en-US" sz="1600" dirty="0"/>
              <a:t>70 Locke T / DE</a:t>
            </a:r>
          </a:p>
          <a:p>
            <a:r>
              <a:rPr lang="en-US" sz="1600" dirty="0"/>
              <a:t>74 Phillips T/ LB </a:t>
            </a:r>
          </a:p>
          <a:p>
            <a:endParaRPr lang="en-US" sz="800" dirty="0"/>
          </a:p>
          <a:p>
            <a:r>
              <a:rPr lang="en-US" sz="2000" b="1" u="sng" dirty="0"/>
              <a:t>Knoxville Bears</a:t>
            </a:r>
          </a:p>
          <a:p>
            <a:r>
              <a:rPr lang="en-US" sz="1600" dirty="0"/>
              <a:t>12 Troutman QB / LB</a:t>
            </a:r>
          </a:p>
          <a:p>
            <a:r>
              <a:rPr lang="en-US" sz="1600" dirty="0"/>
              <a:t>31 Nichols FB / DB</a:t>
            </a:r>
          </a:p>
          <a:p>
            <a:r>
              <a:rPr lang="en-US" sz="1600" dirty="0"/>
              <a:t>23 Faircloth HB / DB</a:t>
            </a:r>
          </a:p>
          <a:p>
            <a:r>
              <a:rPr lang="en-US" sz="1600" dirty="0"/>
              <a:t>20 Frazier FL / DB</a:t>
            </a:r>
          </a:p>
          <a:p>
            <a:r>
              <a:rPr lang="en-US" sz="1600" dirty="0"/>
              <a:t>82 </a:t>
            </a:r>
            <a:r>
              <a:rPr lang="en-US" sz="1600" dirty="0" err="1"/>
              <a:t>Baskette</a:t>
            </a:r>
            <a:r>
              <a:rPr lang="en-US" sz="1600" dirty="0"/>
              <a:t> SE / DB </a:t>
            </a:r>
          </a:p>
          <a:p>
            <a:r>
              <a:rPr lang="en-US" sz="1600" dirty="0"/>
              <a:t>84 McCauley TE / LB</a:t>
            </a:r>
          </a:p>
          <a:p>
            <a:r>
              <a:rPr lang="en-US" sz="1600" dirty="0"/>
              <a:t>52 Shafer C / DT</a:t>
            </a:r>
          </a:p>
          <a:p>
            <a:r>
              <a:rPr lang="en-US" sz="1600" dirty="0"/>
              <a:t>64 Warwick G / DT</a:t>
            </a:r>
          </a:p>
          <a:p>
            <a:r>
              <a:rPr lang="en-US" sz="1600" dirty="0"/>
              <a:t>61 Cole G /DE</a:t>
            </a:r>
          </a:p>
          <a:p>
            <a:r>
              <a:rPr lang="en-US" sz="1600" dirty="0"/>
              <a:t>74 White T / DE</a:t>
            </a:r>
          </a:p>
          <a:p>
            <a:r>
              <a:rPr lang="en-US" sz="1600" dirty="0"/>
              <a:t>75 Daniels T / LB</a:t>
            </a:r>
          </a:p>
          <a:p>
            <a:endParaRPr lang="en-US" sz="800" dirty="0"/>
          </a:p>
          <a:p>
            <a:r>
              <a:rPr lang="en-US" sz="2000" b="1" dirty="0"/>
              <a:t>Memphis </a:t>
            </a:r>
            <a:r>
              <a:rPr lang="en-US" sz="2000" b="1" dirty="0" err="1"/>
              <a:t>Southmen</a:t>
            </a:r>
            <a:endParaRPr lang="en-US" sz="2000" b="1" dirty="0"/>
          </a:p>
          <a:p>
            <a:r>
              <a:rPr lang="en-US" sz="1600" dirty="0"/>
              <a:t>7 </a:t>
            </a:r>
            <a:r>
              <a:rPr lang="en-US" sz="1600" dirty="0" err="1"/>
              <a:t>Haurte</a:t>
            </a:r>
            <a:r>
              <a:rPr lang="en-US" sz="1600" dirty="0"/>
              <a:t> QB / LB</a:t>
            </a:r>
          </a:p>
          <a:p>
            <a:r>
              <a:rPr lang="en-US" sz="1600" dirty="0"/>
              <a:t>39 </a:t>
            </a:r>
            <a:r>
              <a:rPr lang="en-US" sz="1600" dirty="0" err="1"/>
              <a:t>Csonka</a:t>
            </a:r>
            <a:r>
              <a:rPr lang="en-US" sz="1600" dirty="0"/>
              <a:t> FB / DB</a:t>
            </a:r>
          </a:p>
          <a:p>
            <a:r>
              <a:rPr lang="en-US" sz="1600" dirty="0"/>
              <a:t>21 </a:t>
            </a:r>
            <a:r>
              <a:rPr lang="en-US" sz="1600" dirty="0" err="1"/>
              <a:t>Kiick</a:t>
            </a:r>
            <a:r>
              <a:rPr lang="en-US" sz="1600" dirty="0"/>
              <a:t> HB / DB</a:t>
            </a:r>
          </a:p>
          <a:p>
            <a:r>
              <a:rPr lang="en-US" sz="1600" dirty="0"/>
              <a:t>42 Warfield  FL / DB</a:t>
            </a:r>
          </a:p>
          <a:p>
            <a:r>
              <a:rPr lang="en-US" sz="1600" dirty="0"/>
              <a:t>89 Marshall WR / DB</a:t>
            </a:r>
          </a:p>
          <a:p>
            <a:r>
              <a:rPr lang="en-US" sz="1600" dirty="0"/>
              <a:t>87 Shirk TE / LB</a:t>
            </a:r>
          </a:p>
          <a:p>
            <a:r>
              <a:rPr lang="en-US" sz="1600" dirty="0"/>
              <a:t>53 Hill C / DT</a:t>
            </a:r>
          </a:p>
          <a:p>
            <a:r>
              <a:rPr lang="en-US" sz="1600" dirty="0"/>
              <a:t>64 </a:t>
            </a:r>
            <a:r>
              <a:rPr lang="en-US" sz="1600" dirty="0" err="1"/>
              <a:t>Kruyer</a:t>
            </a:r>
            <a:r>
              <a:rPr lang="en-US" sz="1600" dirty="0"/>
              <a:t> G / DT</a:t>
            </a:r>
          </a:p>
          <a:p>
            <a:r>
              <a:rPr lang="en-US" sz="1600" dirty="0"/>
              <a:t>62 </a:t>
            </a:r>
            <a:r>
              <a:rPr lang="en-US" sz="1600" dirty="0" err="1"/>
              <a:t>Mikolajczyk</a:t>
            </a:r>
            <a:r>
              <a:rPr lang="en-US" sz="1600" dirty="0"/>
              <a:t> G / DT</a:t>
            </a:r>
          </a:p>
          <a:p>
            <a:r>
              <a:rPr lang="en-US" sz="1600" dirty="0"/>
              <a:t>73 </a:t>
            </a:r>
            <a:r>
              <a:rPr lang="en-US" sz="1600" dirty="0" err="1"/>
              <a:t>Canale</a:t>
            </a:r>
            <a:r>
              <a:rPr lang="en-US" sz="1600" dirty="0"/>
              <a:t> T / DE</a:t>
            </a:r>
          </a:p>
          <a:p>
            <a:r>
              <a:rPr lang="en-US" sz="1600" dirty="0"/>
              <a:t>77 Cotton T / LB</a:t>
            </a:r>
          </a:p>
          <a:p>
            <a:r>
              <a:rPr lang="en-US" sz="1200" b="1" dirty="0"/>
              <a:t> </a:t>
            </a:r>
          </a:p>
          <a:p>
            <a:endParaRPr lang="en-US" dirty="0"/>
          </a:p>
        </p:txBody>
      </p:sp>
      <p:sp>
        <p:nvSpPr>
          <p:cNvPr id="4" name="TextBox 3">
            <a:extLst>
              <a:ext uri="{FF2B5EF4-FFF2-40B4-BE49-F238E27FC236}">
                <a16:creationId xmlns:a16="http://schemas.microsoft.com/office/drawing/2014/main" id="{A482BABB-EB81-6F64-990F-13867626C892}"/>
              </a:ext>
            </a:extLst>
          </p:cNvPr>
          <p:cNvSpPr txBox="1"/>
          <p:nvPr/>
        </p:nvSpPr>
        <p:spPr>
          <a:xfrm>
            <a:off x="3110023" y="457200"/>
            <a:ext cx="2468880" cy="9326880"/>
          </a:xfrm>
          <a:prstGeom prst="rect">
            <a:avLst/>
          </a:prstGeom>
          <a:noFill/>
        </p:spPr>
        <p:txBody>
          <a:bodyPr wrap="square" rtlCol="0">
            <a:spAutoFit/>
          </a:bodyPr>
          <a:lstStyle/>
          <a:p>
            <a:r>
              <a:rPr lang="en-US" sz="2000" b="1" u="sng" dirty="0"/>
              <a:t>Memphis Showboats</a:t>
            </a:r>
          </a:p>
          <a:p>
            <a:r>
              <a:rPr lang="en-US" sz="1600" dirty="0"/>
              <a:t>10 Lewis   QB / LB</a:t>
            </a:r>
          </a:p>
          <a:p>
            <a:r>
              <a:rPr lang="en-US" sz="1600" dirty="0"/>
              <a:t>40 Quarles   FB / DB</a:t>
            </a:r>
          </a:p>
          <a:p>
            <a:r>
              <a:rPr lang="en-US" sz="1600" dirty="0"/>
              <a:t>34 Reid HB / DB</a:t>
            </a:r>
          </a:p>
          <a:p>
            <a:r>
              <a:rPr lang="en-US" sz="1600" dirty="0"/>
              <a:t>83 Carney SE / DB </a:t>
            </a:r>
          </a:p>
          <a:p>
            <a:r>
              <a:rPr lang="en-US" sz="1600" dirty="0"/>
              <a:t>  9 Crawford FL / DB</a:t>
            </a:r>
          </a:p>
          <a:p>
            <a:r>
              <a:rPr lang="en-US" sz="1600" dirty="0"/>
              <a:t>87 Shirk TE / LB</a:t>
            </a:r>
          </a:p>
          <a:p>
            <a:r>
              <a:rPr lang="en-US" sz="1600" dirty="0"/>
              <a:t>50 Kuehn C / DT </a:t>
            </a:r>
          </a:p>
          <a:p>
            <a:r>
              <a:rPr lang="en-US" sz="1600" dirty="0"/>
              <a:t>61 Smith G/ DT</a:t>
            </a:r>
          </a:p>
          <a:p>
            <a:r>
              <a:rPr lang="en-US" sz="1600" dirty="0"/>
              <a:t>66 Gunn G / DE</a:t>
            </a:r>
          </a:p>
          <a:p>
            <a:r>
              <a:rPr lang="en-US" sz="1600" dirty="0"/>
              <a:t>92 White T / DE</a:t>
            </a:r>
          </a:p>
          <a:p>
            <a:r>
              <a:rPr lang="en-US" sz="1600" dirty="0"/>
              <a:t>74 Clark T/ LB </a:t>
            </a:r>
          </a:p>
          <a:p>
            <a:endParaRPr lang="en-US" sz="800" dirty="0"/>
          </a:p>
          <a:p>
            <a:r>
              <a:rPr lang="en-US" sz="2000" b="1" u="sng" dirty="0"/>
              <a:t>Tennessee Oilers </a:t>
            </a:r>
          </a:p>
          <a:p>
            <a:r>
              <a:rPr lang="en-US" sz="1600" dirty="0"/>
              <a:t>  9 McNair QB / LB</a:t>
            </a:r>
          </a:p>
          <a:p>
            <a:r>
              <a:rPr lang="en-US" sz="1600" dirty="0"/>
              <a:t>27 George FB / DB</a:t>
            </a:r>
          </a:p>
          <a:p>
            <a:r>
              <a:rPr lang="en-US" sz="1600" dirty="0"/>
              <a:t>20 Thomas HB / DB</a:t>
            </a:r>
          </a:p>
          <a:p>
            <a:r>
              <a:rPr lang="en-US" sz="1600" dirty="0"/>
              <a:t>81 Sanders FL / DB</a:t>
            </a:r>
          </a:p>
          <a:p>
            <a:r>
              <a:rPr lang="en-US" sz="1600" dirty="0"/>
              <a:t>84 Davis SE / DB </a:t>
            </a:r>
          </a:p>
          <a:p>
            <a:r>
              <a:rPr lang="en-US" sz="1600" dirty="0"/>
              <a:t>89 </a:t>
            </a:r>
            <a:r>
              <a:rPr lang="en-US" sz="1600" dirty="0" err="1"/>
              <a:t>Wycheck</a:t>
            </a:r>
            <a:r>
              <a:rPr lang="en-US" sz="1600" dirty="0"/>
              <a:t> TE / LB</a:t>
            </a:r>
          </a:p>
          <a:p>
            <a:r>
              <a:rPr lang="en-US" sz="1600" dirty="0"/>
              <a:t>53 </a:t>
            </a:r>
            <a:r>
              <a:rPr lang="en-US" sz="1600" dirty="0" err="1"/>
              <a:t>Stepnoski</a:t>
            </a:r>
            <a:r>
              <a:rPr lang="en-US" sz="1600" dirty="0"/>
              <a:t> C / DT</a:t>
            </a:r>
          </a:p>
          <a:p>
            <a:r>
              <a:rPr lang="en-US" sz="1600" dirty="0"/>
              <a:t>66 Layman G / DT</a:t>
            </a:r>
          </a:p>
          <a:p>
            <a:r>
              <a:rPr lang="en-US" sz="1600" dirty="0"/>
              <a:t>69 Runyon G /DE</a:t>
            </a:r>
          </a:p>
          <a:p>
            <a:r>
              <a:rPr lang="en-US" sz="1600" dirty="0"/>
              <a:t>74 Matthews T / DE</a:t>
            </a:r>
          </a:p>
          <a:p>
            <a:r>
              <a:rPr lang="en-US" sz="1600" dirty="0"/>
              <a:t>72 Hopkins T / LB</a:t>
            </a:r>
          </a:p>
          <a:p>
            <a:endParaRPr lang="en-US" sz="800" dirty="0"/>
          </a:p>
          <a:p>
            <a:r>
              <a:rPr lang="en-US" sz="2000" b="1" dirty="0"/>
              <a:t>Tennessee Titans </a:t>
            </a:r>
          </a:p>
          <a:p>
            <a:r>
              <a:rPr lang="en-US" sz="1600" dirty="0"/>
              <a:t>17 Tannehill QB / LB</a:t>
            </a:r>
          </a:p>
          <a:p>
            <a:r>
              <a:rPr lang="en-US" sz="1600" dirty="0"/>
              <a:t>22 Henry FB / DB</a:t>
            </a:r>
          </a:p>
          <a:p>
            <a:r>
              <a:rPr lang="en-US" sz="1600" dirty="0"/>
              <a:t>33 Lewis HB / DB</a:t>
            </a:r>
          </a:p>
          <a:p>
            <a:r>
              <a:rPr lang="en-US" sz="1600" dirty="0"/>
              <a:t>11 Brown FL / DB</a:t>
            </a:r>
          </a:p>
          <a:p>
            <a:r>
              <a:rPr lang="en-US" sz="1600" dirty="0"/>
              <a:t>84 Davis WR / DB</a:t>
            </a:r>
          </a:p>
          <a:p>
            <a:r>
              <a:rPr lang="en-US" sz="1600" dirty="0"/>
              <a:t>82 Walker TE / LB</a:t>
            </a:r>
          </a:p>
          <a:p>
            <a:r>
              <a:rPr lang="en-US" sz="1600" dirty="0"/>
              <a:t>60 Johns C / DT</a:t>
            </a:r>
          </a:p>
          <a:p>
            <a:r>
              <a:rPr lang="en-US" sz="1600" dirty="0"/>
              <a:t>64 N. Davis G / DT</a:t>
            </a:r>
          </a:p>
          <a:p>
            <a:r>
              <a:rPr lang="en-US" sz="1600" dirty="0"/>
              <a:t>54 Evans G / DT</a:t>
            </a:r>
          </a:p>
          <a:p>
            <a:r>
              <a:rPr lang="en-US" sz="1600" dirty="0"/>
              <a:t>77 </a:t>
            </a:r>
            <a:r>
              <a:rPr lang="en-US" sz="1600" dirty="0" err="1"/>
              <a:t>Lewan</a:t>
            </a:r>
            <a:r>
              <a:rPr lang="en-US" sz="1600" dirty="0"/>
              <a:t> T / DE</a:t>
            </a:r>
          </a:p>
          <a:p>
            <a:r>
              <a:rPr lang="en-US" sz="1600" dirty="0"/>
              <a:t>78 Conklin T / LB</a:t>
            </a:r>
          </a:p>
          <a:p>
            <a:r>
              <a:rPr lang="en-US" sz="1200" b="1" dirty="0"/>
              <a:t> </a:t>
            </a:r>
          </a:p>
          <a:p>
            <a:endParaRPr lang="en-US" dirty="0"/>
          </a:p>
        </p:txBody>
      </p:sp>
      <p:sp>
        <p:nvSpPr>
          <p:cNvPr id="5" name="TextBox 4">
            <a:extLst>
              <a:ext uri="{FF2B5EF4-FFF2-40B4-BE49-F238E27FC236}">
                <a16:creationId xmlns:a16="http://schemas.microsoft.com/office/drawing/2014/main" id="{1DDF08B8-4C5E-2E68-ECA9-E8FA386BE6F6}"/>
              </a:ext>
            </a:extLst>
          </p:cNvPr>
          <p:cNvSpPr txBox="1"/>
          <p:nvPr/>
        </p:nvSpPr>
        <p:spPr>
          <a:xfrm>
            <a:off x="5460173" y="457200"/>
            <a:ext cx="2377440" cy="6863417"/>
          </a:xfrm>
          <a:prstGeom prst="rect">
            <a:avLst/>
          </a:prstGeom>
          <a:noFill/>
        </p:spPr>
        <p:txBody>
          <a:bodyPr wrap="square" rtlCol="0">
            <a:spAutoFit/>
          </a:bodyPr>
          <a:lstStyle/>
          <a:p>
            <a:r>
              <a:rPr lang="en-US" sz="2000" b="1" u="sng" dirty="0"/>
              <a:t>Memphis </a:t>
            </a:r>
            <a:r>
              <a:rPr lang="en-US" sz="2000" b="1" u="sng" dirty="0" err="1"/>
              <a:t>Maniax</a:t>
            </a:r>
            <a:endParaRPr lang="en-US" sz="2000" b="1" u="sng" dirty="0"/>
          </a:p>
          <a:p>
            <a:r>
              <a:rPr lang="en-US" sz="1600" dirty="0"/>
              <a:t>16 </a:t>
            </a:r>
            <a:r>
              <a:rPr lang="en-US" sz="1600" dirty="0" err="1"/>
              <a:t>Druckenmiller</a:t>
            </a:r>
            <a:r>
              <a:rPr lang="en-US" sz="1600" dirty="0"/>
              <a:t> QB / LB</a:t>
            </a:r>
          </a:p>
          <a:p>
            <a:r>
              <a:rPr lang="en-US" sz="1600" dirty="0"/>
              <a:t>31 Salaam FB / DB</a:t>
            </a:r>
          </a:p>
          <a:p>
            <a:r>
              <a:rPr lang="en-US" sz="1600" dirty="0"/>
              <a:t>22 Moss HB / DB</a:t>
            </a:r>
          </a:p>
          <a:p>
            <a:r>
              <a:rPr lang="en-US" sz="1600" dirty="0"/>
              <a:t>88 Jordan WR / DB </a:t>
            </a:r>
          </a:p>
          <a:p>
            <a:r>
              <a:rPr lang="en-US" sz="1600" dirty="0"/>
              <a:t>80 Hobbs WR / DB</a:t>
            </a:r>
          </a:p>
          <a:p>
            <a:r>
              <a:rPr lang="en-US" sz="1600" dirty="0"/>
              <a:t>85 Thomas TE / LB</a:t>
            </a:r>
          </a:p>
          <a:p>
            <a:r>
              <a:rPr lang="en-US" sz="1600" dirty="0"/>
              <a:t>62 Seymour C / DT </a:t>
            </a:r>
          </a:p>
          <a:p>
            <a:r>
              <a:rPr lang="en-US" sz="1600" dirty="0"/>
              <a:t>70 James G/ DT</a:t>
            </a:r>
          </a:p>
          <a:p>
            <a:r>
              <a:rPr lang="en-US" sz="1600" dirty="0"/>
              <a:t>75 Rountree G / DE</a:t>
            </a:r>
          </a:p>
          <a:p>
            <a:r>
              <a:rPr lang="en-US" sz="1600" dirty="0"/>
              <a:t>79 Boatswain T / DE</a:t>
            </a:r>
          </a:p>
          <a:p>
            <a:r>
              <a:rPr lang="en-US" sz="1600" dirty="0"/>
              <a:t>77 Sheldon T/ LB </a:t>
            </a:r>
          </a:p>
          <a:p>
            <a:endParaRPr lang="en-US" sz="800" dirty="0"/>
          </a:p>
          <a:p>
            <a:r>
              <a:rPr lang="en-US" sz="2000" b="1" u="sng" dirty="0"/>
              <a:t>Memphis Mad Dogs</a:t>
            </a:r>
          </a:p>
          <a:p>
            <a:r>
              <a:rPr lang="en-US" sz="1600" dirty="0"/>
              <a:t>  9 Allen QB / LB</a:t>
            </a:r>
          </a:p>
          <a:p>
            <a:r>
              <a:rPr lang="en-US" sz="1600" dirty="0"/>
              <a:t>34 Anderson FB / DB</a:t>
            </a:r>
          </a:p>
          <a:p>
            <a:r>
              <a:rPr lang="en-US" sz="1600" dirty="0"/>
              <a:t>20 Shipman HB / DB</a:t>
            </a:r>
          </a:p>
          <a:p>
            <a:r>
              <a:rPr lang="en-US" sz="1600" dirty="0"/>
              <a:t>17 Horn FL / DB</a:t>
            </a:r>
          </a:p>
          <a:p>
            <a:r>
              <a:rPr lang="en-US" sz="1600" dirty="0"/>
              <a:t>89 Collins SE / DB </a:t>
            </a:r>
          </a:p>
          <a:p>
            <a:r>
              <a:rPr lang="en-US" sz="1600" dirty="0"/>
              <a:t>86 Walczak TE / LB</a:t>
            </a:r>
          </a:p>
          <a:p>
            <a:r>
              <a:rPr lang="en-US" sz="1600" dirty="0"/>
              <a:t>64 Bradley C / DT</a:t>
            </a:r>
          </a:p>
          <a:p>
            <a:r>
              <a:rPr lang="en-US" sz="1600" dirty="0"/>
              <a:t>63 Jones G / DT</a:t>
            </a:r>
          </a:p>
          <a:p>
            <a:r>
              <a:rPr lang="en-US" sz="1600" dirty="0"/>
              <a:t>67 Earle G /DE</a:t>
            </a:r>
          </a:p>
          <a:p>
            <a:r>
              <a:rPr lang="en-US" sz="1600" dirty="0"/>
              <a:t>62 Perez T / DE</a:t>
            </a:r>
          </a:p>
          <a:p>
            <a:r>
              <a:rPr lang="en-US" sz="1600" dirty="0"/>
              <a:t>61 Hammond T / LB</a:t>
            </a:r>
          </a:p>
          <a:p>
            <a:endParaRPr lang="en-US" sz="800" dirty="0"/>
          </a:p>
          <a:p>
            <a:r>
              <a:rPr lang="en-US" sz="1200" b="1" dirty="0"/>
              <a:t> </a:t>
            </a:r>
          </a:p>
          <a:p>
            <a:endParaRPr lang="en-US" dirty="0"/>
          </a:p>
        </p:txBody>
      </p:sp>
    </p:spTree>
    <p:extLst>
      <p:ext uri="{BB962C8B-B14F-4D97-AF65-F5344CB8AC3E}">
        <p14:creationId xmlns:p14="http://schemas.microsoft.com/office/powerpoint/2010/main" val="142044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90CD3B-3C25-6ADE-6F9B-BABF19EA139E}"/>
              </a:ext>
            </a:extLst>
          </p:cNvPr>
          <p:cNvSpPr txBox="1"/>
          <p:nvPr/>
        </p:nvSpPr>
        <p:spPr>
          <a:xfrm>
            <a:off x="228600" y="195942"/>
            <a:ext cx="7315200" cy="461665"/>
          </a:xfrm>
          <a:prstGeom prst="rect">
            <a:avLst/>
          </a:prstGeom>
          <a:noFill/>
        </p:spPr>
        <p:txBody>
          <a:bodyPr wrap="square" rtlCol="0">
            <a:spAutoFit/>
          </a:bodyPr>
          <a:lstStyle/>
          <a:p>
            <a:pPr algn="ctr"/>
            <a:r>
              <a:rPr lang="en-US" sz="2400" b="1" dirty="0"/>
              <a:t>Team Photos </a:t>
            </a:r>
          </a:p>
        </p:txBody>
      </p:sp>
      <p:sp>
        <p:nvSpPr>
          <p:cNvPr id="3" name="TextBox 2">
            <a:extLst>
              <a:ext uri="{FF2B5EF4-FFF2-40B4-BE49-F238E27FC236}">
                <a16:creationId xmlns:a16="http://schemas.microsoft.com/office/drawing/2014/main" id="{886B658A-22C3-B07F-4C1F-0B4F7108D8FF}"/>
              </a:ext>
            </a:extLst>
          </p:cNvPr>
          <p:cNvSpPr txBox="1"/>
          <p:nvPr/>
        </p:nvSpPr>
        <p:spPr>
          <a:xfrm>
            <a:off x="228600" y="549544"/>
            <a:ext cx="7315200" cy="461665"/>
          </a:xfrm>
          <a:prstGeom prst="rect">
            <a:avLst/>
          </a:prstGeom>
          <a:noFill/>
        </p:spPr>
        <p:txBody>
          <a:bodyPr wrap="square" rtlCol="0">
            <a:spAutoFit/>
          </a:bodyPr>
          <a:lstStyle/>
          <a:p>
            <a:pPr algn="ctr"/>
            <a:r>
              <a:rPr lang="en-US" sz="2400" b="1" dirty="0"/>
              <a:t>East Division</a:t>
            </a:r>
          </a:p>
        </p:txBody>
      </p:sp>
      <p:pic>
        <p:nvPicPr>
          <p:cNvPr id="4" name="Picture 3">
            <a:extLst>
              <a:ext uri="{FF2B5EF4-FFF2-40B4-BE49-F238E27FC236}">
                <a16:creationId xmlns:a16="http://schemas.microsoft.com/office/drawing/2014/main" id="{F92043FB-C68D-45B5-A6D4-93621FCB0A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980641"/>
            <a:ext cx="7315200" cy="2860046"/>
          </a:xfrm>
          <a:prstGeom prst="rect">
            <a:avLst/>
          </a:prstGeom>
        </p:spPr>
      </p:pic>
      <p:pic>
        <p:nvPicPr>
          <p:cNvPr id="5" name="Picture 4" descr="A picture containing baseball, person, standing, large&#10;&#10;Description automatically generated">
            <a:extLst>
              <a:ext uri="{FF2B5EF4-FFF2-40B4-BE49-F238E27FC236}">
                <a16:creationId xmlns:a16="http://schemas.microsoft.com/office/drawing/2014/main" id="{0259B527-9120-429C-282A-7522A51B2F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011209"/>
            <a:ext cx="7315200" cy="2612680"/>
          </a:xfrm>
          <a:prstGeom prst="rect">
            <a:avLst/>
          </a:prstGeom>
        </p:spPr>
      </p:pic>
      <p:pic>
        <p:nvPicPr>
          <p:cNvPr id="6" name="Picture 5" descr="A picture containing child, child, playing, young&#10;&#10;Description automatically generated">
            <a:extLst>
              <a:ext uri="{FF2B5EF4-FFF2-40B4-BE49-F238E27FC236}">
                <a16:creationId xmlns:a16="http://schemas.microsoft.com/office/drawing/2014/main" id="{05143705-1785-A62D-2AA8-539C97050EFC}"/>
              </a:ext>
            </a:extLst>
          </p:cNvPr>
          <p:cNvPicPr>
            <a:picLocks/>
          </p:cNvPicPr>
          <p:nvPr/>
        </p:nvPicPr>
        <p:blipFill rotWithShape="1">
          <a:blip r:embed="rId4" cstate="print">
            <a:extLst>
              <a:ext uri="{28A0092B-C50C-407E-A947-70E740481C1C}">
                <a14:useLocalDpi xmlns:a14="http://schemas.microsoft.com/office/drawing/2010/main" val="0"/>
              </a:ext>
            </a:extLst>
          </a:blip>
          <a:srcRect t="4951" b="10658"/>
          <a:stretch/>
        </p:blipFill>
        <p:spPr>
          <a:xfrm>
            <a:off x="228600" y="3900790"/>
            <a:ext cx="7315200" cy="2802949"/>
          </a:xfrm>
          <a:prstGeom prst="rect">
            <a:avLst/>
          </a:prstGeom>
        </p:spPr>
      </p:pic>
      <p:sp>
        <p:nvSpPr>
          <p:cNvPr id="8" name="TextBox 7">
            <a:extLst>
              <a:ext uri="{FF2B5EF4-FFF2-40B4-BE49-F238E27FC236}">
                <a16:creationId xmlns:a16="http://schemas.microsoft.com/office/drawing/2014/main" id="{CEAD0E39-48C8-E9D9-3195-B5416D9B437E}"/>
              </a:ext>
            </a:extLst>
          </p:cNvPr>
          <p:cNvSpPr txBox="1"/>
          <p:nvPr/>
        </p:nvSpPr>
        <p:spPr>
          <a:xfrm>
            <a:off x="228600" y="3158829"/>
            <a:ext cx="7315200" cy="461665"/>
          </a:xfrm>
          <a:prstGeom prst="rect">
            <a:avLst/>
          </a:prstGeom>
          <a:noFill/>
        </p:spPr>
        <p:txBody>
          <a:bodyPr wrap="square" rtlCol="0">
            <a:spAutoFit/>
          </a:bodyPr>
          <a:lstStyle/>
          <a:p>
            <a:pPr algn="ctr"/>
            <a:r>
              <a:rPr lang="en-US" sz="2400" b="1" dirty="0">
                <a:solidFill>
                  <a:schemeClr val="bg1"/>
                </a:solidFill>
              </a:rPr>
              <a:t>Tennessee Titans </a:t>
            </a:r>
          </a:p>
        </p:txBody>
      </p:sp>
      <p:pic>
        <p:nvPicPr>
          <p:cNvPr id="9" name="Picture 14" descr="See the source image">
            <a:extLst>
              <a:ext uri="{FF2B5EF4-FFF2-40B4-BE49-F238E27FC236}">
                <a16:creationId xmlns:a16="http://schemas.microsoft.com/office/drawing/2014/main" id="{BAA39718-DFF7-8C0D-8BC1-7379679B74BB}"/>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val="0"/>
              </a:ext>
            </a:extLst>
          </a:blip>
          <a:srcRect l="8475" t="2560" r="7352" b="2665"/>
          <a:stretch/>
        </p:blipFill>
        <p:spPr bwMode="auto">
          <a:xfrm>
            <a:off x="185057" y="2952401"/>
            <a:ext cx="914400" cy="66809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3D1BEDE-C2BA-9931-187A-6454BCEE42CA}"/>
              </a:ext>
            </a:extLst>
          </p:cNvPr>
          <p:cNvSpPr txBox="1"/>
          <p:nvPr/>
        </p:nvSpPr>
        <p:spPr>
          <a:xfrm>
            <a:off x="228600" y="9379022"/>
            <a:ext cx="7315200" cy="461665"/>
          </a:xfrm>
          <a:prstGeom prst="rect">
            <a:avLst/>
          </a:prstGeom>
          <a:noFill/>
        </p:spPr>
        <p:txBody>
          <a:bodyPr wrap="square" rtlCol="0">
            <a:spAutoFit/>
          </a:bodyPr>
          <a:lstStyle/>
          <a:p>
            <a:pPr algn="ctr"/>
            <a:r>
              <a:rPr lang="en-US" sz="2400" b="1" dirty="0">
                <a:solidFill>
                  <a:schemeClr val="bg1"/>
                </a:solidFill>
              </a:rPr>
              <a:t>Knoxville Bears </a:t>
            </a:r>
          </a:p>
        </p:txBody>
      </p:sp>
      <p:pic>
        <p:nvPicPr>
          <p:cNvPr id="11" name="Picture 10" descr="See the source image">
            <a:extLst>
              <a:ext uri="{FF2B5EF4-FFF2-40B4-BE49-F238E27FC236}">
                <a16:creationId xmlns:a16="http://schemas.microsoft.com/office/drawing/2014/main" id="{29CD6D81-C9FD-B383-CCAD-079CCDFD5815}"/>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351" b="94595" l="4620" r="97690">
                        <a14:foregroundMark x1="5027" y1="41313" x2="5027" y2="41313"/>
                        <a14:foregroundMark x1="64402" y1="91699" x2="64402" y2="91699"/>
                        <a14:foregroundMark x1="59239" y1="93050" x2="59239" y2="93050"/>
                        <a14:foregroundMark x1="60326" y1="94595" x2="60326" y2="94595"/>
                        <a14:foregroundMark x1="92527" y1="50193" x2="92527" y2="50193"/>
                        <a14:foregroundMark x1="95652" y1="57529" x2="95652" y2="57529"/>
                        <a14:foregroundMark x1="97826" y1="51737" x2="97826" y2="51737"/>
                        <a14:foregroundMark x1="37364" y1="1351" x2="37364" y2="1351"/>
                      </a14:backgroundRemoval>
                    </a14:imgEffect>
                  </a14:imgLayer>
                </a14:imgProps>
              </a:ext>
              <a:ext uri="{28A0092B-C50C-407E-A947-70E740481C1C}">
                <a14:useLocalDpi xmlns:a14="http://schemas.microsoft.com/office/drawing/2010/main" val="0"/>
              </a:ext>
            </a:extLst>
          </a:blip>
          <a:srcRect/>
          <a:stretch>
            <a:fillRect/>
          </a:stretch>
        </p:blipFill>
        <p:spPr bwMode="auto">
          <a:xfrm>
            <a:off x="304800" y="9126656"/>
            <a:ext cx="914400" cy="64355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6DDBD9C-7AED-8232-F7B2-FE761C31B294}"/>
              </a:ext>
            </a:extLst>
          </p:cNvPr>
          <p:cNvSpPr txBox="1"/>
          <p:nvPr/>
        </p:nvSpPr>
        <p:spPr>
          <a:xfrm>
            <a:off x="185057" y="6283757"/>
            <a:ext cx="7315200" cy="461665"/>
          </a:xfrm>
          <a:prstGeom prst="rect">
            <a:avLst/>
          </a:prstGeom>
          <a:noFill/>
        </p:spPr>
        <p:txBody>
          <a:bodyPr wrap="square" rtlCol="0">
            <a:spAutoFit/>
          </a:bodyPr>
          <a:lstStyle/>
          <a:p>
            <a:pPr algn="ctr"/>
            <a:r>
              <a:rPr lang="en-US" sz="2400" b="1" dirty="0">
                <a:solidFill>
                  <a:schemeClr val="bg1"/>
                </a:solidFill>
              </a:rPr>
              <a:t>Tennessee Oilers </a:t>
            </a:r>
          </a:p>
        </p:txBody>
      </p:sp>
      <p:pic>
        <p:nvPicPr>
          <p:cNvPr id="13" name="Picture 20" descr="See the source image">
            <a:extLst>
              <a:ext uri="{FF2B5EF4-FFF2-40B4-BE49-F238E27FC236}">
                <a16:creationId xmlns:a16="http://schemas.microsoft.com/office/drawing/2014/main" id="{573D7B94-200F-DF37-D811-97B363B6868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97863" y="6018875"/>
            <a:ext cx="660311" cy="64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803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road, grass, front, holding&#10;&#10;Description automatically generated">
            <a:extLst>
              <a:ext uri="{FF2B5EF4-FFF2-40B4-BE49-F238E27FC236}">
                <a16:creationId xmlns:a16="http://schemas.microsoft.com/office/drawing/2014/main" id="{830B3148-CE74-6B95-0B1D-4840D2DAF209}"/>
              </a:ext>
            </a:extLst>
          </p:cNvPr>
          <p:cNvPicPr>
            <a:picLocks/>
          </p:cNvPicPr>
          <p:nvPr/>
        </p:nvPicPr>
        <p:blipFill rotWithShape="1">
          <a:blip r:embed="rId2" cstate="print">
            <a:extLst>
              <a:ext uri="{28A0092B-C50C-407E-A947-70E740481C1C}">
                <a14:useLocalDpi xmlns:a14="http://schemas.microsoft.com/office/drawing/2010/main" val="0"/>
              </a:ext>
            </a:extLst>
          </a:blip>
          <a:srcRect b="9187"/>
          <a:stretch/>
        </p:blipFill>
        <p:spPr>
          <a:xfrm>
            <a:off x="304800" y="6968052"/>
            <a:ext cx="7315200" cy="2802949"/>
          </a:xfrm>
          <a:prstGeom prst="rect">
            <a:avLst/>
          </a:prstGeom>
        </p:spPr>
      </p:pic>
      <p:sp>
        <p:nvSpPr>
          <p:cNvPr id="2" name="TextBox 1">
            <a:extLst>
              <a:ext uri="{FF2B5EF4-FFF2-40B4-BE49-F238E27FC236}">
                <a16:creationId xmlns:a16="http://schemas.microsoft.com/office/drawing/2014/main" id="{F41CB534-A7AF-02A5-9E61-F9A027CCD72C}"/>
              </a:ext>
            </a:extLst>
          </p:cNvPr>
          <p:cNvSpPr txBox="1"/>
          <p:nvPr/>
        </p:nvSpPr>
        <p:spPr>
          <a:xfrm>
            <a:off x="228600" y="195942"/>
            <a:ext cx="7315200" cy="461665"/>
          </a:xfrm>
          <a:prstGeom prst="rect">
            <a:avLst/>
          </a:prstGeom>
          <a:noFill/>
        </p:spPr>
        <p:txBody>
          <a:bodyPr wrap="square" rtlCol="0">
            <a:spAutoFit/>
          </a:bodyPr>
          <a:lstStyle/>
          <a:p>
            <a:pPr algn="ctr"/>
            <a:r>
              <a:rPr lang="en-US" sz="2400" b="1" dirty="0"/>
              <a:t>Team Photos </a:t>
            </a:r>
          </a:p>
        </p:txBody>
      </p:sp>
      <p:sp>
        <p:nvSpPr>
          <p:cNvPr id="3" name="TextBox 2">
            <a:extLst>
              <a:ext uri="{FF2B5EF4-FFF2-40B4-BE49-F238E27FC236}">
                <a16:creationId xmlns:a16="http://schemas.microsoft.com/office/drawing/2014/main" id="{6DA8674E-F590-762C-81EB-348E13CE2D21}"/>
              </a:ext>
            </a:extLst>
          </p:cNvPr>
          <p:cNvSpPr txBox="1"/>
          <p:nvPr/>
        </p:nvSpPr>
        <p:spPr>
          <a:xfrm>
            <a:off x="228600" y="3358165"/>
            <a:ext cx="7315200" cy="461665"/>
          </a:xfrm>
          <a:prstGeom prst="rect">
            <a:avLst/>
          </a:prstGeom>
          <a:noFill/>
        </p:spPr>
        <p:txBody>
          <a:bodyPr wrap="square" rtlCol="0">
            <a:spAutoFit/>
          </a:bodyPr>
          <a:lstStyle/>
          <a:p>
            <a:pPr algn="ctr"/>
            <a:r>
              <a:rPr lang="en-US" sz="2400" b="1" dirty="0"/>
              <a:t>West Division</a:t>
            </a:r>
          </a:p>
        </p:txBody>
      </p:sp>
      <p:pic>
        <p:nvPicPr>
          <p:cNvPr id="4" name="Picture 3" descr="A picture containing grass, playing, holding, person&#10;&#10;Description automatically generated">
            <a:extLst>
              <a:ext uri="{FF2B5EF4-FFF2-40B4-BE49-F238E27FC236}">
                <a16:creationId xmlns:a16="http://schemas.microsoft.com/office/drawing/2014/main" id="{A703201D-F828-F1B2-FA56-36E3DAB69A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57607"/>
            <a:ext cx="7315200" cy="2707023"/>
          </a:xfrm>
          <a:prstGeom prst="rect">
            <a:avLst/>
          </a:prstGeom>
        </p:spPr>
      </p:pic>
      <p:sp>
        <p:nvSpPr>
          <p:cNvPr id="5" name="TextBox 4">
            <a:extLst>
              <a:ext uri="{FF2B5EF4-FFF2-40B4-BE49-F238E27FC236}">
                <a16:creationId xmlns:a16="http://schemas.microsoft.com/office/drawing/2014/main" id="{418146DB-6D6E-8326-86CF-FF8EB4231A38}"/>
              </a:ext>
            </a:extLst>
          </p:cNvPr>
          <p:cNvSpPr txBox="1"/>
          <p:nvPr/>
        </p:nvSpPr>
        <p:spPr>
          <a:xfrm>
            <a:off x="228600" y="2902965"/>
            <a:ext cx="7315200" cy="461665"/>
          </a:xfrm>
          <a:prstGeom prst="rect">
            <a:avLst/>
          </a:prstGeom>
          <a:noFill/>
        </p:spPr>
        <p:txBody>
          <a:bodyPr wrap="square" rtlCol="0">
            <a:spAutoFit/>
          </a:bodyPr>
          <a:lstStyle/>
          <a:p>
            <a:pPr algn="ctr"/>
            <a:r>
              <a:rPr lang="en-US" sz="2400" b="1" dirty="0">
                <a:solidFill>
                  <a:schemeClr val="bg1"/>
                </a:solidFill>
              </a:rPr>
              <a:t>Chattanooga Cherokees </a:t>
            </a:r>
          </a:p>
        </p:txBody>
      </p:sp>
      <p:pic>
        <p:nvPicPr>
          <p:cNvPr id="6" name="Picture 4" descr="See the source image">
            <a:extLst>
              <a:ext uri="{FF2B5EF4-FFF2-40B4-BE49-F238E27FC236}">
                <a16:creationId xmlns:a16="http://schemas.microsoft.com/office/drawing/2014/main" id="{FC3E2132-0755-F4BB-5C52-1C1D7E19DB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5025" y="2614802"/>
            <a:ext cx="636698" cy="6400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3C76057-2AF5-BBF3-6095-64A7543286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3829206"/>
            <a:ext cx="7315200" cy="2946119"/>
          </a:xfrm>
          <a:prstGeom prst="rect">
            <a:avLst/>
          </a:prstGeom>
        </p:spPr>
      </p:pic>
      <p:sp>
        <p:nvSpPr>
          <p:cNvPr id="8" name="TextBox 7">
            <a:extLst>
              <a:ext uri="{FF2B5EF4-FFF2-40B4-BE49-F238E27FC236}">
                <a16:creationId xmlns:a16="http://schemas.microsoft.com/office/drawing/2014/main" id="{9FD431BF-B5EB-D5B8-6909-6112C98864C1}"/>
              </a:ext>
            </a:extLst>
          </p:cNvPr>
          <p:cNvSpPr txBox="1"/>
          <p:nvPr/>
        </p:nvSpPr>
        <p:spPr>
          <a:xfrm>
            <a:off x="228600" y="6266610"/>
            <a:ext cx="7315200" cy="461665"/>
          </a:xfrm>
          <a:prstGeom prst="rect">
            <a:avLst/>
          </a:prstGeom>
          <a:noFill/>
        </p:spPr>
        <p:txBody>
          <a:bodyPr wrap="square" rtlCol="0">
            <a:spAutoFit/>
          </a:bodyPr>
          <a:lstStyle/>
          <a:p>
            <a:pPr algn="ctr"/>
            <a:r>
              <a:rPr lang="en-US" sz="2400" b="1" dirty="0">
                <a:solidFill>
                  <a:schemeClr val="bg1"/>
                </a:solidFill>
              </a:rPr>
              <a:t>Memphis Showboats</a:t>
            </a:r>
          </a:p>
        </p:txBody>
      </p:sp>
      <p:pic>
        <p:nvPicPr>
          <p:cNvPr id="9" name="Picture 18" descr="See the source image">
            <a:extLst>
              <a:ext uri="{FF2B5EF4-FFF2-40B4-BE49-F238E27FC236}">
                <a16:creationId xmlns:a16="http://schemas.microsoft.com/office/drawing/2014/main" id="{B4733C7E-EBC7-EC32-C01C-BCE3B333DD57}"/>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val="0"/>
              </a:ext>
            </a:extLst>
          </a:blip>
          <a:srcRect t="11330" b="14570"/>
          <a:stretch/>
        </p:blipFill>
        <p:spPr bwMode="auto">
          <a:xfrm>
            <a:off x="304800" y="6270580"/>
            <a:ext cx="914400" cy="45769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4FD624-AFAC-0D3B-9547-5DA010EAE6C8}"/>
              </a:ext>
            </a:extLst>
          </p:cNvPr>
          <p:cNvSpPr txBox="1"/>
          <p:nvPr/>
        </p:nvSpPr>
        <p:spPr>
          <a:xfrm>
            <a:off x="228600" y="9309336"/>
            <a:ext cx="7315200" cy="461665"/>
          </a:xfrm>
          <a:prstGeom prst="rect">
            <a:avLst/>
          </a:prstGeom>
          <a:noFill/>
        </p:spPr>
        <p:txBody>
          <a:bodyPr wrap="square" rtlCol="0">
            <a:spAutoFit/>
          </a:bodyPr>
          <a:lstStyle/>
          <a:p>
            <a:pPr algn="ctr"/>
            <a:r>
              <a:rPr lang="en-US" sz="2400" b="1" dirty="0">
                <a:solidFill>
                  <a:schemeClr val="bg1"/>
                </a:solidFill>
              </a:rPr>
              <a:t>Memphis </a:t>
            </a:r>
            <a:r>
              <a:rPr lang="en-US" sz="2400" b="1" dirty="0" err="1">
                <a:solidFill>
                  <a:schemeClr val="bg1"/>
                </a:solidFill>
              </a:rPr>
              <a:t>Southmen</a:t>
            </a:r>
            <a:endParaRPr lang="en-US" sz="2400" b="1" dirty="0">
              <a:solidFill>
                <a:schemeClr val="bg1"/>
              </a:solidFill>
            </a:endParaRPr>
          </a:p>
        </p:txBody>
      </p:sp>
      <p:pic>
        <p:nvPicPr>
          <p:cNvPr id="11" name="Picture 22" descr="See the source image">
            <a:extLst>
              <a:ext uri="{FF2B5EF4-FFF2-40B4-BE49-F238E27FC236}">
                <a16:creationId xmlns:a16="http://schemas.microsoft.com/office/drawing/2014/main" id="{F3DEDB64-9AF6-4B24-B6C5-85B91AA920E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15025" y="8976570"/>
            <a:ext cx="786692" cy="64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380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sports uniforms&#10;&#10;Description automatically generated with low confidence">
            <a:extLst>
              <a:ext uri="{FF2B5EF4-FFF2-40B4-BE49-F238E27FC236}">
                <a16:creationId xmlns:a16="http://schemas.microsoft.com/office/drawing/2014/main" id="{10F90AE7-4DF3-5F51-291E-77CE34BC8A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888439"/>
            <a:ext cx="7315200" cy="2680035"/>
          </a:xfrm>
          <a:prstGeom prst="rect">
            <a:avLst/>
          </a:prstGeom>
        </p:spPr>
      </p:pic>
      <p:sp>
        <p:nvSpPr>
          <p:cNvPr id="4" name="TextBox 3">
            <a:extLst>
              <a:ext uri="{FF2B5EF4-FFF2-40B4-BE49-F238E27FC236}">
                <a16:creationId xmlns:a16="http://schemas.microsoft.com/office/drawing/2014/main" id="{85462AC2-110F-5B16-337C-A001D2CC7CB0}"/>
              </a:ext>
            </a:extLst>
          </p:cNvPr>
          <p:cNvSpPr txBox="1"/>
          <p:nvPr/>
        </p:nvSpPr>
        <p:spPr>
          <a:xfrm>
            <a:off x="228600" y="426774"/>
            <a:ext cx="7315200" cy="461665"/>
          </a:xfrm>
          <a:prstGeom prst="rect">
            <a:avLst/>
          </a:prstGeom>
          <a:noFill/>
        </p:spPr>
        <p:txBody>
          <a:bodyPr wrap="square" rtlCol="0">
            <a:spAutoFit/>
          </a:bodyPr>
          <a:lstStyle/>
          <a:p>
            <a:pPr algn="ctr"/>
            <a:r>
              <a:rPr lang="en-US" sz="2400" b="1" dirty="0"/>
              <a:t>Team Photos </a:t>
            </a:r>
          </a:p>
        </p:txBody>
      </p:sp>
      <p:sp>
        <p:nvSpPr>
          <p:cNvPr id="5" name="TextBox 4">
            <a:extLst>
              <a:ext uri="{FF2B5EF4-FFF2-40B4-BE49-F238E27FC236}">
                <a16:creationId xmlns:a16="http://schemas.microsoft.com/office/drawing/2014/main" id="{B2BCAD3D-3FFC-38EE-42C1-1361AFC1ECB8}"/>
              </a:ext>
            </a:extLst>
          </p:cNvPr>
          <p:cNvSpPr txBox="1"/>
          <p:nvPr/>
        </p:nvSpPr>
        <p:spPr>
          <a:xfrm>
            <a:off x="228600" y="3106809"/>
            <a:ext cx="7315200" cy="461665"/>
          </a:xfrm>
          <a:prstGeom prst="rect">
            <a:avLst/>
          </a:prstGeom>
          <a:noFill/>
        </p:spPr>
        <p:txBody>
          <a:bodyPr wrap="square" rtlCol="0">
            <a:spAutoFit/>
          </a:bodyPr>
          <a:lstStyle/>
          <a:p>
            <a:pPr algn="ctr"/>
            <a:r>
              <a:rPr lang="en-US" sz="2400" b="1" dirty="0">
                <a:solidFill>
                  <a:schemeClr val="bg1"/>
                </a:solidFill>
              </a:rPr>
              <a:t>Memphis </a:t>
            </a:r>
            <a:r>
              <a:rPr lang="en-US" sz="2400" b="1" dirty="0" err="1">
                <a:solidFill>
                  <a:schemeClr val="bg1"/>
                </a:solidFill>
              </a:rPr>
              <a:t>Maniax</a:t>
            </a:r>
            <a:endParaRPr lang="en-US" sz="2400" b="1" dirty="0">
              <a:solidFill>
                <a:schemeClr val="bg1"/>
              </a:solidFill>
            </a:endParaRPr>
          </a:p>
        </p:txBody>
      </p:sp>
      <p:pic>
        <p:nvPicPr>
          <p:cNvPr id="6" name="Picture 5">
            <a:extLst>
              <a:ext uri="{FF2B5EF4-FFF2-40B4-BE49-F238E27FC236}">
                <a16:creationId xmlns:a16="http://schemas.microsoft.com/office/drawing/2014/main" id="{E14F2CE6-1BB7-070E-6FBA-F5CEF82A7B2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000" b="95000" l="3188" r="91611">
                        <a14:foregroundMark x1="6208" y1="33000" x2="6208" y2="33000"/>
                        <a14:foregroundMark x1="26846" y1="35222" x2="26846" y2="35222"/>
                        <a14:foregroundMark x1="46644" y1="91333" x2="46644" y2="91333"/>
                        <a14:foregroundMark x1="44463" y1="95000" x2="44463" y2="95000"/>
                        <a14:foregroundMark x1="17114" y1="31222" x2="40436" y2="41889"/>
                        <a14:foregroundMark x1="31711" y1="43444" x2="41443" y2="29000"/>
                        <a14:foregroundMark x1="41443" y1="29000" x2="41443" y2="29000"/>
                        <a14:foregroundMark x1="29866" y1="43222" x2="34732" y2="28333"/>
                        <a14:foregroundMark x1="23154" y1="44667" x2="29866" y2="28556"/>
                        <a14:foregroundMark x1="19799" y1="43444" x2="20470" y2="32556"/>
                        <a14:foregroundMark x1="73993" y1="7444" x2="73993" y2="7444"/>
                        <a14:foregroundMark x1="65772" y1="6000" x2="65772" y2="6000"/>
                        <a14:foregroundMark x1="48154" y1="4000" x2="48154" y2="4000"/>
                        <a14:foregroundMark x1="3188" y1="40222" x2="3188" y2="40222"/>
                        <a14:foregroundMark x1="91611" y1="18111" x2="91611" y2="18111"/>
                        <a14:foregroundMark x1="37416" y1="2000" x2="37416" y2="2000"/>
                      </a14:backgroundRemoval>
                    </a14:imgEffect>
                  </a14:imgLayer>
                </a14:imgProps>
              </a:ext>
            </a:extLst>
          </a:blip>
          <a:stretch>
            <a:fillRect/>
          </a:stretch>
        </p:blipFill>
        <p:spPr>
          <a:xfrm>
            <a:off x="6961012" y="2928394"/>
            <a:ext cx="423875" cy="640080"/>
          </a:xfrm>
          <a:prstGeom prst="rect">
            <a:avLst/>
          </a:prstGeom>
        </p:spPr>
      </p:pic>
      <p:pic>
        <p:nvPicPr>
          <p:cNvPr id="8" name="Picture 7" descr="A group of people in green uniforms&#10;&#10;Description automatically generated with low confidence">
            <a:extLst>
              <a:ext uri="{FF2B5EF4-FFF2-40B4-BE49-F238E27FC236}">
                <a16:creationId xmlns:a16="http://schemas.microsoft.com/office/drawing/2014/main" id="{F2B18393-AC68-C979-282C-3F2F2E07B2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3829009"/>
            <a:ext cx="7315200" cy="2660918"/>
          </a:xfrm>
          <a:prstGeom prst="rect">
            <a:avLst/>
          </a:prstGeom>
        </p:spPr>
      </p:pic>
      <p:sp>
        <p:nvSpPr>
          <p:cNvPr id="9" name="TextBox 8">
            <a:extLst>
              <a:ext uri="{FF2B5EF4-FFF2-40B4-BE49-F238E27FC236}">
                <a16:creationId xmlns:a16="http://schemas.microsoft.com/office/drawing/2014/main" id="{EAAC5BB4-5B0C-EA47-85D3-30F31B9E1309}"/>
              </a:ext>
            </a:extLst>
          </p:cNvPr>
          <p:cNvSpPr txBox="1"/>
          <p:nvPr/>
        </p:nvSpPr>
        <p:spPr>
          <a:xfrm>
            <a:off x="228600" y="6028262"/>
            <a:ext cx="7315200" cy="461665"/>
          </a:xfrm>
          <a:prstGeom prst="rect">
            <a:avLst/>
          </a:prstGeom>
          <a:noFill/>
        </p:spPr>
        <p:txBody>
          <a:bodyPr wrap="square" rtlCol="0">
            <a:spAutoFit/>
          </a:bodyPr>
          <a:lstStyle/>
          <a:p>
            <a:pPr algn="ctr"/>
            <a:r>
              <a:rPr lang="en-US" sz="2400" b="1" dirty="0">
                <a:solidFill>
                  <a:schemeClr val="bg1"/>
                </a:solidFill>
              </a:rPr>
              <a:t>Memphis Mad Dogs</a:t>
            </a:r>
          </a:p>
        </p:txBody>
      </p:sp>
      <p:pic>
        <p:nvPicPr>
          <p:cNvPr id="10" name="Picture 9">
            <a:extLst>
              <a:ext uri="{FF2B5EF4-FFF2-40B4-BE49-F238E27FC236}">
                <a16:creationId xmlns:a16="http://schemas.microsoft.com/office/drawing/2014/main" id="{FE76FA45-75EF-66B0-A157-453D8C62EBF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7143" b="95813" l="5987" r="94235">
                        <a14:foregroundMark x1="15521" y1="91379" x2="15521" y2="91379"/>
                        <a14:foregroundMark x1="59645" y1="7389" x2="59645" y2="7389"/>
                        <a14:foregroundMark x1="68071" y1="38177" x2="57650" y2="34236"/>
                        <a14:foregroundMark x1="59645" y1="43103" x2="70953" y2="40640"/>
                        <a14:foregroundMark x1="70953" y1="40640" x2="72062" y2="38177"/>
                        <a14:foregroundMark x1="5987" y1="58867" x2="5987" y2="58867"/>
                        <a14:foregroundMark x1="83592" y1="36453" x2="72062" y2="39901"/>
                        <a14:foregroundMark x1="77605" y1="92857" x2="86031" y2="82759"/>
                        <a14:foregroundMark x1="86031" y1="82759" x2="90909" y2="66256"/>
                        <a14:foregroundMark x1="90909" y1="66256" x2="88248" y2="54187"/>
                        <a14:foregroundMark x1="88248" y1="54187" x2="88248" y2="54187"/>
                        <a14:foregroundMark x1="80710" y1="89409" x2="76275" y2="72167"/>
                        <a14:foregroundMark x1="76275" y1="72167" x2="82262" y2="62808"/>
                        <a14:foregroundMark x1="65410" y1="57882" x2="38359" y2="59113"/>
                        <a14:foregroundMark x1="38359" y1="59113" x2="30155" y2="56897"/>
                        <a14:foregroundMark x1="83592" y1="74384" x2="14634" y2="75369"/>
                        <a14:foregroundMark x1="12195" y1="50246" x2="12195" y2="50246"/>
                        <a14:foregroundMark x1="20177" y1="94581" x2="20177" y2="94581"/>
                        <a14:foregroundMark x1="80266" y1="95813" x2="80266" y2="95813"/>
                        <a14:foregroundMark x1="94235" y1="59852" x2="94235" y2="59852"/>
                        <a14:foregroundMark x1="74279" y1="67241" x2="74279" y2="67241"/>
                        <a14:foregroundMark x1="88914" y1="88177" x2="88914" y2="88177"/>
                        <a14:foregroundMark x1="9534" y1="83005" x2="9534" y2="83005"/>
                        <a14:foregroundMark x1="17073" y1="65271" x2="17073" y2="65271"/>
                        <a14:backgroundMark x1="9313" y1="83005" x2="9313" y2="83005"/>
                      </a14:backgroundRemoval>
                    </a14:imgEffect>
                  </a14:imgLayer>
                </a14:imgProps>
              </a:ext>
            </a:extLst>
          </a:blip>
          <a:stretch>
            <a:fillRect/>
          </a:stretch>
        </p:blipFill>
        <p:spPr>
          <a:xfrm>
            <a:off x="228600" y="5786844"/>
            <a:ext cx="711025" cy="640080"/>
          </a:xfrm>
          <a:prstGeom prst="rect">
            <a:avLst/>
          </a:prstGeom>
        </p:spPr>
      </p:pic>
      <p:pic>
        <p:nvPicPr>
          <p:cNvPr id="12" name="Picture 11" descr="A picture containing toy&#10;&#10;Description automatically generated">
            <a:extLst>
              <a:ext uri="{FF2B5EF4-FFF2-40B4-BE49-F238E27FC236}">
                <a16:creationId xmlns:a16="http://schemas.microsoft.com/office/drawing/2014/main" id="{A78E7883-561D-B9CF-2529-8FB9DF6B3C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600" y="6731345"/>
            <a:ext cx="7315200" cy="2100302"/>
          </a:xfrm>
          <a:prstGeom prst="rect">
            <a:avLst/>
          </a:prstGeom>
        </p:spPr>
      </p:pic>
      <p:sp>
        <p:nvSpPr>
          <p:cNvPr id="13" name="TextBox 12">
            <a:extLst>
              <a:ext uri="{FF2B5EF4-FFF2-40B4-BE49-F238E27FC236}">
                <a16:creationId xmlns:a16="http://schemas.microsoft.com/office/drawing/2014/main" id="{5FC0E102-76D7-4240-555F-0291FF08C8A1}"/>
              </a:ext>
            </a:extLst>
          </p:cNvPr>
          <p:cNvSpPr txBox="1"/>
          <p:nvPr/>
        </p:nvSpPr>
        <p:spPr>
          <a:xfrm>
            <a:off x="228600" y="6750462"/>
            <a:ext cx="7315200" cy="461665"/>
          </a:xfrm>
          <a:prstGeom prst="rect">
            <a:avLst/>
          </a:prstGeom>
          <a:noFill/>
        </p:spPr>
        <p:txBody>
          <a:bodyPr wrap="square" rtlCol="0">
            <a:spAutoFit/>
          </a:bodyPr>
          <a:lstStyle/>
          <a:p>
            <a:pPr algn="ctr"/>
            <a:r>
              <a:rPr lang="en-US" sz="2400" b="1" dirty="0">
                <a:solidFill>
                  <a:schemeClr val="bg1"/>
                </a:solidFill>
              </a:rPr>
              <a:t>QB’s of the </a:t>
            </a:r>
            <a:r>
              <a:rPr lang="en-US" sz="2400" b="1" dirty="0" err="1">
                <a:solidFill>
                  <a:schemeClr val="bg1"/>
                </a:solidFill>
              </a:rPr>
              <a:t>TnPEFL</a:t>
            </a:r>
            <a:endParaRPr lang="en-US" sz="2400" b="1" dirty="0">
              <a:solidFill>
                <a:schemeClr val="bg1"/>
              </a:solidFill>
            </a:endParaRPr>
          </a:p>
        </p:txBody>
      </p:sp>
      <p:sp>
        <p:nvSpPr>
          <p:cNvPr id="14" name="TextBox 13">
            <a:extLst>
              <a:ext uri="{FF2B5EF4-FFF2-40B4-BE49-F238E27FC236}">
                <a16:creationId xmlns:a16="http://schemas.microsoft.com/office/drawing/2014/main" id="{FA1221BD-20A3-E5AA-C1F1-766B88E71908}"/>
              </a:ext>
            </a:extLst>
          </p:cNvPr>
          <p:cNvSpPr txBox="1"/>
          <p:nvPr/>
        </p:nvSpPr>
        <p:spPr>
          <a:xfrm>
            <a:off x="228600" y="8850764"/>
            <a:ext cx="7315200" cy="830997"/>
          </a:xfrm>
          <a:prstGeom prst="rect">
            <a:avLst/>
          </a:prstGeom>
          <a:noFill/>
        </p:spPr>
        <p:txBody>
          <a:bodyPr wrap="square" rtlCol="0">
            <a:spAutoFit/>
          </a:bodyPr>
          <a:lstStyle/>
          <a:p>
            <a:r>
              <a:rPr lang="en-US" sz="2400" b="1" dirty="0"/>
              <a:t>#11 </a:t>
            </a:r>
            <a:r>
              <a:rPr lang="en-US" sz="2400" b="1" dirty="0" err="1"/>
              <a:t>Hausualter</a:t>
            </a:r>
            <a:r>
              <a:rPr lang="en-US" sz="2400" b="1" dirty="0"/>
              <a:t>  #12 Troutman          #10 Lewis  #7 </a:t>
            </a:r>
            <a:r>
              <a:rPr lang="en-US" sz="2400" b="1" dirty="0" err="1"/>
              <a:t>Haurte</a:t>
            </a:r>
            <a:endParaRPr lang="en-US" sz="2400" b="1" dirty="0"/>
          </a:p>
          <a:p>
            <a:r>
              <a:rPr lang="en-US" sz="2400" b="1" dirty="0"/>
              <a:t>#9 McNair  #17 Tannehill        #9 Allen  #16 </a:t>
            </a:r>
            <a:r>
              <a:rPr lang="en-US" sz="2400" b="1" dirty="0" err="1"/>
              <a:t>Druckenmiller</a:t>
            </a:r>
            <a:r>
              <a:rPr lang="en-US" sz="2400" b="1" dirty="0"/>
              <a:t>    </a:t>
            </a:r>
          </a:p>
        </p:txBody>
      </p:sp>
    </p:spTree>
    <p:extLst>
      <p:ext uri="{BB962C8B-B14F-4D97-AF65-F5344CB8AC3E}">
        <p14:creationId xmlns:p14="http://schemas.microsoft.com/office/powerpoint/2010/main" val="2383562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2143C0-34BE-C731-C2A3-93A3476DEC7A}"/>
              </a:ext>
            </a:extLst>
          </p:cNvPr>
          <p:cNvSpPr txBox="1"/>
          <p:nvPr/>
        </p:nvSpPr>
        <p:spPr>
          <a:xfrm>
            <a:off x="457200" y="465220"/>
            <a:ext cx="6858000" cy="369332"/>
          </a:xfrm>
          <a:prstGeom prst="rect">
            <a:avLst/>
          </a:prstGeom>
          <a:noFill/>
        </p:spPr>
        <p:txBody>
          <a:bodyPr wrap="square" rtlCol="0">
            <a:spAutoFit/>
          </a:bodyPr>
          <a:lstStyle/>
          <a:p>
            <a:pPr algn="just"/>
            <a:r>
              <a:rPr lang="en-US" b="1" dirty="0"/>
              <a:t>Regular Season Schedules </a:t>
            </a:r>
          </a:p>
        </p:txBody>
      </p:sp>
      <p:pic>
        <p:nvPicPr>
          <p:cNvPr id="3" name="Picture 14" descr="See the source image">
            <a:extLst>
              <a:ext uri="{FF2B5EF4-FFF2-40B4-BE49-F238E27FC236}">
                <a16:creationId xmlns:a16="http://schemas.microsoft.com/office/drawing/2014/main" id="{31167B27-63C8-9479-D64B-40E84638DE7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val="0"/>
              </a:ext>
            </a:extLst>
          </a:blip>
          <a:srcRect l="8475" t="2560" r="7352" b="2665"/>
          <a:stretch/>
        </p:blipFill>
        <p:spPr bwMode="auto">
          <a:xfrm>
            <a:off x="487738" y="834553"/>
            <a:ext cx="914400" cy="6680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B1A420C-C282-4E5F-67D9-6363CD6C6DE1}"/>
              </a:ext>
            </a:extLst>
          </p:cNvPr>
          <p:cNvSpPr txBox="1"/>
          <p:nvPr/>
        </p:nvSpPr>
        <p:spPr>
          <a:xfrm>
            <a:off x="1442106" y="1062056"/>
            <a:ext cx="1255295" cy="369332"/>
          </a:xfrm>
          <a:prstGeom prst="rect">
            <a:avLst/>
          </a:prstGeom>
          <a:noFill/>
        </p:spPr>
        <p:txBody>
          <a:bodyPr wrap="square" rtlCol="0">
            <a:spAutoFit/>
          </a:bodyPr>
          <a:lstStyle/>
          <a:p>
            <a:r>
              <a:rPr lang="en-US" b="1" dirty="0"/>
              <a:t>Titans</a:t>
            </a:r>
          </a:p>
        </p:txBody>
      </p:sp>
      <p:sp>
        <p:nvSpPr>
          <p:cNvPr id="5" name="TextBox 4">
            <a:extLst>
              <a:ext uri="{FF2B5EF4-FFF2-40B4-BE49-F238E27FC236}">
                <a16:creationId xmlns:a16="http://schemas.microsoft.com/office/drawing/2014/main" id="{32AB7B7F-2FE7-55C3-3D6E-DE091A2F771F}"/>
              </a:ext>
            </a:extLst>
          </p:cNvPr>
          <p:cNvSpPr txBox="1"/>
          <p:nvPr/>
        </p:nvSpPr>
        <p:spPr>
          <a:xfrm>
            <a:off x="3703399" y="1062056"/>
            <a:ext cx="1255295" cy="369332"/>
          </a:xfrm>
          <a:prstGeom prst="rect">
            <a:avLst/>
          </a:prstGeom>
          <a:noFill/>
        </p:spPr>
        <p:txBody>
          <a:bodyPr wrap="square" rtlCol="0">
            <a:spAutoFit/>
          </a:bodyPr>
          <a:lstStyle/>
          <a:p>
            <a:r>
              <a:rPr lang="en-US" b="1" dirty="0"/>
              <a:t>Showboats</a:t>
            </a:r>
          </a:p>
        </p:txBody>
      </p:sp>
      <p:pic>
        <p:nvPicPr>
          <p:cNvPr id="6" name="Picture 18" descr="See the source image">
            <a:extLst>
              <a:ext uri="{FF2B5EF4-FFF2-40B4-BE49-F238E27FC236}">
                <a16:creationId xmlns:a16="http://schemas.microsoft.com/office/drawing/2014/main" id="{A5C39C2E-F990-FBAC-D6B6-091DF339F2E3}"/>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val="0"/>
              </a:ext>
            </a:extLst>
          </a:blip>
          <a:srcRect t="11330" b="14570"/>
          <a:stretch/>
        </p:blipFill>
        <p:spPr bwMode="auto">
          <a:xfrm>
            <a:off x="2743200" y="895570"/>
            <a:ext cx="914400" cy="4576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See the source image">
            <a:extLst>
              <a:ext uri="{FF2B5EF4-FFF2-40B4-BE49-F238E27FC236}">
                <a16:creationId xmlns:a16="http://schemas.microsoft.com/office/drawing/2014/main" id="{2EF35F22-FFAD-B3EA-EE7E-393894DF9CA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738" y="2591068"/>
            <a:ext cx="914400" cy="64355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8D7CE41-C28D-CF00-29F8-9953F27EC58F}"/>
              </a:ext>
            </a:extLst>
          </p:cNvPr>
          <p:cNvSpPr txBox="1"/>
          <p:nvPr/>
        </p:nvSpPr>
        <p:spPr>
          <a:xfrm>
            <a:off x="1442106" y="2852805"/>
            <a:ext cx="1255295" cy="369332"/>
          </a:xfrm>
          <a:prstGeom prst="rect">
            <a:avLst/>
          </a:prstGeom>
          <a:noFill/>
        </p:spPr>
        <p:txBody>
          <a:bodyPr wrap="square" rtlCol="0">
            <a:spAutoFit/>
          </a:bodyPr>
          <a:lstStyle/>
          <a:p>
            <a:r>
              <a:rPr lang="en-US" b="1" dirty="0"/>
              <a:t>Bears</a:t>
            </a:r>
          </a:p>
        </p:txBody>
      </p:sp>
      <p:pic>
        <p:nvPicPr>
          <p:cNvPr id="9" name="Picture 20" descr="See the source image">
            <a:extLst>
              <a:ext uri="{FF2B5EF4-FFF2-40B4-BE49-F238E27FC236}">
                <a16:creationId xmlns:a16="http://schemas.microsoft.com/office/drawing/2014/main" id="{F85C1316-2D4F-BF7F-47B6-1F4ED01DB35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4783" y="1726817"/>
            <a:ext cx="660311" cy="6400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2" descr="See the source image">
            <a:extLst>
              <a:ext uri="{FF2B5EF4-FFF2-40B4-BE49-F238E27FC236}">
                <a16:creationId xmlns:a16="http://schemas.microsoft.com/office/drawing/2014/main" id="{02F5D41E-BA50-500C-CB90-18B68D7DCCB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07054" y="1621434"/>
            <a:ext cx="786692" cy="6400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See the source image">
            <a:extLst>
              <a:ext uri="{FF2B5EF4-FFF2-40B4-BE49-F238E27FC236}">
                <a16:creationId xmlns:a16="http://schemas.microsoft.com/office/drawing/2014/main" id="{9A7843C5-3474-FC39-C6E4-9B43B47BCE9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6589" y="3458798"/>
            <a:ext cx="636698" cy="64008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782C359-4F64-F10A-959F-30B79A7D1F6B}"/>
              </a:ext>
            </a:extLst>
          </p:cNvPr>
          <p:cNvSpPr txBox="1"/>
          <p:nvPr/>
        </p:nvSpPr>
        <p:spPr>
          <a:xfrm>
            <a:off x="1442106" y="1941474"/>
            <a:ext cx="1255295" cy="369332"/>
          </a:xfrm>
          <a:prstGeom prst="rect">
            <a:avLst/>
          </a:prstGeom>
          <a:noFill/>
        </p:spPr>
        <p:txBody>
          <a:bodyPr wrap="square" rtlCol="0">
            <a:spAutoFit/>
          </a:bodyPr>
          <a:lstStyle/>
          <a:p>
            <a:r>
              <a:rPr lang="en-US" b="1" dirty="0"/>
              <a:t>Oilers</a:t>
            </a:r>
          </a:p>
        </p:txBody>
      </p:sp>
      <p:sp>
        <p:nvSpPr>
          <p:cNvPr id="13" name="TextBox 12">
            <a:extLst>
              <a:ext uri="{FF2B5EF4-FFF2-40B4-BE49-F238E27FC236}">
                <a16:creationId xmlns:a16="http://schemas.microsoft.com/office/drawing/2014/main" id="{452F0439-E29A-056D-186C-10378B07EA74}"/>
              </a:ext>
            </a:extLst>
          </p:cNvPr>
          <p:cNvSpPr txBox="1"/>
          <p:nvPr/>
        </p:nvSpPr>
        <p:spPr>
          <a:xfrm>
            <a:off x="3703399" y="1834931"/>
            <a:ext cx="1255295" cy="369332"/>
          </a:xfrm>
          <a:prstGeom prst="rect">
            <a:avLst/>
          </a:prstGeom>
          <a:noFill/>
        </p:spPr>
        <p:txBody>
          <a:bodyPr wrap="square" rtlCol="0">
            <a:spAutoFit/>
          </a:bodyPr>
          <a:lstStyle/>
          <a:p>
            <a:r>
              <a:rPr lang="en-US" b="1" dirty="0"/>
              <a:t>Southmen</a:t>
            </a:r>
          </a:p>
        </p:txBody>
      </p:sp>
      <p:sp>
        <p:nvSpPr>
          <p:cNvPr id="14" name="TextBox 13">
            <a:extLst>
              <a:ext uri="{FF2B5EF4-FFF2-40B4-BE49-F238E27FC236}">
                <a16:creationId xmlns:a16="http://schemas.microsoft.com/office/drawing/2014/main" id="{5E6196CA-F983-A3DB-01D3-DAEF36C11653}"/>
              </a:ext>
            </a:extLst>
          </p:cNvPr>
          <p:cNvSpPr txBox="1"/>
          <p:nvPr/>
        </p:nvSpPr>
        <p:spPr>
          <a:xfrm>
            <a:off x="1442106" y="3658285"/>
            <a:ext cx="1255295" cy="369332"/>
          </a:xfrm>
          <a:prstGeom prst="rect">
            <a:avLst/>
          </a:prstGeom>
          <a:noFill/>
        </p:spPr>
        <p:txBody>
          <a:bodyPr wrap="square" rtlCol="0">
            <a:spAutoFit/>
          </a:bodyPr>
          <a:lstStyle/>
          <a:p>
            <a:r>
              <a:rPr lang="en-US" b="1" dirty="0"/>
              <a:t>Cherokees</a:t>
            </a:r>
          </a:p>
        </p:txBody>
      </p:sp>
      <p:pic>
        <p:nvPicPr>
          <p:cNvPr id="15" name="Picture 14">
            <a:extLst>
              <a:ext uri="{FF2B5EF4-FFF2-40B4-BE49-F238E27FC236}">
                <a16:creationId xmlns:a16="http://schemas.microsoft.com/office/drawing/2014/main" id="{38549C42-94EA-C0CC-3475-6E37F5A8FA77}"/>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2000" b="95000" l="3188" r="91611">
                        <a14:foregroundMark x1="6208" y1="33000" x2="6208" y2="33000"/>
                        <a14:foregroundMark x1="26846" y1="35222" x2="26846" y2="35222"/>
                        <a14:foregroundMark x1="46644" y1="91333" x2="46644" y2="91333"/>
                        <a14:foregroundMark x1="44463" y1="95000" x2="44463" y2="95000"/>
                        <a14:foregroundMark x1="17114" y1="31222" x2="40436" y2="41889"/>
                        <a14:foregroundMark x1="31711" y1="43444" x2="41443" y2="29000"/>
                        <a14:foregroundMark x1="41443" y1="29000" x2="41443" y2="29000"/>
                        <a14:foregroundMark x1="29866" y1="43222" x2="34732" y2="28333"/>
                        <a14:foregroundMark x1="23154" y1="44667" x2="29866" y2="28556"/>
                        <a14:foregroundMark x1="19799" y1="43444" x2="20470" y2="32556"/>
                        <a14:foregroundMark x1="73993" y1="7444" x2="73993" y2="7444"/>
                        <a14:foregroundMark x1="65772" y1="6000" x2="65772" y2="6000"/>
                        <a14:foregroundMark x1="48154" y1="4000" x2="48154" y2="4000"/>
                        <a14:foregroundMark x1="3188" y1="40222" x2="3188" y2="40222"/>
                        <a14:foregroundMark x1="91611" y1="18111" x2="91611" y2="18111"/>
                        <a14:foregroundMark x1="37416" y1="2000" x2="37416" y2="2000"/>
                      </a14:backgroundRemoval>
                    </a14:imgEffect>
                  </a14:imgLayer>
                </a14:imgProps>
              </a:ext>
            </a:extLst>
          </a:blip>
          <a:stretch>
            <a:fillRect/>
          </a:stretch>
        </p:blipFill>
        <p:spPr>
          <a:xfrm>
            <a:off x="2988463" y="3458798"/>
            <a:ext cx="423875" cy="640080"/>
          </a:xfrm>
          <a:prstGeom prst="rect">
            <a:avLst/>
          </a:prstGeom>
        </p:spPr>
      </p:pic>
      <p:pic>
        <p:nvPicPr>
          <p:cNvPr id="16" name="Picture 15">
            <a:extLst>
              <a:ext uri="{FF2B5EF4-FFF2-40B4-BE49-F238E27FC236}">
                <a16:creationId xmlns:a16="http://schemas.microsoft.com/office/drawing/2014/main" id="{E218634B-1C15-4D19-362C-503FCB9EBEC1}"/>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7143" b="95813" l="5987" r="94235">
                        <a14:foregroundMark x1="15521" y1="91379" x2="15521" y2="91379"/>
                        <a14:foregroundMark x1="59645" y1="7389" x2="59645" y2="7389"/>
                        <a14:foregroundMark x1="68071" y1="38177" x2="57650" y2="34236"/>
                        <a14:foregroundMark x1="59645" y1="43103" x2="70953" y2="40640"/>
                        <a14:foregroundMark x1="70953" y1="40640" x2="72062" y2="38177"/>
                        <a14:foregroundMark x1="5987" y1="58867" x2="5987" y2="58867"/>
                        <a14:foregroundMark x1="83592" y1="36453" x2="72062" y2="39901"/>
                        <a14:foregroundMark x1="77605" y1="92857" x2="86031" y2="82759"/>
                        <a14:foregroundMark x1="86031" y1="82759" x2="90909" y2="66256"/>
                        <a14:foregroundMark x1="90909" y1="66256" x2="88248" y2="54187"/>
                        <a14:foregroundMark x1="88248" y1="54187" x2="88248" y2="54187"/>
                        <a14:foregroundMark x1="80710" y1="89409" x2="76275" y2="72167"/>
                        <a14:foregroundMark x1="76275" y1="72167" x2="82262" y2="62808"/>
                        <a14:foregroundMark x1="65410" y1="57882" x2="38359" y2="59113"/>
                        <a14:foregroundMark x1="38359" y1="59113" x2="30155" y2="56897"/>
                        <a14:foregroundMark x1="83592" y1="74384" x2="14634" y2="75369"/>
                        <a14:foregroundMark x1="12195" y1="50246" x2="12195" y2="50246"/>
                        <a14:foregroundMark x1="20177" y1="94581" x2="20177" y2="94581"/>
                        <a14:foregroundMark x1="80266" y1="95813" x2="80266" y2="95813"/>
                        <a14:foregroundMark x1="94235" y1="59852" x2="94235" y2="59852"/>
                        <a14:foregroundMark x1="74279" y1="67241" x2="74279" y2="67241"/>
                        <a14:foregroundMark x1="88914" y1="88177" x2="88914" y2="88177"/>
                        <a14:foregroundMark x1="9534" y1="83005" x2="9534" y2="83005"/>
                        <a14:foregroundMark x1="17073" y1="65271" x2="17073" y2="65271"/>
                        <a14:backgroundMark x1="9313" y1="83005" x2="9313" y2="83005"/>
                      </a14:backgroundRemoval>
                    </a14:imgEffect>
                  </a14:imgLayer>
                </a14:imgProps>
              </a:ext>
            </a:extLst>
          </a:blip>
          <a:stretch>
            <a:fillRect/>
          </a:stretch>
        </p:blipFill>
        <p:spPr>
          <a:xfrm>
            <a:off x="2844888" y="2544039"/>
            <a:ext cx="711025" cy="640080"/>
          </a:xfrm>
          <a:prstGeom prst="rect">
            <a:avLst/>
          </a:prstGeom>
        </p:spPr>
      </p:pic>
      <p:sp>
        <p:nvSpPr>
          <p:cNvPr id="17" name="TextBox 16">
            <a:extLst>
              <a:ext uri="{FF2B5EF4-FFF2-40B4-BE49-F238E27FC236}">
                <a16:creationId xmlns:a16="http://schemas.microsoft.com/office/drawing/2014/main" id="{6CEA1434-08C8-C816-EC0B-ECED312E92CA}"/>
              </a:ext>
            </a:extLst>
          </p:cNvPr>
          <p:cNvSpPr txBox="1"/>
          <p:nvPr/>
        </p:nvSpPr>
        <p:spPr>
          <a:xfrm>
            <a:off x="3703399" y="2859504"/>
            <a:ext cx="1255295" cy="369332"/>
          </a:xfrm>
          <a:prstGeom prst="rect">
            <a:avLst/>
          </a:prstGeom>
          <a:noFill/>
        </p:spPr>
        <p:txBody>
          <a:bodyPr wrap="square" rtlCol="0">
            <a:spAutoFit/>
          </a:bodyPr>
          <a:lstStyle/>
          <a:p>
            <a:r>
              <a:rPr lang="en-US" b="1" dirty="0"/>
              <a:t>Mad Dogs</a:t>
            </a:r>
          </a:p>
        </p:txBody>
      </p:sp>
      <p:sp>
        <p:nvSpPr>
          <p:cNvPr id="18" name="TextBox 17">
            <a:extLst>
              <a:ext uri="{FF2B5EF4-FFF2-40B4-BE49-F238E27FC236}">
                <a16:creationId xmlns:a16="http://schemas.microsoft.com/office/drawing/2014/main" id="{D8ADED34-4B49-F497-0CC7-73C4214D21A3}"/>
              </a:ext>
            </a:extLst>
          </p:cNvPr>
          <p:cNvSpPr txBox="1"/>
          <p:nvPr/>
        </p:nvSpPr>
        <p:spPr>
          <a:xfrm>
            <a:off x="3703399" y="3637013"/>
            <a:ext cx="1255295" cy="369332"/>
          </a:xfrm>
          <a:prstGeom prst="rect">
            <a:avLst/>
          </a:prstGeom>
          <a:noFill/>
        </p:spPr>
        <p:txBody>
          <a:bodyPr wrap="square" rtlCol="0">
            <a:spAutoFit/>
          </a:bodyPr>
          <a:lstStyle/>
          <a:p>
            <a:r>
              <a:rPr lang="en-US" b="1" dirty="0" err="1"/>
              <a:t>Maniax</a:t>
            </a:r>
            <a:endParaRPr lang="en-US" b="1" dirty="0"/>
          </a:p>
        </p:txBody>
      </p:sp>
      <p:sp>
        <p:nvSpPr>
          <p:cNvPr id="19" name="TextBox 18">
            <a:extLst>
              <a:ext uri="{FF2B5EF4-FFF2-40B4-BE49-F238E27FC236}">
                <a16:creationId xmlns:a16="http://schemas.microsoft.com/office/drawing/2014/main" id="{C25B53CD-7757-2DDE-3CF6-CFA65E70EB3B}"/>
              </a:ext>
            </a:extLst>
          </p:cNvPr>
          <p:cNvSpPr txBox="1"/>
          <p:nvPr/>
        </p:nvSpPr>
        <p:spPr>
          <a:xfrm>
            <a:off x="487738" y="4253151"/>
            <a:ext cx="6858000" cy="1737360"/>
          </a:xfrm>
          <a:prstGeom prst="rect">
            <a:avLst/>
          </a:prstGeom>
          <a:noFill/>
        </p:spPr>
        <p:txBody>
          <a:bodyPr wrap="square" rtlCol="0">
            <a:spAutoFit/>
          </a:bodyPr>
          <a:lstStyle/>
          <a:p>
            <a:pPr algn="just">
              <a:tabLst>
                <a:tab pos="1765300" algn="l"/>
                <a:tab pos="3657600" algn="l"/>
                <a:tab pos="5422900" algn="l"/>
              </a:tabLst>
            </a:pPr>
            <a:r>
              <a:rPr lang="en-US" sz="1200" b="1" u="sng" dirty="0">
                <a:highlight>
                  <a:srgbClr val="FFFF00"/>
                </a:highlight>
              </a:rPr>
              <a:t>WK 1  Game 1	Game 2	Game 3                ___	Game 4           _</a:t>
            </a:r>
            <a:r>
              <a:rPr lang="en-US" sz="1200" b="1" dirty="0"/>
              <a:t>	</a:t>
            </a:r>
          </a:p>
          <a:p>
            <a:pPr algn="just">
              <a:tabLst>
                <a:tab pos="1765300" algn="l"/>
                <a:tab pos="3657600" algn="l"/>
                <a:tab pos="5422900" algn="l"/>
              </a:tabLst>
            </a:pPr>
            <a:r>
              <a:rPr lang="en-US" sz="1200" b="1" dirty="0"/>
              <a:t>Mad Dogs 	Titans	</a:t>
            </a:r>
            <a:r>
              <a:rPr lang="en-US" sz="1200" b="1" dirty="0" err="1"/>
              <a:t>Southmen</a:t>
            </a:r>
            <a:r>
              <a:rPr lang="en-US" sz="1200" b="1" dirty="0"/>
              <a:t>	Bears	</a:t>
            </a:r>
          </a:p>
          <a:p>
            <a:pPr algn="just">
              <a:tabLst>
                <a:tab pos="1765300" algn="l"/>
                <a:tab pos="3657600" algn="l"/>
                <a:tab pos="5422900" algn="l"/>
              </a:tabLst>
            </a:pPr>
            <a:r>
              <a:rPr lang="en-US" sz="1200" b="1" u="sng" dirty="0" err="1"/>
              <a:t>Maniax</a:t>
            </a:r>
            <a:r>
              <a:rPr lang="en-US" sz="1200" b="1" u="sng" dirty="0"/>
              <a:t>	Oilers	Showboats	Cherokees	</a:t>
            </a:r>
          </a:p>
          <a:p>
            <a:pPr algn="just">
              <a:tabLst>
                <a:tab pos="1765300" algn="l"/>
                <a:tab pos="3657600" algn="l"/>
                <a:tab pos="5422900" algn="l"/>
              </a:tabLst>
            </a:pPr>
            <a:r>
              <a:rPr lang="en-US" sz="1200" b="1" u="sng" dirty="0">
                <a:highlight>
                  <a:srgbClr val="FFFF00"/>
                </a:highlight>
              </a:rPr>
              <a:t>WK 2  Game 1	Game 2	Game 3                ___	Game 4           _</a:t>
            </a:r>
            <a:r>
              <a:rPr lang="en-US" sz="1200" b="1" dirty="0"/>
              <a:t>	</a:t>
            </a:r>
          </a:p>
          <a:p>
            <a:pPr algn="just">
              <a:tabLst>
                <a:tab pos="1765300" algn="l"/>
                <a:tab pos="3657600" algn="l"/>
                <a:tab pos="5422900" algn="l"/>
              </a:tabLst>
            </a:pPr>
            <a:r>
              <a:rPr lang="en-US" sz="1200" b="1" dirty="0"/>
              <a:t>Showboats 	</a:t>
            </a:r>
            <a:r>
              <a:rPr lang="en-US" sz="1200" b="1" dirty="0" err="1"/>
              <a:t>Southmen</a:t>
            </a:r>
            <a:r>
              <a:rPr lang="en-US" sz="1200" b="1" dirty="0"/>
              <a:t>	Cherokees	Bears</a:t>
            </a:r>
          </a:p>
          <a:p>
            <a:pPr algn="just">
              <a:tabLst>
                <a:tab pos="1765300" algn="l"/>
                <a:tab pos="3657600" algn="l"/>
                <a:tab pos="5422900" algn="l"/>
              </a:tabLst>
            </a:pPr>
            <a:r>
              <a:rPr lang="en-US" sz="1200" b="1" dirty="0"/>
              <a:t>Mad Dogs	</a:t>
            </a:r>
            <a:r>
              <a:rPr lang="en-US" sz="1200" b="1" dirty="0" err="1"/>
              <a:t>Maniax</a:t>
            </a:r>
            <a:r>
              <a:rPr lang="en-US" sz="1200" b="1" dirty="0"/>
              <a:t>	Titans	Oilers</a:t>
            </a:r>
          </a:p>
          <a:p>
            <a:pPr algn="just">
              <a:tabLst>
                <a:tab pos="1765300" algn="l"/>
                <a:tab pos="3657600" algn="l"/>
                <a:tab pos="5422900" algn="l"/>
              </a:tabLst>
            </a:pPr>
            <a:r>
              <a:rPr lang="en-US" sz="1200" b="1" u="sng" dirty="0">
                <a:highlight>
                  <a:srgbClr val="FFFF00"/>
                </a:highlight>
              </a:rPr>
              <a:t>WK 3  Game 1	Game 2	Game 3                ___	Game 4           _</a:t>
            </a:r>
          </a:p>
          <a:p>
            <a:pPr algn="just">
              <a:tabLst>
                <a:tab pos="1765300" algn="l"/>
                <a:tab pos="3657600" algn="l"/>
                <a:tab pos="5422900" algn="l"/>
              </a:tabLst>
            </a:pPr>
            <a:r>
              <a:rPr lang="en-US" sz="1200" b="1" dirty="0" err="1"/>
              <a:t>Southmen</a:t>
            </a:r>
            <a:r>
              <a:rPr lang="en-US" sz="1200" b="1" dirty="0"/>
              <a:t>	Oilers	Showboats	Titans</a:t>
            </a:r>
          </a:p>
          <a:p>
            <a:pPr algn="just">
              <a:tabLst>
                <a:tab pos="1765300" algn="l"/>
                <a:tab pos="3657600" algn="l"/>
                <a:tab pos="5422900" algn="l"/>
              </a:tabLst>
            </a:pPr>
            <a:r>
              <a:rPr lang="en-US" sz="1200" b="1" dirty="0"/>
              <a:t>Mad Dogs	Cherokees	</a:t>
            </a:r>
            <a:r>
              <a:rPr lang="en-US" sz="1200" b="1" dirty="0" err="1"/>
              <a:t>Maniax</a:t>
            </a:r>
            <a:r>
              <a:rPr lang="en-US" sz="1200" b="1" dirty="0"/>
              <a:t>	Bears</a:t>
            </a:r>
          </a:p>
          <a:p>
            <a:pPr algn="just">
              <a:tabLst>
                <a:tab pos="1765300" algn="l"/>
                <a:tab pos="3657600" algn="l"/>
                <a:tab pos="5422900" algn="l"/>
              </a:tabLst>
            </a:pPr>
            <a:endParaRPr lang="en-US" sz="1200" b="1" u="sng" dirty="0"/>
          </a:p>
        </p:txBody>
      </p:sp>
    </p:spTree>
    <p:extLst>
      <p:ext uri="{BB962C8B-B14F-4D97-AF65-F5344CB8AC3E}">
        <p14:creationId xmlns:p14="http://schemas.microsoft.com/office/powerpoint/2010/main" val="3543971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060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765</TotalTime>
  <Words>1389</Words>
  <Application>Microsoft Office PowerPoint</Application>
  <PresentationFormat>Custom</PresentationFormat>
  <Paragraphs>205</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Amasis MT Pro Black</vt:lpstr>
      <vt:lpstr>Arial</vt:lpstr>
      <vt:lpstr>Arial Black</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LeMay</dc:creator>
  <cp:lastModifiedBy>Chris LeMay</cp:lastModifiedBy>
  <cp:revision>8</cp:revision>
  <dcterms:created xsi:type="dcterms:W3CDTF">2023-04-15T15:49:01Z</dcterms:created>
  <dcterms:modified xsi:type="dcterms:W3CDTF">2023-04-19T23:44:23Z</dcterms:modified>
</cp:coreProperties>
</file>