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sldIdLst>
    <p:sldId id="305" r:id="rId2"/>
    <p:sldId id="256" r:id="rId3"/>
    <p:sldId id="257" r:id="rId4"/>
    <p:sldId id="258" r:id="rId5"/>
    <p:sldId id="259" r:id="rId6"/>
    <p:sldId id="260" r:id="rId7"/>
    <p:sldId id="261" r:id="rId8"/>
    <p:sldId id="262" r:id="rId9"/>
    <p:sldId id="264" r:id="rId10"/>
    <p:sldId id="267" r:id="rId11"/>
    <p:sldId id="266" r:id="rId12"/>
    <p:sldId id="268" r:id="rId13"/>
    <p:sldId id="269" r:id="rId14"/>
    <p:sldId id="276" r:id="rId15"/>
    <p:sldId id="277" r:id="rId16"/>
    <p:sldId id="274" r:id="rId17"/>
    <p:sldId id="275" r:id="rId18"/>
    <p:sldId id="278" r:id="rId19"/>
    <p:sldId id="280" r:id="rId20"/>
    <p:sldId id="282" r:id="rId21"/>
    <p:sldId id="283" r:id="rId22"/>
    <p:sldId id="284" r:id="rId23"/>
    <p:sldId id="285" r:id="rId24"/>
    <p:sldId id="281"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6" r:id="rId44"/>
    <p:sldId id="307" r:id="rId45"/>
    <p:sldId id="310" r:id="rId46"/>
    <p:sldId id="309" r:id="rId47"/>
    <p:sldId id="308" r:id="rId48"/>
    <p:sldId id="311" r:id="rId49"/>
    <p:sldId id="312" r:id="rId50"/>
    <p:sldId id="313" r:id="rId51"/>
    <p:sldId id="314" r:id="rId52"/>
    <p:sldId id="315" r:id="rId53"/>
    <p:sldId id="318" r:id="rId54"/>
    <p:sldId id="316" r:id="rId55"/>
    <p:sldId id="317" r:id="rId56"/>
    <p:sldId id="319" r:id="rId57"/>
    <p:sldId id="320" r:id="rId58"/>
    <p:sldId id="322" r:id="rId59"/>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01" autoAdjust="0"/>
    <p:restoredTop sz="94249" autoAdjust="0"/>
  </p:normalViewPr>
  <p:slideViewPr>
    <p:cSldViewPr snapToGrid="0">
      <p:cViewPr varScale="1">
        <p:scale>
          <a:sx n="44" d="100"/>
          <a:sy n="44" d="100"/>
        </p:scale>
        <p:origin x="-1344" y="-108"/>
      </p:cViewPr>
      <p:guideLst>
        <p:guide orient="horz" pos="3168"/>
        <p:guide pos="2448"/>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41C151-AF81-4BB2-9CB9-E9BD30771D95}" type="datetimeFigureOut">
              <a:rPr lang="en-US" smtClean="0"/>
              <a:pPr/>
              <a:t>1/6/2021</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278B27-D774-4EDF-B33D-9B3E125C76B5}" type="slidenum">
              <a:rPr lang="en-US" smtClean="0"/>
              <a:pPr/>
              <a:t>‹#›</a:t>
            </a:fld>
            <a:endParaRPr lang="en-US"/>
          </a:p>
        </p:txBody>
      </p:sp>
    </p:spTree>
    <p:extLst>
      <p:ext uri="{BB962C8B-B14F-4D97-AF65-F5344CB8AC3E}">
        <p14:creationId xmlns:p14="http://schemas.microsoft.com/office/powerpoint/2010/main" xmlns="" val="3834925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278B27-D774-4EDF-B33D-9B3E125C76B5}" type="slidenum">
              <a:rPr lang="en-US" smtClean="0"/>
              <a:pPr/>
              <a:t>27</a:t>
            </a:fld>
            <a:endParaRPr lang="en-US"/>
          </a:p>
        </p:txBody>
      </p:sp>
    </p:spTree>
    <p:extLst>
      <p:ext uri="{BB962C8B-B14F-4D97-AF65-F5344CB8AC3E}">
        <p14:creationId xmlns:p14="http://schemas.microsoft.com/office/powerpoint/2010/main" xmlns="" val="1006211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1172967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2836662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2471614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3046798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3804252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1496484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2832229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3877476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dirty="0"/>
              <a:t>Click icon to add picture</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1998200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2986320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FFB251-B188-43E1-83FE-B80718EF1229}" type="datetimeFigureOut">
              <a:rPr lang="en-US" smtClean="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2900796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33FFB251-B188-43E1-83FE-B80718EF1229}" type="datetimeFigureOut">
              <a:rPr lang="en-US" smtClean="0"/>
              <a:pPr/>
              <a:t>1/6/2021</a:t>
            </a:fld>
            <a:endParaRPr lang="en-US" dirty="0"/>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41EB8FFB-58DB-4D30-80D8-0130979FCA87}" type="slidenum">
              <a:rPr lang="en-US" smtClean="0"/>
              <a:pPr/>
              <a:t>‹#›</a:t>
            </a:fld>
            <a:endParaRPr lang="en-US" dirty="0"/>
          </a:p>
        </p:txBody>
      </p:sp>
    </p:spTree>
    <p:extLst>
      <p:ext uri="{BB962C8B-B14F-4D97-AF65-F5344CB8AC3E}">
        <p14:creationId xmlns:p14="http://schemas.microsoft.com/office/powerpoint/2010/main" xmlns="" val="24263323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13" Type="http://schemas.openxmlformats.org/officeDocument/2006/relationships/image" Target="../media/image10.gif"/><Relationship Id="rId3" Type="http://schemas.openxmlformats.org/officeDocument/2006/relationships/image" Target="../media/image2.jpeg"/><Relationship Id="rId7" Type="http://schemas.openxmlformats.org/officeDocument/2006/relationships/image" Target="../media/image6.jpeg"/><Relationship Id="rId12" Type="http://schemas.microsoft.com/office/2007/relationships/hdphoto" Target="../media/hdphoto2.wdp"/><Relationship Id="rId2" Type="http://schemas.openxmlformats.org/officeDocument/2006/relationships/image" Target="../media/image1.png"/><Relationship Id="rId16" Type="http://schemas.microsoft.com/office/2007/relationships/hdphoto" Target="../media/hdphoto3.wdp"/><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9.png"/><Relationship Id="rId5" Type="http://schemas.openxmlformats.org/officeDocument/2006/relationships/image" Target="../media/image4.jpeg"/><Relationship Id="rId1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3.jpeg"/><Relationship Id="rId10" Type="http://schemas.openxmlformats.org/officeDocument/2006/relationships/image" Target="../media/image7.gif"/><Relationship Id="rId4" Type="http://schemas.microsoft.com/office/2007/relationships/hdphoto" Target="../media/hdphoto1.wdp"/><Relationship Id="rId9" Type="http://schemas.openxmlformats.org/officeDocument/2006/relationships/image" Target="../media/image10.gif"/></Relationships>
</file>

<file path=ppt/slides/_rels/slide3.xml.rels><?xml version="1.0" encoding="UTF-8" standalone="yes"?>
<Relationships xmlns="http://schemas.openxmlformats.org/package/2006/relationships"><Relationship Id="rId8" Type="http://schemas.openxmlformats.org/officeDocument/2006/relationships/image" Target="../media/image7.gif"/><Relationship Id="rId3" Type="http://schemas.microsoft.com/office/2007/relationships/hdphoto" Target="../media/hdphoto2.wdp"/><Relationship Id="rId7"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jpeg"/><Relationship Id="rId5" Type="http://schemas.microsoft.com/office/2007/relationships/hdphoto" Target="../media/hdphoto1.wdp"/><Relationship Id="rId4" Type="http://schemas.openxmlformats.org/officeDocument/2006/relationships/image" Target="../media/image8.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jpeg"/><Relationship Id="rId7" Type="http://schemas.openxmlformats.org/officeDocument/2006/relationships/image" Target="../media/image8.png"/><Relationship Id="rId2" Type="http://schemas.openxmlformats.org/officeDocument/2006/relationships/image" Target="../media/image14.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9.png"/><Relationship Id="rId10" Type="http://schemas.microsoft.com/office/2007/relationships/hdphoto" Target="../media/hdphoto3.wdp"/><Relationship Id="rId4" Type="http://schemas.openxmlformats.org/officeDocument/2006/relationships/image" Target="../media/image16.jpe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11.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10.gif"/><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4.png"/><Relationship Id="rId3" Type="http://schemas.openxmlformats.org/officeDocument/2006/relationships/image" Target="../media/image21.jpeg"/><Relationship Id="rId7" Type="http://schemas.openxmlformats.org/officeDocument/2006/relationships/image" Target="../media/image8.png"/><Relationship Id="rId12" Type="http://schemas.openxmlformats.org/officeDocument/2006/relationships/image" Target="../media/image7.gif"/><Relationship Id="rId2" Type="http://schemas.openxmlformats.org/officeDocument/2006/relationships/image" Target="../media/image1.pn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10.gif"/><Relationship Id="rId5" Type="http://schemas.openxmlformats.org/officeDocument/2006/relationships/image" Target="../media/image23.png"/><Relationship Id="rId10" Type="http://schemas.microsoft.com/office/2007/relationships/hdphoto" Target="../media/hdphoto3.wdp"/><Relationship Id="rId4" Type="http://schemas.openxmlformats.org/officeDocument/2006/relationships/image" Target="../media/image22.jpe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2.png"/><Relationship Id="rId7"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34.png"/><Relationship Id="rId5" Type="http://schemas.openxmlformats.org/officeDocument/2006/relationships/image" Target="../media/image8.png"/><Relationship Id="rId10" Type="http://schemas.openxmlformats.org/officeDocument/2006/relationships/image" Target="../media/image7.gif"/><Relationship Id="rId4" Type="http://schemas.microsoft.com/office/2007/relationships/hdphoto" Target="../media/hdphoto2.wdp"/><Relationship Id="rId9" Type="http://schemas.openxmlformats.org/officeDocument/2006/relationships/image" Target="../media/image10.gif"/></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39.jpeg"/><Relationship Id="rId3" Type="http://schemas.openxmlformats.org/officeDocument/2006/relationships/image" Target="../media/image1.png"/><Relationship Id="rId7" Type="http://schemas.microsoft.com/office/2007/relationships/hdphoto" Target="../media/hdphoto1.wdp"/><Relationship Id="rId12" Type="http://schemas.openxmlformats.org/officeDocument/2006/relationships/image" Target="../media/image38.pn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7.gif"/><Relationship Id="rId5" Type="http://schemas.microsoft.com/office/2007/relationships/hdphoto" Target="../media/hdphoto2.wdp"/><Relationship Id="rId10" Type="http://schemas.openxmlformats.org/officeDocument/2006/relationships/image" Target="../media/image10.gif"/><Relationship Id="rId4" Type="http://schemas.openxmlformats.org/officeDocument/2006/relationships/image" Target="../media/image36.png"/><Relationship Id="rId9" Type="http://schemas.microsoft.com/office/2007/relationships/hdphoto" Target="../media/hdphoto3.wdp"/></Relationships>
</file>

<file path=ppt/slides/_rels/slide15.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34.png"/><Relationship Id="rId3" Type="http://schemas.openxmlformats.org/officeDocument/2006/relationships/image" Target="../media/image41.jpeg"/><Relationship Id="rId7" Type="http://schemas.openxmlformats.org/officeDocument/2006/relationships/image" Target="../media/image8.png"/><Relationship Id="rId12" Type="http://schemas.openxmlformats.org/officeDocument/2006/relationships/image" Target="../media/image7.gif"/><Relationship Id="rId17" Type="http://schemas.openxmlformats.org/officeDocument/2006/relationships/image" Target="../media/image45.png"/><Relationship Id="rId2" Type="http://schemas.openxmlformats.org/officeDocument/2006/relationships/image" Target="../media/image40.jpeg"/><Relationship Id="rId16" Type="http://schemas.openxmlformats.org/officeDocument/2006/relationships/image" Target="../media/image44.pn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10.gif"/><Relationship Id="rId5" Type="http://schemas.openxmlformats.org/officeDocument/2006/relationships/image" Target="../media/image32.png"/><Relationship Id="rId15" Type="http://schemas.openxmlformats.org/officeDocument/2006/relationships/image" Target="../media/image43.png"/><Relationship Id="rId10" Type="http://schemas.microsoft.com/office/2007/relationships/hdphoto" Target="../media/hdphoto3.wdp"/><Relationship Id="rId4" Type="http://schemas.openxmlformats.org/officeDocument/2006/relationships/image" Target="../media/image1.png"/><Relationship Id="rId9" Type="http://schemas.openxmlformats.org/officeDocument/2006/relationships/image" Target="../media/image33.png"/><Relationship Id="rId14" Type="http://schemas.openxmlformats.org/officeDocument/2006/relationships/image" Target="../media/image42.jpeg"/></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48.png"/><Relationship Id="rId3" Type="http://schemas.openxmlformats.org/officeDocument/2006/relationships/image" Target="../media/image36.png"/><Relationship Id="rId7" Type="http://schemas.openxmlformats.org/officeDocument/2006/relationships/image" Target="../media/image37.png"/><Relationship Id="rId12"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38.png"/><Relationship Id="rId5" Type="http://schemas.openxmlformats.org/officeDocument/2006/relationships/image" Target="../media/image8.png"/><Relationship Id="rId10" Type="http://schemas.openxmlformats.org/officeDocument/2006/relationships/image" Target="../media/image7.gif"/><Relationship Id="rId4" Type="http://schemas.microsoft.com/office/2007/relationships/hdphoto" Target="../media/hdphoto2.wdp"/><Relationship Id="rId9" Type="http://schemas.openxmlformats.org/officeDocument/2006/relationships/image" Target="../media/image10.gif"/></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10.gif"/><Relationship Id="rId18" Type="http://schemas.openxmlformats.org/officeDocument/2006/relationships/image" Target="../media/image45.png"/><Relationship Id="rId3" Type="http://schemas.openxmlformats.org/officeDocument/2006/relationships/image" Target="../media/image50.jpeg"/><Relationship Id="rId21" Type="http://schemas.openxmlformats.org/officeDocument/2006/relationships/image" Target="../media/image33.png"/><Relationship Id="rId7" Type="http://schemas.openxmlformats.org/officeDocument/2006/relationships/image" Target="../media/image54.jpeg"/><Relationship Id="rId12" Type="http://schemas.microsoft.com/office/2007/relationships/hdphoto" Target="../media/hdphoto2.wdp"/><Relationship Id="rId17" Type="http://schemas.openxmlformats.org/officeDocument/2006/relationships/image" Target="../media/image44.png"/><Relationship Id="rId2" Type="http://schemas.openxmlformats.org/officeDocument/2006/relationships/image" Target="../media/image49.jpeg"/><Relationship Id="rId16" Type="http://schemas.openxmlformats.org/officeDocument/2006/relationships/image" Target="../media/image7.gif"/><Relationship Id="rId20"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53.jpeg"/><Relationship Id="rId11" Type="http://schemas.openxmlformats.org/officeDocument/2006/relationships/image" Target="../media/image58.png"/><Relationship Id="rId5" Type="http://schemas.openxmlformats.org/officeDocument/2006/relationships/image" Target="../media/image52.jpeg"/><Relationship Id="rId15" Type="http://schemas.microsoft.com/office/2007/relationships/hdphoto" Target="../media/hdphoto1.wdp"/><Relationship Id="rId23" Type="http://schemas.openxmlformats.org/officeDocument/2006/relationships/image" Target="../media/image59.png"/><Relationship Id="rId10" Type="http://schemas.openxmlformats.org/officeDocument/2006/relationships/image" Target="../media/image57.jpeg"/><Relationship Id="rId19" Type="http://schemas.microsoft.com/office/2007/relationships/hdphoto" Target="../media/hdphoto3.wdp"/><Relationship Id="rId4" Type="http://schemas.openxmlformats.org/officeDocument/2006/relationships/image" Target="../media/image51.jpeg"/><Relationship Id="rId9" Type="http://schemas.openxmlformats.org/officeDocument/2006/relationships/image" Target="../media/image56.jpeg"/><Relationship Id="rId14" Type="http://schemas.openxmlformats.org/officeDocument/2006/relationships/image" Target="../media/image8.png"/><Relationship Id="rId22"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65.png"/><Relationship Id="rId3" Type="http://schemas.openxmlformats.org/officeDocument/2006/relationships/image" Target="../media/image61.png"/><Relationship Id="rId7" Type="http://schemas.openxmlformats.org/officeDocument/2006/relationships/image" Target="../media/image8.png"/><Relationship Id="rId12" Type="http://schemas.openxmlformats.org/officeDocument/2006/relationships/image" Target="../media/image7.gif"/><Relationship Id="rId2" Type="http://schemas.openxmlformats.org/officeDocument/2006/relationships/image" Target="../media/image60.jpe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10.gif"/><Relationship Id="rId5" Type="http://schemas.openxmlformats.org/officeDocument/2006/relationships/image" Target="../media/image63.png"/><Relationship Id="rId10" Type="http://schemas.microsoft.com/office/2007/relationships/hdphoto" Target="../media/hdphoto3.wdp"/><Relationship Id="rId4" Type="http://schemas.openxmlformats.org/officeDocument/2006/relationships/image" Target="../media/image62.jpeg"/><Relationship Id="rId9" Type="http://schemas.openxmlformats.org/officeDocument/2006/relationships/image" Target="../media/image64.png"/><Relationship Id="rId14" Type="http://schemas.openxmlformats.org/officeDocument/2006/relationships/image" Target="../media/image66.png"/></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67.jpeg"/><Relationship Id="rId3" Type="http://schemas.openxmlformats.org/officeDocument/2006/relationships/image" Target="../media/image59.png"/><Relationship Id="rId7" Type="http://schemas.microsoft.com/office/2007/relationships/hdphoto" Target="../media/hdphoto1.wdp"/><Relationship Id="rId12"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7.gif"/><Relationship Id="rId5" Type="http://schemas.microsoft.com/office/2007/relationships/hdphoto" Target="../media/hdphoto2.wdp"/><Relationship Id="rId10" Type="http://schemas.openxmlformats.org/officeDocument/2006/relationships/image" Target="../media/image10.gif"/><Relationship Id="rId4" Type="http://schemas.openxmlformats.org/officeDocument/2006/relationships/image" Target="../media/image32.png"/><Relationship Id="rId9" Type="http://schemas.microsoft.com/office/2007/relationships/hdphoto" Target="../media/hdphoto3.wdp"/></Relationships>
</file>

<file path=ppt/slides/_rels/slide28.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33.png"/><Relationship Id="rId3" Type="http://schemas.openxmlformats.org/officeDocument/2006/relationships/image" Target="../media/image69.jpeg"/><Relationship Id="rId7" Type="http://schemas.openxmlformats.org/officeDocument/2006/relationships/image" Target="../media/image73.jpeg"/><Relationship Id="rId12" Type="http://schemas.microsoft.com/office/2007/relationships/hdphoto" Target="../media/hdphoto1.wdp"/><Relationship Id="rId17" Type="http://schemas.openxmlformats.org/officeDocument/2006/relationships/image" Target="../media/image34.png"/><Relationship Id="rId2" Type="http://schemas.openxmlformats.org/officeDocument/2006/relationships/image" Target="../media/image68.png"/><Relationship Id="rId16" Type="http://schemas.openxmlformats.org/officeDocument/2006/relationships/image" Target="../media/image7.gif"/><Relationship Id="rId1" Type="http://schemas.openxmlformats.org/officeDocument/2006/relationships/slideLayout" Target="../slideLayouts/slideLayout7.xml"/><Relationship Id="rId6" Type="http://schemas.openxmlformats.org/officeDocument/2006/relationships/image" Target="../media/image72.jpeg"/><Relationship Id="rId11" Type="http://schemas.openxmlformats.org/officeDocument/2006/relationships/image" Target="../media/image8.png"/><Relationship Id="rId5" Type="http://schemas.openxmlformats.org/officeDocument/2006/relationships/image" Target="../media/image71.jpeg"/><Relationship Id="rId15" Type="http://schemas.openxmlformats.org/officeDocument/2006/relationships/image" Target="../media/image10.gif"/><Relationship Id="rId10" Type="http://schemas.microsoft.com/office/2007/relationships/hdphoto" Target="../media/hdphoto2.wdp"/><Relationship Id="rId4" Type="http://schemas.openxmlformats.org/officeDocument/2006/relationships/image" Target="../media/image70.jpeg"/><Relationship Id="rId9" Type="http://schemas.openxmlformats.org/officeDocument/2006/relationships/image" Target="../media/image32.png"/><Relationship Id="rId14"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7.gif"/><Relationship Id="rId3" Type="http://schemas.openxmlformats.org/officeDocument/2006/relationships/image" Target="../media/image76.jpeg"/><Relationship Id="rId7" Type="http://schemas.microsoft.com/office/2007/relationships/hdphoto" Target="../media/hdphoto2.wdp"/><Relationship Id="rId12" Type="http://schemas.openxmlformats.org/officeDocument/2006/relationships/image" Target="../media/image10.gif"/><Relationship Id="rId2" Type="http://schemas.openxmlformats.org/officeDocument/2006/relationships/image" Target="../media/image75.jpeg"/><Relationship Id="rId1" Type="http://schemas.openxmlformats.org/officeDocument/2006/relationships/slideLayout" Target="../slideLayouts/slideLayout7.xml"/><Relationship Id="rId6" Type="http://schemas.openxmlformats.org/officeDocument/2006/relationships/image" Target="../media/image32.png"/><Relationship Id="rId11" Type="http://schemas.microsoft.com/office/2007/relationships/hdphoto" Target="../media/hdphoto3.wdp"/><Relationship Id="rId5" Type="http://schemas.openxmlformats.org/officeDocument/2006/relationships/image" Target="../media/image68.png"/><Relationship Id="rId10" Type="http://schemas.openxmlformats.org/officeDocument/2006/relationships/image" Target="../media/image33.png"/><Relationship Id="rId4" Type="http://schemas.openxmlformats.org/officeDocument/2006/relationships/image" Target="../media/image77.jpeg"/><Relationship Id="rId9" Type="http://schemas.microsoft.com/office/2007/relationships/hdphoto" Target="../media/hdphoto1.wdp"/><Relationship Id="rId14" Type="http://schemas.openxmlformats.org/officeDocument/2006/relationships/image" Target="../media/image34.png"/></Relationships>
</file>

<file path=ppt/slides/_rels/slide33.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5.png"/><Relationship Id="rId3" Type="http://schemas.openxmlformats.org/officeDocument/2006/relationships/image" Target="../media/image79.jpeg"/><Relationship Id="rId7" Type="http://schemas.openxmlformats.org/officeDocument/2006/relationships/image" Target="../media/image83.jpeg"/><Relationship Id="rId12" Type="http://schemas.microsoft.com/office/2007/relationships/hdphoto" Target="../media/hdphoto1.wdp"/><Relationship Id="rId17" Type="http://schemas.openxmlformats.org/officeDocument/2006/relationships/image" Target="../media/image86.png"/><Relationship Id="rId2" Type="http://schemas.openxmlformats.org/officeDocument/2006/relationships/image" Target="../media/image78.jpeg"/><Relationship Id="rId16" Type="http://schemas.openxmlformats.org/officeDocument/2006/relationships/image" Target="../media/image7.gif"/><Relationship Id="rId1" Type="http://schemas.openxmlformats.org/officeDocument/2006/relationships/slideLayout" Target="../slideLayouts/slideLayout7.xml"/><Relationship Id="rId6" Type="http://schemas.openxmlformats.org/officeDocument/2006/relationships/image" Target="../media/image82.jpeg"/><Relationship Id="rId11" Type="http://schemas.openxmlformats.org/officeDocument/2006/relationships/image" Target="../media/image8.png"/><Relationship Id="rId5" Type="http://schemas.openxmlformats.org/officeDocument/2006/relationships/image" Target="../media/image81.jpeg"/><Relationship Id="rId15" Type="http://schemas.openxmlformats.org/officeDocument/2006/relationships/image" Target="../media/image10.gif"/><Relationship Id="rId10" Type="http://schemas.microsoft.com/office/2007/relationships/hdphoto" Target="../media/hdphoto2.wdp"/><Relationship Id="rId4" Type="http://schemas.openxmlformats.org/officeDocument/2006/relationships/image" Target="../media/image80.jpeg"/><Relationship Id="rId9" Type="http://schemas.openxmlformats.org/officeDocument/2006/relationships/image" Target="../media/image9.png"/><Relationship Id="rId14" Type="http://schemas.microsoft.com/office/2007/relationships/hdphoto" Target="../media/hdphoto3.wdp"/></Relationships>
</file>

<file path=ppt/slides/_rels/slide34.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image" Target="../media/image89.jpeg"/><Relationship Id="rId10" Type="http://schemas.openxmlformats.org/officeDocument/2006/relationships/image" Target="../media/image94.jpeg"/><Relationship Id="rId4" Type="http://schemas.openxmlformats.org/officeDocument/2006/relationships/image" Target="../media/image88.jpeg"/><Relationship Id="rId9" Type="http://schemas.openxmlformats.org/officeDocument/2006/relationships/image" Target="../media/image93.jpeg"/></Relationships>
</file>

<file path=ppt/slides/_rels/slide3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36.xml.rels><?xml version="1.0" encoding="UTF-8" standalone="yes"?>
<Relationships xmlns="http://schemas.openxmlformats.org/package/2006/relationships"><Relationship Id="rId8" Type="http://schemas.openxmlformats.org/officeDocument/2006/relationships/image" Target="../media/image102.jpeg"/><Relationship Id="rId13" Type="http://schemas.openxmlformats.org/officeDocument/2006/relationships/image" Target="../media/image107.jpeg"/><Relationship Id="rId3" Type="http://schemas.openxmlformats.org/officeDocument/2006/relationships/image" Target="../media/image97.jpeg"/><Relationship Id="rId7" Type="http://schemas.openxmlformats.org/officeDocument/2006/relationships/image" Target="../media/image101.jpeg"/><Relationship Id="rId12" Type="http://schemas.openxmlformats.org/officeDocument/2006/relationships/image" Target="../media/image106.jpe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100.jpeg"/><Relationship Id="rId11" Type="http://schemas.openxmlformats.org/officeDocument/2006/relationships/image" Target="../media/image105.jpeg"/><Relationship Id="rId5" Type="http://schemas.openxmlformats.org/officeDocument/2006/relationships/image" Target="../media/image99.jpeg"/><Relationship Id="rId10" Type="http://schemas.openxmlformats.org/officeDocument/2006/relationships/image" Target="../media/image104.jpeg"/><Relationship Id="rId4" Type="http://schemas.openxmlformats.org/officeDocument/2006/relationships/image" Target="../media/image98.jpeg"/><Relationship Id="rId9" Type="http://schemas.openxmlformats.org/officeDocument/2006/relationships/image" Target="../media/image103.jpeg"/><Relationship Id="rId14" Type="http://schemas.openxmlformats.org/officeDocument/2006/relationships/image" Target="../media/image108.jpeg"/></Relationships>
</file>

<file path=ppt/slides/_rels/slide37.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10.png"/><Relationship Id="rId3" Type="http://schemas.openxmlformats.org/officeDocument/2006/relationships/image" Target="../media/image32.png"/><Relationship Id="rId7" Type="http://schemas.openxmlformats.org/officeDocument/2006/relationships/image" Target="../media/image33.png"/><Relationship Id="rId12" Type="http://schemas.openxmlformats.org/officeDocument/2006/relationships/image" Target="../media/image109.png"/><Relationship Id="rId17" Type="http://schemas.openxmlformats.org/officeDocument/2006/relationships/image" Target="../media/image114.jpeg"/><Relationship Id="rId2" Type="http://schemas.openxmlformats.org/officeDocument/2006/relationships/image" Target="../media/image68.png"/><Relationship Id="rId16" Type="http://schemas.openxmlformats.org/officeDocument/2006/relationships/image" Target="../media/image113.jpe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34.png"/><Relationship Id="rId5" Type="http://schemas.openxmlformats.org/officeDocument/2006/relationships/image" Target="../media/image8.png"/><Relationship Id="rId15" Type="http://schemas.openxmlformats.org/officeDocument/2006/relationships/image" Target="../media/image112.jpeg"/><Relationship Id="rId10" Type="http://schemas.openxmlformats.org/officeDocument/2006/relationships/image" Target="../media/image7.gif"/><Relationship Id="rId4" Type="http://schemas.microsoft.com/office/2007/relationships/hdphoto" Target="../media/hdphoto2.wdp"/><Relationship Id="rId9" Type="http://schemas.openxmlformats.org/officeDocument/2006/relationships/image" Target="../media/image10.gif"/><Relationship Id="rId14" Type="http://schemas.openxmlformats.org/officeDocument/2006/relationships/image" Target="../media/image111.png"/></Relationships>
</file>

<file path=ppt/slides/_rels/slide38.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1.png"/><Relationship Id="rId3" Type="http://schemas.openxmlformats.org/officeDocument/2006/relationships/image" Target="../media/image116.jpeg"/><Relationship Id="rId7" Type="http://schemas.openxmlformats.org/officeDocument/2006/relationships/image" Target="../media/image8.png"/><Relationship Id="rId12" Type="http://schemas.microsoft.com/office/2007/relationships/hdphoto" Target="../media/hdphoto2.wdp"/><Relationship Id="rId2" Type="http://schemas.openxmlformats.org/officeDocument/2006/relationships/image" Target="../media/image115.jpe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9.png"/><Relationship Id="rId5" Type="http://schemas.openxmlformats.org/officeDocument/2006/relationships/image" Target="../media/image118.png"/><Relationship Id="rId15" Type="http://schemas.openxmlformats.org/officeDocument/2006/relationships/image" Target="../media/image7.gif"/><Relationship Id="rId10" Type="http://schemas.microsoft.com/office/2007/relationships/hdphoto" Target="../media/hdphoto3.wdp"/><Relationship Id="rId4" Type="http://schemas.openxmlformats.org/officeDocument/2006/relationships/image" Target="../media/image117.jpeg"/><Relationship Id="rId9" Type="http://schemas.openxmlformats.org/officeDocument/2006/relationships/image" Target="../media/image120.png"/><Relationship Id="rId14" Type="http://schemas.openxmlformats.org/officeDocument/2006/relationships/image" Target="../media/image10.gif"/></Relationships>
</file>

<file path=ppt/slides/_rels/slide3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122.jpeg"/></Relationships>
</file>

<file path=ppt/slides/_rels/slide40.xml.rels><?xml version="1.0" encoding="UTF-8" standalone="yes"?>
<Relationships xmlns="http://schemas.openxmlformats.org/package/2006/relationships"><Relationship Id="rId8" Type="http://schemas.openxmlformats.org/officeDocument/2006/relationships/image" Target="../media/image128.jpeg"/><Relationship Id="rId3" Type="http://schemas.openxmlformats.org/officeDocument/2006/relationships/image" Target="../media/image123.jpeg"/><Relationship Id="rId7" Type="http://schemas.openxmlformats.org/officeDocument/2006/relationships/image" Target="../media/image127.jpe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41.xml.rels><?xml version="1.0" encoding="UTF-8" standalone="yes"?>
<Relationships xmlns="http://schemas.openxmlformats.org/package/2006/relationships"><Relationship Id="rId8" Type="http://schemas.openxmlformats.org/officeDocument/2006/relationships/image" Target="../media/image134.jpeg"/><Relationship Id="rId13" Type="http://schemas.openxmlformats.org/officeDocument/2006/relationships/image" Target="../media/image139.jpeg"/><Relationship Id="rId18" Type="http://schemas.openxmlformats.org/officeDocument/2006/relationships/image" Target="../media/image144.jpeg"/><Relationship Id="rId3" Type="http://schemas.openxmlformats.org/officeDocument/2006/relationships/image" Target="../media/image129.jpeg"/><Relationship Id="rId21" Type="http://schemas.openxmlformats.org/officeDocument/2006/relationships/image" Target="../media/image147.jpeg"/><Relationship Id="rId7" Type="http://schemas.openxmlformats.org/officeDocument/2006/relationships/image" Target="../media/image133.jpeg"/><Relationship Id="rId12" Type="http://schemas.openxmlformats.org/officeDocument/2006/relationships/image" Target="../media/image138.jpeg"/><Relationship Id="rId17" Type="http://schemas.openxmlformats.org/officeDocument/2006/relationships/image" Target="../media/image143.jpeg"/><Relationship Id="rId2" Type="http://schemas.openxmlformats.org/officeDocument/2006/relationships/image" Target="../media/image31.png"/><Relationship Id="rId16" Type="http://schemas.openxmlformats.org/officeDocument/2006/relationships/image" Target="../media/image142.jpeg"/><Relationship Id="rId20" Type="http://schemas.openxmlformats.org/officeDocument/2006/relationships/image" Target="../media/image146.jpeg"/><Relationship Id="rId1" Type="http://schemas.openxmlformats.org/officeDocument/2006/relationships/slideLayout" Target="../slideLayouts/slideLayout7.xml"/><Relationship Id="rId6" Type="http://schemas.openxmlformats.org/officeDocument/2006/relationships/image" Target="../media/image132.jpeg"/><Relationship Id="rId11" Type="http://schemas.openxmlformats.org/officeDocument/2006/relationships/image" Target="../media/image137.jpeg"/><Relationship Id="rId5" Type="http://schemas.openxmlformats.org/officeDocument/2006/relationships/image" Target="../media/image131.jpeg"/><Relationship Id="rId15" Type="http://schemas.openxmlformats.org/officeDocument/2006/relationships/image" Target="../media/image141.jpeg"/><Relationship Id="rId10" Type="http://schemas.openxmlformats.org/officeDocument/2006/relationships/image" Target="../media/image136.jpeg"/><Relationship Id="rId19" Type="http://schemas.openxmlformats.org/officeDocument/2006/relationships/image" Target="../media/image145.jpeg"/><Relationship Id="rId4" Type="http://schemas.openxmlformats.org/officeDocument/2006/relationships/image" Target="../media/image130.jpeg"/><Relationship Id="rId9" Type="http://schemas.openxmlformats.org/officeDocument/2006/relationships/image" Target="../media/image135.jpeg"/><Relationship Id="rId14" Type="http://schemas.openxmlformats.org/officeDocument/2006/relationships/image" Target="../media/image140.jpeg"/><Relationship Id="rId22" Type="http://schemas.openxmlformats.org/officeDocument/2006/relationships/image" Target="../media/image148.jpeg"/></Relationships>
</file>

<file path=ppt/slides/_rels/slide4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10.png"/><Relationship Id="rId3" Type="http://schemas.openxmlformats.org/officeDocument/2006/relationships/image" Target="../media/image32.png"/><Relationship Id="rId7" Type="http://schemas.openxmlformats.org/officeDocument/2006/relationships/image" Target="../media/image33.png"/><Relationship Id="rId12" Type="http://schemas.openxmlformats.org/officeDocument/2006/relationships/image" Target="../media/image109.png"/><Relationship Id="rId2" Type="http://schemas.openxmlformats.org/officeDocument/2006/relationships/image" Target="../media/image68.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34.png"/><Relationship Id="rId5" Type="http://schemas.openxmlformats.org/officeDocument/2006/relationships/image" Target="../media/image8.png"/><Relationship Id="rId10" Type="http://schemas.openxmlformats.org/officeDocument/2006/relationships/image" Target="../media/image7.gif"/><Relationship Id="rId4" Type="http://schemas.microsoft.com/office/2007/relationships/hdphoto" Target="../media/hdphoto2.wdp"/><Relationship Id="rId9" Type="http://schemas.openxmlformats.org/officeDocument/2006/relationships/image" Target="../media/image10.gif"/><Relationship Id="rId14" Type="http://schemas.openxmlformats.org/officeDocument/2006/relationships/image" Target="../media/image111.png"/></Relationships>
</file>

<file path=ppt/slides/_rels/slide43.xml.rels><?xml version="1.0" encoding="UTF-8" standalone="yes"?>
<Relationships xmlns="http://schemas.openxmlformats.org/package/2006/relationships"><Relationship Id="rId3" Type="http://schemas.openxmlformats.org/officeDocument/2006/relationships/image" Target="../media/image150.jpeg"/><Relationship Id="rId7" Type="http://schemas.openxmlformats.org/officeDocument/2006/relationships/image" Target="../media/image154.png"/><Relationship Id="rId2" Type="http://schemas.openxmlformats.org/officeDocument/2006/relationships/image" Target="../media/image149.jpeg"/><Relationship Id="rId1" Type="http://schemas.openxmlformats.org/officeDocument/2006/relationships/slideLayout" Target="../slideLayouts/slideLayout7.xml"/><Relationship Id="rId6" Type="http://schemas.openxmlformats.org/officeDocument/2006/relationships/image" Target="../media/image153.jpeg"/><Relationship Id="rId5" Type="http://schemas.openxmlformats.org/officeDocument/2006/relationships/image" Target="../media/image152.jpeg"/><Relationship Id="rId4" Type="http://schemas.openxmlformats.org/officeDocument/2006/relationships/image" Target="../media/image151.jpeg"/></Relationships>
</file>

<file path=ppt/slides/_rels/slide44.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51.jpeg"/><Relationship Id="rId7" Type="http://schemas.openxmlformats.org/officeDocument/2006/relationships/image" Target="../media/image156.jpeg"/><Relationship Id="rId2" Type="http://schemas.openxmlformats.org/officeDocument/2006/relationships/image" Target="../media/image150.jpeg"/><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153.jpeg"/><Relationship Id="rId4" Type="http://schemas.openxmlformats.org/officeDocument/2006/relationships/image" Target="../media/image152.jpeg"/><Relationship Id="rId9" Type="http://schemas.openxmlformats.org/officeDocument/2006/relationships/image" Target="../media/image158.png"/></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50.jpeg"/><Relationship Id="rId7" Type="http://schemas.openxmlformats.org/officeDocument/2006/relationships/image" Target="../media/image156.jpeg"/><Relationship Id="rId2" Type="http://schemas.openxmlformats.org/officeDocument/2006/relationships/image" Target="../media/image159.jpeg"/><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152.jpeg"/><Relationship Id="rId10" Type="http://schemas.openxmlformats.org/officeDocument/2006/relationships/image" Target="../media/image10.gif"/><Relationship Id="rId4" Type="http://schemas.openxmlformats.org/officeDocument/2006/relationships/image" Target="../media/image151.jpeg"/><Relationship Id="rId9" Type="http://schemas.microsoft.com/office/2007/relationships/hdphoto" Target="../media/hdphoto3.wdp"/></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53.jpeg"/><Relationship Id="rId7" Type="http://schemas.openxmlformats.org/officeDocument/2006/relationships/image" Target="../media/image160.png"/><Relationship Id="rId12" Type="http://schemas.openxmlformats.org/officeDocument/2006/relationships/image" Target="../media/image7.gif"/><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11.png"/><Relationship Id="rId11" Type="http://schemas.microsoft.com/office/2007/relationships/hdphoto" Target="../media/hdphoto1.wdp"/><Relationship Id="rId5" Type="http://schemas.microsoft.com/office/2007/relationships/hdphoto" Target="../media/hdphoto2.wdp"/><Relationship Id="rId10"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10.gif"/></Relationships>
</file>

<file path=ppt/slides/_rels/slide49.xml.rels><?xml version="1.0" encoding="UTF-8" standalone="yes"?>
<Relationships xmlns="http://schemas.openxmlformats.org/package/2006/relationships"><Relationship Id="rId8" Type="http://schemas.openxmlformats.org/officeDocument/2006/relationships/image" Target="../media/image166.jpeg"/><Relationship Id="rId13" Type="http://schemas.microsoft.com/office/2007/relationships/hdphoto" Target="../media/hdphoto4.wdp"/><Relationship Id="rId3" Type="http://schemas.openxmlformats.org/officeDocument/2006/relationships/image" Target="../media/image161.jpeg"/><Relationship Id="rId7" Type="http://schemas.openxmlformats.org/officeDocument/2006/relationships/image" Target="../media/image165.jpeg"/><Relationship Id="rId12" Type="http://schemas.openxmlformats.org/officeDocument/2006/relationships/image" Target="../media/image160.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164.jpeg"/><Relationship Id="rId11" Type="http://schemas.microsoft.com/office/2007/relationships/hdphoto" Target="../media/hdphoto1.wdp"/><Relationship Id="rId5" Type="http://schemas.openxmlformats.org/officeDocument/2006/relationships/image" Target="../media/image163.jpeg"/><Relationship Id="rId10" Type="http://schemas.openxmlformats.org/officeDocument/2006/relationships/image" Target="../media/image8.png"/><Relationship Id="rId4" Type="http://schemas.openxmlformats.org/officeDocument/2006/relationships/image" Target="../media/image162.jpeg"/><Relationship Id="rId9" Type="http://schemas.openxmlformats.org/officeDocument/2006/relationships/image" Target="../media/image11.png"/><Relationship Id="rId14" Type="http://schemas.openxmlformats.org/officeDocument/2006/relationships/image" Target="../media/image7.gif"/></Relationships>
</file>

<file path=ppt/slides/_rels/slide50.xml.rels><?xml version="1.0" encoding="UTF-8" standalone="yes"?>
<Relationships xmlns="http://schemas.openxmlformats.org/package/2006/relationships"><Relationship Id="rId3" Type="http://schemas.openxmlformats.org/officeDocument/2006/relationships/image" Target="../media/image163.jpeg"/><Relationship Id="rId7" Type="http://schemas.openxmlformats.org/officeDocument/2006/relationships/image" Target="../media/image11.png"/><Relationship Id="rId2" Type="http://schemas.openxmlformats.org/officeDocument/2006/relationships/image" Target="../media/image31.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165.jpeg"/></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173.jpeg"/><Relationship Id="rId3" Type="http://schemas.openxmlformats.org/officeDocument/2006/relationships/image" Target="../media/image168.jpeg"/><Relationship Id="rId7" Type="http://schemas.openxmlformats.org/officeDocument/2006/relationships/image" Target="../media/image172.jpeg"/><Relationship Id="rId2" Type="http://schemas.openxmlformats.org/officeDocument/2006/relationships/image" Target="../media/image167.jpeg"/><Relationship Id="rId1" Type="http://schemas.openxmlformats.org/officeDocument/2006/relationships/slideLayout" Target="../slideLayouts/slideLayout7.xml"/><Relationship Id="rId6" Type="http://schemas.openxmlformats.org/officeDocument/2006/relationships/image" Target="../media/image171.jpeg"/><Relationship Id="rId5" Type="http://schemas.openxmlformats.org/officeDocument/2006/relationships/image" Target="../media/image170.jpeg"/><Relationship Id="rId10" Type="http://schemas.openxmlformats.org/officeDocument/2006/relationships/image" Target="../media/image175.jpeg"/><Relationship Id="rId4" Type="http://schemas.openxmlformats.org/officeDocument/2006/relationships/image" Target="../media/image169.jpeg"/><Relationship Id="rId9" Type="http://schemas.openxmlformats.org/officeDocument/2006/relationships/image" Target="../media/image174.jpeg"/></Relationships>
</file>

<file path=ppt/slides/_rels/slide53.xml.rels><?xml version="1.0" encoding="UTF-8" standalone="yes"?>
<Relationships xmlns="http://schemas.openxmlformats.org/package/2006/relationships"><Relationship Id="rId3" Type="http://schemas.openxmlformats.org/officeDocument/2006/relationships/image" Target="../media/image164.jpeg"/><Relationship Id="rId7" Type="http://schemas.openxmlformats.org/officeDocument/2006/relationships/image" Target="../media/image7.gif"/><Relationship Id="rId2" Type="http://schemas.openxmlformats.org/officeDocument/2006/relationships/image" Target="../media/image31.pn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160.png"/><Relationship Id="rId4" Type="http://schemas.openxmlformats.org/officeDocument/2006/relationships/image" Target="../media/image166.jpeg"/></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image" Target="../media/image182.jpeg"/><Relationship Id="rId3" Type="http://schemas.openxmlformats.org/officeDocument/2006/relationships/image" Target="../media/image177.jpeg"/><Relationship Id="rId7" Type="http://schemas.openxmlformats.org/officeDocument/2006/relationships/image" Target="../media/image181.jpeg"/><Relationship Id="rId2" Type="http://schemas.openxmlformats.org/officeDocument/2006/relationships/image" Target="../media/image176.jpeg"/><Relationship Id="rId1" Type="http://schemas.openxmlformats.org/officeDocument/2006/relationships/slideLayout" Target="../slideLayouts/slideLayout7.xml"/><Relationship Id="rId6" Type="http://schemas.openxmlformats.org/officeDocument/2006/relationships/image" Target="../media/image180.jpeg"/><Relationship Id="rId5" Type="http://schemas.openxmlformats.org/officeDocument/2006/relationships/image" Target="../media/image179.jpeg"/><Relationship Id="rId10" Type="http://schemas.openxmlformats.org/officeDocument/2006/relationships/image" Target="../media/image184.jpeg"/><Relationship Id="rId4" Type="http://schemas.openxmlformats.org/officeDocument/2006/relationships/image" Target="../media/image178.jpeg"/><Relationship Id="rId9" Type="http://schemas.openxmlformats.org/officeDocument/2006/relationships/image" Target="../media/image183.jpeg"/></Relationships>
</file>

<file path=ppt/slides/_rels/slide56.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image" Target="../media/image185.png"/><Relationship Id="rId7" Type="http://schemas.openxmlformats.org/officeDocument/2006/relationships/image" Target="../media/image187.png"/><Relationship Id="rId12" Type="http://schemas.openxmlformats.org/officeDocument/2006/relationships/image" Target="../media/image189.jpeg"/><Relationship Id="rId2" Type="http://schemas.openxmlformats.org/officeDocument/2006/relationships/image" Target="../media/image68.png"/><Relationship Id="rId1" Type="http://schemas.openxmlformats.org/officeDocument/2006/relationships/slideLayout" Target="../slideLayouts/slideLayout7.xml"/><Relationship Id="rId6" Type="http://schemas.microsoft.com/office/2007/relationships/hdphoto" Target="../media/hdphoto6.wdp"/><Relationship Id="rId11" Type="http://schemas.microsoft.com/office/2007/relationships/hdphoto" Target="../media/hdphoto1.wdp"/><Relationship Id="rId5" Type="http://schemas.openxmlformats.org/officeDocument/2006/relationships/image" Target="../media/image186.png"/><Relationship Id="rId10" Type="http://schemas.openxmlformats.org/officeDocument/2006/relationships/image" Target="../media/image8.png"/><Relationship Id="rId4" Type="http://schemas.microsoft.com/office/2007/relationships/hdphoto" Target="../media/hdphoto5.wdp"/><Relationship Id="rId9" Type="http://schemas.microsoft.com/office/2007/relationships/hdphoto" Target="../media/hdphoto4.wdp"/></Relationships>
</file>

<file path=ppt/slides/_rels/slide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image" Target="../media/image186.png"/><Relationship Id="rId7" Type="http://schemas.openxmlformats.org/officeDocument/2006/relationships/image" Target="../media/image187.png"/><Relationship Id="rId2" Type="http://schemas.openxmlformats.org/officeDocument/2006/relationships/image" Target="../media/image68.png"/><Relationship Id="rId1" Type="http://schemas.openxmlformats.org/officeDocument/2006/relationships/slideLayout" Target="../slideLayouts/slideLayout7.xml"/><Relationship Id="rId6" Type="http://schemas.microsoft.com/office/2007/relationships/hdphoto" Target="../media/hdphoto6.wdp"/><Relationship Id="rId11" Type="http://schemas.microsoft.com/office/2007/relationships/hdphoto" Target="../media/hdphoto1.wdp"/><Relationship Id="rId10" Type="http://schemas.openxmlformats.org/officeDocument/2006/relationships/image" Target="../media/image8.png"/><Relationship Id="rId9"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pSp>
        <p:nvGrpSpPr>
          <p:cNvPr id="42" name="Group 41"/>
          <p:cNvGrpSpPr/>
          <p:nvPr/>
        </p:nvGrpSpPr>
        <p:grpSpPr>
          <a:xfrm>
            <a:off x="0" y="0"/>
            <a:ext cx="7772400" cy="10058400"/>
            <a:chOff x="0" y="0"/>
            <a:chExt cx="7772400" cy="10058400"/>
          </a:xfrm>
        </p:grpSpPr>
        <p:sp>
          <p:nvSpPr>
            <p:cNvPr id="32" name="Rectangle 31"/>
            <p:cNvSpPr/>
            <p:nvPr/>
          </p:nvSpPr>
          <p:spPr>
            <a:xfrm>
              <a:off x="0" y="0"/>
              <a:ext cx="7772400" cy="1005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xmlns="" id="{D571BD19-F80F-437D-A9BC-737B9F56308E}"/>
                </a:ext>
              </a:extLst>
            </p:cNvPr>
            <p:cNvGrpSpPr/>
            <p:nvPr/>
          </p:nvGrpSpPr>
          <p:grpSpPr>
            <a:xfrm>
              <a:off x="457200" y="335853"/>
              <a:ext cx="6858000" cy="3151429"/>
              <a:chOff x="441062" y="-13367"/>
              <a:chExt cx="6799710" cy="3151429"/>
            </a:xfrm>
          </p:grpSpPr>
          <p:pic>
            <p:nvPicPr>
              <p:cNvPr id="14" name="Picture 2" descr="See the source image">
                <a:extLst>
                  <a:ext uri="{FF2B5EF4-FFF2-40B4-BE49-F238E27FC236}">
                    <a16:creationId xmlns:a16="http://schemas.microsoft.com/office/drawing/2014/main" xmlns="" id="{43603C13-7C03-4A27-90C5-D32171497E7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941721"/>
                <a:ext cx="6400800" cy="15099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15" name="Isosceles Triangle 14">
                <a:extLst>
                  <a:ext uri="{FF2B5EF4-FFF2-40B4-BE49-F238E27FC236}">
                    <a16:creationId xmlns:a16="http://schemas.microsoft.com/office/drawing/2014/main" xmlns="" id="{961504B8-2810-4AA6-AD7C-EBD5E03E986C}"/>
                  </a:ext>
                </a:extLst>
              </p:cNvPr>
              <p:cNvSpPr/>
              <p:nvPr/>
            </p:nvSpPr>
            <p:spPr>
              <a:xfrm rot="4457983">
                <a:off x="2065680" y="750882"/>
                <a:ext cx="91440" cy="256032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6" name="Star: 5 Points 4">
                <a:extLst>
                  <a:ext uri="{FF2B5EF4-FFF2-40B4-BE49-F238E27FC236}">
                    <a16:creationId xmlns:a16="http://schemas.microsoft.com/office/drawing/2014/main" xmlns="" id="{0DB33EC8-5C40-4E41-ACB2-C0A5F77B1736}"/>
                  </a:ext>
                </a:extLst>
              </p:cNvPr>
              <p:cNvSpPr/>
              <p:nvPr/>
            </p:nvSpPr>
            <p:spPr>
              <a:xfrm>
                <a:off x="531628"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xmlns="" id="{CD497DEE-D40A-429D-AA80-D88EA15DD2AE}"/>
                  </a:ext>
                </a:extLst>
              </p:cNvPr>
              <p:cNvSpPr/>
              <p:nvPr/>
            </p:nvSpPr>
            <p:spPr>
              <a:xfrm rot="17682777">
                <a:off x="4148826" y="1143838"/>
                <a:ext cx="91440" cy="18288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8" name="Star: 5 Points 6">
                <a:extLst>
                  <a:ext uri="{FF2B5EF4-FFF2-40B4-BE49-F238E27FC236}">
                    <a16:creationId xmlns:a16="http://schemas.microsoft.com/office/drawing/2014/main" xmlns="" id="{6D2CB86F-E3D2-48EC-AEA1-E0D8D2485DE6}"/>
                  </a:ext>
                </a:extLst>
              </p:cNvPr>
              <p:cNvSpPr/>
              <p:nvPr/>
            </p:nvSpPr>
            <p:spPr>
              <a:xfrm>
                <a:off x="4820093"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9" name="Star: 5 Points 8">
                <a:extLst>
                  <a:ext uri="{FF2B5EF4-FFF2-40B4-BE49-F238E27FC236}">
                    <a16:creationId xmlns:a16="http://schemas.microsoft.com/office/drawing/2014/main" xmlns="" id="{35B054DE-7618-4D12-884B-3FD5213B5D99}"/>
                  </a:ext>
                </a:extLst>
              </p:cNvPr>
              <p:cNvSpPr/>
              <p:nvPr/>
            </p:nvSpPr>
            <p:spPr>
              <a:xfrm>
                <a:off x="3116178" y="1409741"/>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0" name="Isosceles Triangle 19">
                <a:extLst>
                  <a:ext uri="{FF2B5EF4-FFF2-40B4-BE49-F238E27FC236}">
                    <a16:creationId xmlns:a16="http://schemas.microsoft.com/office/drawing/2014/main" xmlns="" id="{2D51E58C-185E-443C-8547-31C044812255}"/>
                  </a:ext>
                </a:extLst>
              </p:cNvPr>
              <p:cNvSpPr/>
              <p:nvPr/>
            </p:nvSpPr>
            <p:spPr>
              <a:xfrm rot="15883039">
                <a:off x="4480789" y="442758"/>
                <a:ext cx="91440" cy="22860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1" name="Star: 5 Points 7">
                <a:extLst>
                  <a:ext uri="{FF2B5EF4-FFF2-40B4-BE49-F238E27FC236}">
                    <a16:creationId xmlns:a16="http://schemas.microsoft.com/office/drawing/2014/main" xmlns="" id="{2F934A1B-2250-408D-8CB6-D6831FD87CDB}"/>
                  </a:ext>
                </a:extLst>
              </p:cNvPr>
              <p:cNvSpPr/>
              <p:nvPr/>
            </p:nvSpPr>
            <p:spPr>
              <a:xfrm>
                <a:off x="5500577" y="1239520"/>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xmlns="" id="{714A95A5-4034-4BBB-81EC-7995215E1CFF}"/>
                  </a:ext>
                </a:extLst>
              </p:cNvPr>
              <p:cNvSpPr/>
              <p:nvPr/>
            </p:nvSpPr>
            <p:spPr>
              <a:xfrm>
                <a:off x="1370254" y="-13367"/>
                <a:ext cx="5870518"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chemeClr val="accent3"/>
                    </a:solidFill>
                    <a:latin typeface="Arial Black" panose="020B0A04020102020204" pitchFamily="34" charset="0"/>
                  </a:rPr>
                  <a:t>TENNESSEE</a:t>
                </a:r>
              </a:p>
            </p:txBody>
          </p:sp>
          <p:sp>
            <p:nvSpPr>
              <p:cNvPr id="23" name="Rectangle 22">
                <a:extLst>
                  <a:ext uri="{FF2B5EF4-FFF2-40B4-BE49-F238E27FC236}">
                    <a16:creationId xmlns:a16="http://schemas.microsoft.com/office/drawing/2014/main" xmlns="" id="{AF62AB20-CDC0-4C1F-932D-95E9A650F5D9}"/>
                  </a:ext>
                </a:extLst>
              </p:cNvPr>
              <p:cNvSpPr/>
              <p:nvPr/>
            </p:nvSpPr>
            <p:spPr>
              <a:xfrm>
                <a:off x="441062" y="2676397"/>
                <a:ext cx="6486584"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latin typeface="Arial Black" panose="020B0A04020102020204" pitchFamily="34" charset="0"/>
                  </a:rPr>
                  <a:t>Professional Electric Football League</a:t>
                </a:r>
              </a:p>
            </p:txBody>
          </p:sp>
        </p:grpSp>
        <p:grpSp>
          <p:nvGrpSpPr>
            <p:cNvPr id="26" name="Group 25"/>
            <p:cNvGrpSpPr/>
            <p:nvPr/>
          </p:nvGrpSpPr>
          <p:grpSpPr>
            <a:xfrm>
              <a:off x="228600" y="6422797"/>
              <a:ext cx="7315200" cy="3374351"/>
              <a:chOff x="228600" y="3653132"/>
              <a:chExt cx="7315200" cy="3374351"/>
            </a:xfrm>
          </p:grpSpPr>
          <p:sp>
            <p:nvSpPr>
              <p:cNvPr id="24" name="Rectangle 23"/>
              <p:cNvSpPr/>
              <p:nvPr/>
            </p:nvSpPr>
            <p:spPr>
              <a:xfrm>
                <a:off x="549357" y="3653132"/>
                <a:ext cx="6673685" cy="954107"/>
              </a:xfrm>
              <a:prstGeom prst="rect">
                <a:avLst/>
              </a:prstGeom>
              <a:noFill/>
            </p:spPr>
            <p:txBody>
              <a:bodyPr wrap="none" lIns="91440" tIns="45720" rIns="91440" bIns="45720">
                <a:spAutoFit/>
              </a:bodyPr>
              <a:lstStyle/>
              <a:p>
                <a:pPr algn="ctr"/>
                <a:r>
                  <a:rPr lang="en-US" sz="3200" b="1" dirty="0">
                    <a:solidFill>
                      <a:schemeClr val="bg1"/>
                    </a:solidFill>
                    <a:effectLst>
                      <a:outerShdw blurRad="38100" dist="38100" dir="2700000" algn="tl">
                        <a:srgbClr val="000000">
                          <a:alpha val="43137"/>
                        </a:srgbClr>
                      </a:outerShdw>
                    </a:effectLst>
                  </a:rPr>
                  <a:t>a Solitaire ELECTRIC FOOTBALL League</a:t>
                </a:r>
              </a:p>
              <a:p>
                <a:pPr algn="ctr"/>
                <a:r>
                  <a:rPr lang="en-US" sz="2400" b="1" dirty="0">
                    <a:solidFill>
                      <a:schemeClr val="bg1"/>
                    </a:solidFill>
                    <a:effectLst>
                      <a:outerShdw blurRad="38100" dist="38100" dir="2700000" algn="tl">
                        <a:srgbClr val="000000">
                          <a:alpha val="43137"/>
                        </a:srgbClr>
                      </a:outerShdw>
                    </a:effectLst>
                  </a:rPr>
                  <a:t>presented by</a:t>
                </a:r>
              </a:p>
            </p:txBody>
          </p:sp>
          <p:pic>
            <p:nvPicPr>
              <p:cNvPr id="25" name="Picture 24" descr="NEFGM Large logo cropped.jpg"/>
              <p:cNvPicPr>
                <a:picLocks noChangeAspect="1"/>
              </p:cNvPicPr>
              <p:nvPr/>
            </p:nvPicPr>
            <p:blipFill>
              <a:blip r:embed="rId3" cstate="print"/>
              <a:stretch>
                <a:fillRect/>
              </a:stretch>
            </p:blipFill>
            <p:spPr>
              <a:xfrm>
                <a:off x="228600" y="4715202"/>
                <a:ext cx="7315200" cy="2312281"/>
              </a:xfrm>
              <a:prstGeom prst="rect">
                <a:avLst/>
              </a:prstGeom>
              <a:ln>
                <a:noFill/>
              </a:ln>
              <a:effectLst>
                <a:outerShdw blurRad="292100" dist="139700" dir="2700000" algn="tl" rotWithShape="0">
                  <a:srgbClr val="333333">
                    <a:alpha val="65000"/>
                  </a:srgbClr>
                </a:outerShdw>
              </a:effectLst>
            </p:spPr>
          </p:pic>
        </p:grpSp>
        <p:sp>
          <p:nvSpPr>
            <p:cNvPr id="27" name="Rectangle 26"/>
            <p:cNvSpPr/>
            <p:nvPr/>
          </p:nvSpPr>
          <p:spPr>
            <a:xfrm>
              <a:off x="294480" y="3415660"/>
              <a:ext cx="7183440" cy="1477328"/>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6 Teams, 4 Cities, </a:t>
              </a:r>
            </a:p>
            <a:p>
              <a:pPr algn="ct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3 Very Distinct and Diverse Geographical Regions </a:t>
              </a:r>
            </a:p>
            <a:p>
              <a:pPr algn="ctr"/>
              <a:endParaRPr lang="en-US" dirty="0"/>
            </a:p>
          </p:txBody>
        </p:sp>
        <p:pic>
          <p:nvPicPr>
            <p:cNvPr id="1028" name="Picture 4" descr="See the source image"/>
            <p:cNvPicPr>
              <a:picLocks noChangeAspect="1" noChangeArrowheads="1"/>
            </p:cNvPicPr>
            <p:nvPr/>
          </p:nvPicPr>
          <p:blipFill>
            <a:blip r:embed="rId4" cstate="print"/>
            <a:srcRect/>
            <a:stretch>
              <a:fillRect/>
            </a:stretch>
          </p:blipFill>
          <p:spPr bwMode="auto">
            <a:xfrm>
              <a:off x="348270" y="4623085"/>
              <a:ext cx="2438400" cy="1828800"/>
            </a:xfrm>
            <a:prstGeom prst="rect">
              <a:avLst/>
            </a:prstGeom>
            <a:noFill/>
          </p:spPr>
        </p:pic>
        <p:pic>
          <p:nvPicPr>
            <p:cNvPr id="1030" name="Picture 6" descr="See the source image"/>
            <p:cNvPicPr>
              <a:picLocks noChangeAspect="1" noChangeArrowheads="1"/>
            </p:cNvPicPr>
            <p:nvPr/>
          </p:nvPicPr>
          <p:blipFill>
            <a:blip r:embed="rId5" cstate="print"/>
            <a:srcRect/>
            <a:stretch>
              <a:fillRect/>
            </a:stretch>
          </p:blipFill>
          <p:spPr bwMode="auto">
            <a:xfrm>
              <a:off x="2891304" y="4623085"/>
              <a:ext cx="2760675" cy="1828800"/>
            </a:xfrm>
            <a:prstGeom prst="rect">
              <a:avLst/>
            </a:prstGeom>
            <a:noFill/>
          </p:spPr>
        </p:pic>
        <p:grpSp>
          <p:nvGrpSpPr>
            <p:cNvPr id="33" name="Group 32"/>
            <p:cNvGrpSpPr>
              <a:grpSpLocks noChangeAspect="1"/>
            </p:cNvGrpSpPr>
            <p:nvPr/>
          </p:nvGrpSpPr>
          <p:grpSpPr>
            <a:xfrm>
              <a:off x="5793222" y="4623085"/>
              <a:ext cx="1427125" cy="1828800"/>
              <a:chOff x="5757438" y="4749119"/>
              <a:chExt cx="1371600" cy="1757647"/>
            </a:xfrm>
          </p:grpSpPr>
          <p:pic>
            <p:nvPicPr>
              <p:cNvPr id="1032" name="Picture 8" descr="See the source image"/>
              <p:cNvPicPr>
                <a:picLocks noChangeAspect="1" noChangeArrowheads="1"/>
              </p:cNvPicPr>
              <p:nvPr/>
            </p:nvPicPr>
            <p:blipFill>
              <a:blip r:embed="rId6" cstate="print"/>
              <a:srcRect/>
              <a:stretch>
                <a:fillRect/>
              </a:stretch>
            </p:blipFill>
            <p:spPr bwMode="auto">
              <a:xfrm>
                <a:off x="5757438" y="4749119"/>
                <a:ext cx="1371600" cy="771396"/>
              </a:xfrm>
              <a:prstGeom prst="rect">
                <a:avLst/>
              </a:prstGeom>
              <a:noFill/>
            </p:spPr>
          </p:pic>
          <p:pic>
            <p:nvPicPr>
              <p:cNvPr id="1034" name="Picture 10" descr="See the source image"/>
              <p:cNvPicPr>
                <a:picLocks noChangeAspect="1" noChangeArrowheads="1"/>
              </p:cNvPicPr>
              <p:nvPr/>
            </p:nvPicPr>
            <p:blipFill>
              <a:blip r:embed="rId7" cstate="print"/>
              <a:srcRect/>
              <a:stretch>
                <a:fillRect/>
              </a:stretch>
            </p:blipFill>
            <p:spPr bwMode="auto">
              <a:xfrm>
                <a:off x="5757833" y="5592366"/>
                <a:ext cx="1371205" cy="914400"/>
              </a:xfrm>
              <a:prstGeom prst="rect">
                <a:avLst/>
              </a:prstGeom>
              <a:noFill/>
            </p:spPr>
          </p:pic>
        </p:grpSp>
        <p:pic>
          <p:nvPicPr>
            <p:cNvPr id="34" name="Picture 22" descr="See the source image">
              <a:extLst>
                <a:ext uri="{FF2B5EF4-FFF2-40B4-BE49-F238E27FC236}">
                  <a16:creationId xmlns:a16="http://schemas.microsoft.com/office/drawing/2014/main" xmlns="" id="{5705DA57-D235-4D4D-9F27-E16B76332BD8}"/>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65899" y="5720201"/>
              <a:ext cx="786692"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35" name="Picture 18" descr="See the source image">
              <a:extLst>
                <a:ext uri="{FF2B5EF4-FFF2-40B4-BE49-F238E27FC236}">
                  <a16:creationId xmlns:a16="http://schemas.microsoft.com/office/drawing/2014/main" xmlns="" id="{1685B447-DA66-4E37-985C-05A33FB4BD00}"/>
                </a:ext>
              </a:extLst>
            </p:cNvPr>
            <p:cNvPicPr>
              <a:picLocks noChangeAspect="1" noChangeArrowheads="1"/>
            </p:cNvPicPr>
            <p:nvPr/>
          </p:nvPicPr>
          <p:blipFill rotWithShape="1">
            <a:blip r:embed="rId9" cstate="print">
              <a:extLst>
                <a:ext uri="{BEBA8EAE-BF5A-486C-A8C5-ECC9F3942E4B}">
                  <a14:imgProps xmlns:a14="http://schemas.microsoft.com/office/drawing/2010/main" xmlns="">
                    <a14:imgLayer r:embed="rId10">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1692163" y="5811641"/>
              <a:ext cx="913411" cy="457200"/>
            </a:xfrm>
            <a:prstGeom prst="rect">
              <a:avLst/>
            </a:prstGeom>
            <a:noFill/>
            <a:extLst>
              <a:ext uri="{909E8E84-426E-40DD-AFC4-6F175D3DCCD1}">
                <a14:hiddenFill xmlns:a14="http://schemas.microsoft.com/office/drawing/2010/main" xmlns="">
                  <a:solidFill>
                    <a:srgbClr val="FFFFFF"/>
                  </a:solidFill>
                </a14:hiddenFill>
              </a:ext>
            </a:extLst>
          </p:spPr>
        </p:pic>
        <p:sp>
          <p:nvSpPr>
            <p:cNvPr id="36" name="Rectangle 35"/>
            <p:cNvSpPr/>
            <p:nvPr/>
          </p:nvSpPr>
          <p:spPr>
            <a:xfrm>
              <a:off x="402139" y="4527392"/>
              <a:ext cx="2351926" cy="70788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MEMPHIS</a:t>
              </a:r>
            </a:p>
          </p:txBody>
        </p:sp>
        <p:sp>
          <p:nvSpPr>
            <p:cNvPr id="37" name="Rectangle 36"/>
            <p:cNvSpPr/>
            <p:nvPr/>
          </p:nvSpPr>
          <p:spPr>
            <a:xfrm>
              <a:off x="3007937" y="4527392"/>
              <a:ext cx="2579552" cy="70788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NASHVILLE</a:t>
              </a:r>
            </a:p>
          </p:txBody>
        </p:sp>
        <p:pic>
          <p:nvPicPr>
            <p:cNvPr id="38" name="Picture 14" descr="See the source image">
              <a:extLst>
                <a:ext uri="{FF2B5EF4-FFF2-40B4-BE49-F238E27FC236}">
                  <a16:creationId xmlns:a16="http://schemas.microsoft.com/office/drawing/2014/main" xmlns="" id="{4D98B1F0-8A28-4C40-9D07-9E85C52228B7}"/>
                </a:ext>
              </a:extLst>
            </p:cNvPr>
            <p:cNvPicPr>
              <a:picLocks noChangeAspect="1" noChangeArrowheads="1"/>
            </p:cNvPicPr>
            <p:nvPr/>
          </p:nvPicPr>
          <p:blipFill rotWithShape="1">
            <a:blip r:embed="rId11" cstate="print">
              <a:extLst>
                <a:ext uri="{BEBA8EAE-BF5A-486C-A8C5-ECC9F3942E4B}">
                  <a14:imgProps xmlns:a14="http://schemas.microsoft.com/office/drawing/2010/main" xmlns="">
                    <a14:imgLayer r:embed="rId12">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2938078" y="5674481"/>
              <a:ext cx="1001211" cy="731520"/>
            </a:xfrm>
            <a:prstGeom prst="rect">
              <a:avLst/>
            </a:prstGeom>
            <a:noFill/>
            <a:extLst>
              <a:ext uri="{909E8E84-426E-40DD-AFC4-6F175D3DCCD1}">
                <a14:hiddenFill xmlns:a14="http://schemas.microsoft.com/office/drawing/2010/main" xmlns="">
                  <a:solidFill>
                    <a:srgbClr val="FFFFFF"/>
                  </a:solidFill>
                </a14:hiddenFill>
              </a:ext>
            </a:extLst>
          </p:spPr>
        </p:pic>
        <p:pic>
          <p:nvPicPr>
            <p:cNvPr id="39" name="Picture 20" descr="See the source image">
              <a:extLst>
                <a:ext uri="{FF2B5EF4-FFF2-40B4-BE49-F238E27FC236}">
                  <a16:creationId xmlns:a16="http://schemas.microsoft.com/office/drawing/2014/main" xmlns="" id="{1AA998A0-40B3-466C-9AAC-08010C829DA1}"/>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823131" y="5674481"/>
              <a:ext cx="754641" cy="7315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40" name="Rectangle 39"/>
            <p:cNvSpPr/>
            <p:nvPr/>
          </p:nvSpPr>
          <p:spPr>
            <a:xfrm>
              <a:off x="5798257" y="6140260"/>
              <a:ext cx="1417055" cy="30777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CHATTANOOGA</a:t>
              </a:r>
            </a:p>
          </p:txBody>
        </p:sp>
        <p:pic>
          <p:nvPicPr>
            <p:cNvPr id="41" name="Picture 4" descr="See the source image">
              <a:extLst>
                <a:ext uri="{FF2B5EF4-FFF2-40B4-BE49-F238E27FC236}">
                  <a16:creationId xmlns:a16="http://schemas.microsoft.com/office/drawing/2014/main" xmlns="" id="{A68BE2B2-D991-4C07-8FDA-E651620CFB24}"/>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6778380" y="5570669"/>
              <a:ext cx="365760" cy="367702"/>
            </a:xfrm>
            <a:prstGeom prst="rect">
              <a:avLst/>
            </a:prstGeom>
            <a:noFill/>
            <a:extLst>
              <a:ext uri="{909E8E84-426E-40DD-AFC4-6F175D3DCCD1}">
                <a14:hiddenFill xmlns:a14="http://schemas.microsoft.com/office/drawing/2010/main" xmlns="">
                  <a:solidFill>
                    <a:srgbClr val="FFFFFF"/>
                  </a:solidFill>
                </a14:hiddenFill>
              </a:ext>
            </a:extLst>
          </p:spPr>
        </p:pic>
        <p:sp>
          <p:nvSpPr>
            <p:cNvPr id="44" name="Rectangle 43"/>
            <p:cNvSpPr/>
            <p:nvPr/>
          </p:nvSpPr>
          <p:spPr>
            <a:xfrm>
              <a:off x="5914603" y="5103031"/>
              <a:ext cx="1184363" cy="338554"/>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00" b="1" cap="none" spc="50" dirty="0">
                  <a:ln w="11430">
                    <a:no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KNOXVILLE</a:t>
              </a:r>
            </a:p>
          </p:txBody>
        </p:sp>
        <p:pic>
          <p:nvPicPr>
            <p:cNvPr id="46" name="Picture 10" descr="See the source image">
              <a:extLst>
                <a:ext uri="{FF2B5EF4-FFF2-40B4-BE49-F238E27FC236}">
                  <a16:creationId xmlns:a16="http://schemas.microsoft.com/office/drawing/2014/main" xmlns="" id="{AD942C55-7B50-4A42-B151-50BDDB732DAB}"/>
                </a:ext>
              </a:extLst>
            </p:cNvPr>
            <p:cNvPicPr>
              <a:picLocks noChangeAspect="1" noChangeArrowheads="1"/>
            </p:cNvPicPr>
            <p:nvPr/>
          </p:nvPicPr>
          <p:blipFill>
            <a:blip r:embed="rId15" cstate="print">
              <a:extLst>
                <a:ext uri="{BEBA8EAE-BF5A-486C-A8C5-ECC9F3942E4B}">
                  <a14:imgProps xmlns:a14="http://schemas.microsoft.com/office/drawing/2010/main" xmlns="">
                    <a14:imgLayer r:embed="rId16">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6663283" y="4687385"/>
              <a:ext cx="513854" cy="365760"/>
            </a:xfrm>
            <a:prstGeom prst="rect">
              <a:avLst/>
            </a:prstGeom>
            <a:noFill/>
            <a:extLst>
              <a:ext uri="{909E8E84-426E-40DD-AFC4-6F175D3DCCD1}">
                <a14:hiddenFill xmlns:a14="http://schemas.microsoft.com/office/drawing/2010/main" xmlns="">
                  <a:solidFill>
                    <a:srgbClr val="FFFFFF"/>
                  </a:solidFill>
                </a14:hiddenFill>
              </a:ext>
            </a:extLst>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xmlns="" id="{D571BD19-F80F-437D-A9BC-737B9F56308E}"/>
              </a:ext>
            </a:extLst>
          </p:cNvPr>
          <p:cNvGrpSpPr/>
          <p:nvPr/>
        </p:nvGrpSpPr>
        <p:grpSpPr>
          <a:xfrm>
            <a:off x="457200" y="335853"/>
            <a:ext cx="6858000" cy="3151429"/>
            <a:chOff x="441062" y="-13367"/>
            <a:chExt cx="6799710" cy="3151429"/>
          </a:xfrm>
        </p:grpSpPr>
        <p:pic>
          <p:nvPicPr>
            <p:cNvPr id="1026" name="Picture 2" descr="See the source image">
              <a:extLst>
                <a:ext uri="{FF2B5EF4-FFF2-40B4-BE49-F238E27FC236}">
                  <a16:creationId xmlns:a16="http://schemas.microsoft.com/office/drawing/2014/main" xmlns="" id="{43603C13-7C03-4A27-90C5-D32171497E7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941721"/>
              <a:ext cx="6400800" cy="15099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 name="Isosceles Triangle 5">
              <a:extLst>
                <a:ext uri="{FF2B5EF4-FFF2-40B4-BE49-F238E27FC236}">
                  <a16:creationId xmlns:a16="http://schemas.microsoft.com/office/drawing/2014/main" xmlns="" id="{961504B8-2810-4AA6-AD7C-EBD5E03E986C}"/>
                </a:ext>
              </a:extLst>
            </p:cNvPr>
            <p:cNvSpPr/>
            <p:nvPr/>
          </p:nvSpPr>
          <p:spPr>
            <a:xfrm rot="4457983">
              <a:off x="2065680" y="750882"/>
              <a:ext cx="91440" cy="256032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5" name="Star: 5 Points 4">
              <a:extLst>
                <a:ext uri="{FF2B5EF4-FFF2-40B4-BE49-F238E27FC236}">
                  <a16:creationId xmlns:a16="http://schemas.microsoft.com/office/drawing/2014/main" xmlns="" id="{0DB33EC8-5C40-4E41-ACB2-C0A5F77B1736}"/>
                </a:ext>
              </a:extLst>
            </p:cNvPr>
            <p:cNvSpPr/>
            <p:nvPr/>
          </p:nvSpPr>
          <p:spPr>
            <a:xfrm>
              <a:off x="531628"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1" name="Isosceles Triangle 10">
              <a:extLst>
                <a:ext uri="{FF2B5EF4-FFF2-40B4-BE49-F238E27FC236}">
                  <a16:creationId xmlns:a16="http://schemas.microsoft.com/office/drawing/2014/main" xmlns="" id="{CD497DEE-D40A-429D-AA80-D88EA15DD2AE}"/>
                </a:ext>
              </a:extLst>
            </p:cNvPr>
            <p:cNvSpPr/>
            <p:nvPr/>
          </p:nvSpPr>
          <p:spPr>
            <a:xfrm rot="17682777">
              <a:off x="4148826" y="1143838"/>
              <a:ext cx="91440" cy="18288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7" name="Star: 5 Points 6">
              <a:extLst>
                <a:ext uri="{FF2B5EF4-FFF2-40B4-BE49-F238E27FC236}">
                  <a16:creationId xmlns:a16="http://schemas.microsoft.com/office/drawing/2014/main" xmlns="" id="{6D2CB86F-E3D2-48EC-AEA1-E0D8D2485DE6}"/>
                </a:ext>
              </a:extLst>
            </p:cNvPr>
            <p:cNvSpPr/>
            <p:nvPr/>
          </p:nvSpPr>
          <p:spPr>
            <a:xfrm>
              <a:off x="4820093"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9" name="Star: 5 Points 8">
              <a:extLst>
                <a:ext uri="{FF2B5EF4-FFF2-40B4-BE49-F238E27FC236}">
                  <a16:creationId xmlns:a16="http://schemas.microsoft.com/office/drawing/2014/main" xmlns="" id="{35B054DE-7618-4D12-884B-3FD5213B5D99}"/>
                </a:ext>
              </a:extLst>
            </p:cNvPr>
            <p:cNvSpPr/>
            <p:nvPr/>
          </p:nvSpPr>
          <p:spPr>
            <a:xfrm>
              <a:off x="3116178" y="1409741"/>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2" name="Isosceles Triangle 11">
              <a:extLst>
                <a:ext uri="{FF2B5EF4-FFF2-40B4-BE49-F238E27FC236}">
                  <a16:creationId xmlns:a16="http://schemas.microsoft.com/office/drawing/2014/main" xmlns="" id="{2D51E58C-185E-443C-8547-31C044812255}"/>
                </a:ext>
              </a:extLst>
            </p:cNvPr>
            <p:cNvSpPr/>
            <p:nvPr/>
          </p:nvSpPr>
          <p:spPr>
            <a:xfrm rot="15883039">
              <a:off x="4480789" y="442758"/>
              <a:ext cx="91440" cy="22860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8" name="Star: 5 Points 7">
              <a:extLst>
                <a:ext uri="{FF2B5EF4-FFF2-40B4-BE49-F238E27FC236}">
                  <a16:creationId xmlns:a16="http://schemas.microsoft.com/office/drawing/2014/main" xmlns="" id="{2F934A1B-2250-408D-8CB6-D6831FD87CDB}"/>
                </a:ext>
              </a:extLst>
            </p:cNvPr>
            <p:cNvSpPr/>
            <p:nvPr/>
          </p:nvSpPr>
          <p:spPr>
            <a:xfrm>
              <a:off x="5500577" y="1239520"/>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xmlns="" id="{714A95A5-4034-4BBB-81EC-7995215E1CFF}"/>
                </a:ext>
              </a:extLst>
            </p:cNvPr>
            <p:cNvSpPr/>
            <p:nvPr/>
          </p:nvSpPr>
          <p:spPr>
            <a:xfrm>
              <a:off x="1370254" y="-13367"/>
              <a:ext cx="5870518"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chemeClr val="accent3"/>
                  </a:solidFill>
                  <a:latin typeface="Arial Black" panose="020B0A04020102020204" pitchFamily="34" charset="0"/>
                </a:rPr>
                <a:t>TENNESSEE</a:t>
              </a:r>
            </a:p>
          </p:txBody>
        </p:sp>
        <p:sp>
          <p:nvSpPr>
            <p:cNvPr id="14" name="Rectangle 13">
              <a:extLst>
                <a:ext uri="{FF2B5EF4-FFF2-40B4-BE49-F238E27FC236}">
                  <a16:creationId xmlns:a16="http://schemas.microsoft.com/office/drawing/2014/main" xmlns="" id="{AF62AB20-CDC0-4C1F-932D-95E9A650F5D9}"/>
                </a:ext>
              </a:extLst>
            </p:cNvPr>
            <p:cNvSpPr/>
            <p:nvPr/>
          </p:nvSpPr>
          <p:spPr>
            <a:xfrm>
              <a:off x="441062" y="2676397"/>
              <a:ext cx="6486584"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latin typeface="Arial Black" panose="020B0A04020102020204" pitchFamily="34" charset="0"/>
                </a:rPr>
                <a:t>Professional Electric Football League</a:t>
              </a:r>
            </a:p>
          </p:txBody>
        </p:sp>
      </p:grpSp>
      <p:sp>
        <p:nvSpPr>
          <p:cNvPr id="15" name="TextBox 14">
            <a:extLst>
              <a:ext uri="{FF2B5EF4-FFF2-40B4-BE49-F238E27FC236}">
                <a16:creationId xmlns:a16="http://schemas.microsoft.com/office/drawing/2014/main" xmlns="" id="{4D1C1D57-D8AD-4CC2-8ACF-3BC01A25E5E5}"/>
              </a:ext>
            </a:extLst>
          </p:cNvPr>
          <p:cNvSpPr txBox="1"/>
          <p:nvPr/>
        </p:nvSpPr>
        <p:spPr>
          <a:xfrm>
            <a:off x="457200" y="3487282"/>
            <a:ext cx="2743200" cy="369332"/>
          </a:xfrm>
          <a:prstGeom prst="rect">
            <a:avLst/>
          </a:prstGeom>
          <a:solidFill>
            <a:schemeClr val="accent5">
              <a:lumMod val="50000"/>
            </a:schemeClr>
          </a:solidFill>
          <a:ln>
            <a:noFill/>
          </a:ln>
        </p:spPr>
        <p:txBody>
          <a:bodyPr wrap="square" rtlCol="0">
            <a:spAutoFit/>
          </a:bodyPr>
          <a:lstStyle/>
          <a:p>
            <a:pPr algn="ctr"/>
            <a:r>
              <a:rPr lang="en-US" dirty="0">
                <a:solidFill>
                  <a:schemeClr val="bg1"/>
                </a:solidFill>
                <a:latin typeface="Arial Black" panose="020B0A04020102020204" pitchFamily="34" charset="0"/>
              </a:rPr>
              <a:t>Blue Division</a:t>
            </a:r>
          </a:p>
        </p:txBody>
      </p:sp>
      <p:sp>
        <p:nvSpPr>
          <p:cNvPr id="21" name="TextBox 20">
            <a:extLst>
              <a:ext uri="{FF2B5EF4-FFF2-40B4-BE49-F238E27FC236}">
                <a16:creationId xmlns:a16="http://schemas.microsoft.com/office/drawing/2014/main" xmlns="" id="{811712BE-DC41-4FB3-A1A2-EA4007033D1F}"/>
              </a:ext>
            </a:extLst>
          </p:cNvPr>
          <p:cNvSpPr txBox="1"/>
          <p:nvPr/>
        </p:nvSpPr>
        <p:spPr>
          <a:xfrm>
            <a:off x="4577669" y="3487282"/>
            <a:ext cx="2743200" cy="369332"/>
          </a:xfrm>
          <a:prstGeom prst="rect">
            <a:avLst/>
          </a:prstGeom>
          <a:solidFill>
            <a:schemeClr val="bg1">
              <a:lumMod val="50000"/>
            </a:schemeClr>
          </a:solidFill>
          <a:ln>
            <a:noFill/>
          </a:ln>
        </p:spPr>
        <p:txBody>
          <a:bodyPr wrap="square" rtlCol="0">
            <a:spAutoFit/>
          </a:bodyPr>
          <a:lstStyle/>
          <a:p>
            <a:pPr algn="ctr"/>
            <a:r>
              <a:rPr lang="en-US" dirty="0">
                <a:solidFill>
                  <a:schemeClr val="bg1"/>
                </a:solidFill>
                <a:latin typeface="Arial Black" panose="020B0A04020102020204" pitchFamily="34" charset="0"/>
              </a:rPr>
              <a:t>Grey Division</a:t>
            </a:r>
          </a:p>
        </p:txBody>
      </p:sp>
      <p:sp>
        <p:nvSpPr>
          <p:cNvPr id="16" name="TextBox 15">
            <a:extLst>
              <a:ext uri="{FF2B5EF4-FFF2-40B4-BE49-F238E27FC236}">
                <a16:creationId xmlns:a16="http://schemas.microsoft.com/office/drawing/2014/main" xmlns="" id="{E4F84C9A-2200-4042-AFF6-BA24FBF6D20C}"/>
              </a:ext>
            </a:extLst>
          </p:cNvPr>
          <p:cNvSpPr txBox="1"/>
          <p:nvPr/>
        </p:nvSpPr>
        <p:spPr>
          <a:xfrm>
            <a:off x="457200" y="3856614"/>
            <a:ext cx="2743200" cy="923330"/>
          </a:xfrm>
          <a:prstGeom prst="rect">
            <a:avLst/>
          </a:prstGeom>
          <a:noFill/>
        </p:spPr>
        <p:txBody>
          <a:bodyPr wrap="square" rtlCol="0">
            <a:spAutoFit/>
          </a:bodyPr>
          <a:lstStyle/>
          <a:p>
            <a:r>
              <a:rPr lang="en-US" b="1" dirty="0"/>
              <a:t>Tennessee Titans </a:t>
            </a:r>
          </a:p>
          <a:p>
            <a:r>
              <a:rPr lang="en-US" b="1" dirty="0"/>
              <a:t>Memphis Showboats</a:t>
            </a:r>
          </a:p>
          <a:p>
            <a:r>
              <a:rPr lang="en-US" b="1" dirty="0"/>
              <a:t>Knoxville Bears </a:t>
            </a:r>
          </a:p>
        </p:txBody>
      </p:sp>
      <p:sp>
        <p:nvSpPr>
          <p:cNvPr id="23" name="TextBox 22">
            <a:extLst>
              <a:ext uri="{FF2B5EF4-FFF2-40B4-BE49-F238E27FC236}">
                <a16:creationId xmlns:a16="http://schemas.microsoft.com/office/drawing/2014/main" xmlns="" id="{E9623191-90BF-4C25-BFE4-7C7FBF53269E}"/>
              </a:ext>
            </a:extLst>
          </p:cNvPr>
          <p:cNvSpPr txBox="1"/>
          <p:nvPr/>
        </p:nvSpPr>
        <p:spPr>
          <a:xfrm>
            <a:off x="4572000" y="3850294"/>
            <a:ext cx="2743200" cy="923330"/>
          </a:xfrm>
          <a:prstGeom prst="rect">
            <a:avLst/>
          </a:prstGeom>
          <a:noFill/>
        </p:spPr>
        <p:txBody>
          <a:bodyPr wrap="square" rtlCol="0">
            <a:spAutoFit/>
          </a:bodyPr>
          <a:lstStyle/>
          <a:p>
            <a:r>
              <a:rPr lang="en-US" b="1" dirty="0"/>
              <a:t>Tennessee Oilers</a:t>
            </a:r>
          </a:p>
          <a:p>
            <a:r>
              <a:rPr lang="en-US" b="1" dirty="0"/>
              <a:t>Memphis Southmen</a:t>
            </a:r>
          </a:p>
          <a:p>
            <a:r>
              <a:rPr lang="en-US" b="1" dirty="0"/>
              <a:t>Chattanooga Cherokees</a:t>
            </a:r>
          </a:p>
        </p:txBody>
      </p:sp>
      <p:grpSp>
        <p:nvGrpSpPr>
          <p:cNvPr id="19" name="Group 18">
            <a:extLst>
              <a:ext uri="{FF2B5EF4-FFF2-40B4-BE49-F238E27FC236}">
                <a16:creationId xmlns:a16="http://schemas.microsoft.com/office/drawing/2014/main" xmlns="" id="{45D5EC52-C367-40E4-98B3-75A160974ECF}"/>
              </a:ext>
            </a:extLst>
          </p:cNvPr>
          <p:cNvGrpSpPr/>
          <p:nvPr/>
        </p:nvGrpSpPr>
        <p:grpSpPr>
          <a:xfrm>
            <a:off x="552461" y="4920920"/>
            <a:ext cx="2946874" cy="668093"/>
            <a:chOff x="552461" y="4920920"/>
            <a:chExt cx="2946874" cy="668093"/>
          </a:xfrm>
        </p:grpSpPr>
        <p:pic>
          <p:nvPicPr>
            <p:cNvPr id="1042" name="Picture 18" descr="See the source image">
              <a:extLst>
                <a:ext uri="{FF2B5EF4-FFF2-40B4-BE49-F238E27FC236}">
                  <a16:creationId xmlns:a16="http://schemas.microsoft.com/office/drawing/2014/main" xmlns="" id="{DA112796-975E-4680-9902-F7AF694800CB}"/>
                </a:ext>
              </a:extLst>
            </p:cNvPr>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1568698" y="5026119"/>
              <a:ext cx="914400" cy="457695"/>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See the source image">
              <a:extLst>
                <a:ext uri="{FF2B5EF4-FFF2-40B4-BE49-F238E27FC236}">
                  <a16:creationId xmlns:a16="http://schemas.microsoft.com/office/drawing/2014/main" xmlns="" id="{9CBB2A47-18AA-4636-9C48-8FA8AFD9DB12}"/>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584935" y="4933187"/>
              <a:ext cx="914400" cy="643558"/>
            </a:xfrm>
            <a:prstGeom prst="rect">
              <a:avLst/>
            </a:prstGeom>
            <a:noFill/>
            <a:extLst>
              <a:ext uri="{909E8E84-426E-40DD-AFC4-6F175D3DCCD1}">
                <a14:hiddenFill xmlns:a14="http://schemas.microsoft.com/office/drawing/2010/main" xmlns="">
                  <a:solidFill>
                    <a:srgbClr val="FFFFFF"/>
                  </a:solidFill>
                </a14:hiddenFill>
              </a:ext>
            </a:extLst>
          </p:spPr>
        </p:pic>
        <p:pic>
          <p:nvPicPr>
            <p:cNvPr id="1038" name="Picture 14" descr="See the source image">
              <a:extLst>
                <a:ext uri="{FF2B5EF4-FFF2-40B4-BE49-F238E27FC236}">
                  <a16:creationId xmlns:a16="http://schemas.microsoft.com/office/drawing/2014/main" xmlns="" id="{406C3F63-BB26-4D7F-9626-1FC6F2568F27}"/>
                </a:ext>
              </a:extLst>
            </p:cNvPr>
            <p:cNvPicPr>
              <a:picLocks noChangeAspect="1" noChangeArrowheads="1"/>
            </p:cNvPicPr>
            <p:nvPr/>
          </p:nvPicPr>
          <p:blipFill rotWithShape="1">
            <a:blip r:embed="rId6" cstate="print">
              <a:extLst>
                <a:ext uri="{BEBA8EAE-BF5A-486C-A8C5-ECC9F3942E4B}">
                  <a14:imgProps xmlns:a14="http://schemas.microsoft.com/office/drawing/2010/main" xmlns="">
                    <a14:imgLayer r:embed="rId7">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552461" y="4920920"/>
              <a:ext cx="914400" cy="668093"/>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20" name="Group 19">
            <a:extLst>
              <a:ext uri="{FF2B5EF4-FFF2-40B4-BE49-F238E27FC236}">
                <a16:creationId xmlns:a16="http://schemas.microsoft.com/office/drawing/2014/main" xmlns="" id="{061454A3-8E04-415A-B4F7-F920601B0304}"/>
              </a:ext>
            </a:extLst>
          </p:cNvPr>
          <p:cNvGrpSpPr/>
          <p:nvPr/>
        </p:nvGrpSpPr>
        <p:grpSpPr>
          <a:xfrm>
            <a:off x="4580394" y="4934926"/>
            <a:ext cx="2737345" cy="640080"/>
            <a:chOff x="4580394" y="4923528"/>
            <a:chExt cx="2737345" cy="640080"/>
          </a:xfrm>
        </p:grpSpPr>
        <p:pic>
          <p:nvPicPr>
            <p:cNvPr id="1028" name="Picture 4" descr="See the source image">
              <a:extLst>
                <a:ext uri="{FF2B5EF4-FFF2-40B4-BE49-F238E27FC236}">
                  <a16:creationId xmlns:a16="http://schemas.microsoft.com/office/drawing/2014/main" xmlns="" id="{FEFF3ED8-2113-4653-A258-DC8961C2B930}"/>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681041" y="4923528"/>
              <a:ext cx="636698"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1044" name="Picture 20" descr="See the source image">
              <a:extLst>
                <a:ext uri="{FF2B5EF4-FFF2-40B4-BE49-F238E27FC236}">
                  <a16:creationId xmlns:a16="http://schemas.microsoft.com/office/drawing/2014/main" xmlns="" id="{04D5AC33-E6EC-4B96-9BE0-955C6E9A3F00}"/>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580394" y="4923528"/>
              <a:ext cx="660311"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1046" name="Picture 22" descr="See the source image">
              <a:extLst>
                <a:ext uri="{FF2B5EF4-FFF2-40B4-BE49-F238E27FC236}">
                  <a16:creationId xmlns:a16="http://schemas.microsoft.com/office/drawing/2014/main" xmlns="" id="{F5BE6255-7723-4170-B4A4-24A7CFBAAFA5}"/>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567527" y="4923528"/>
              <a:ext cx="786692" cy="640080"/>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2" name="TextBox 21">
            <a:extLst>
              <a:ext uri="{FF2B5EF4-FFF2-40B4-BE49-F238E27FC236}">
                <a16:creationId xmlns:a16="http://schemas.microsoft.com/office/drawing/2014/main" xmlns="" id="{1184CFA1-0A26-48C4-B1AD-2CF9E4738966}"/>
              </a:ext>
            </a:extLst>
          </p:cNvPr>
          <p:cNvSpPr txBox="1"/>
          <p:nvPr/>
        </p:nvSpPr>
        <p:spPr>
          <a:xfrm>
            <a:off x="457200" y="5647789"/>
            <a:ext cx="6858000" cy="4031873"/>
          </a:xfrm>
          <a:prstGeom prst="rect">
            <a:avLst/>
          </a:prstGeom>
          <a:noFill/>
        </p:spPr>
        <p:txBody>
          <a:bodyPr wrap="square" rtlCol="0">
            <a:spAutoFit/>
          </a:bodyPr>
          <a:lstStyle/>
          <a:p>
            <a:pPr algn="just"/>
            <a:r>
              <a:rPr lang="en-US" sz="1600" dirty="0"/>
              <a:t>The </a:t>
            </a:r>
            <a:r>
              <a:rPr lang="en-US" sz="1600" b="1" dirty="0"/>
              <a:t>Tennessee Professional Electric Football League </a:t>
            </a:r>
            <a:r>
              <a:rPr lang="en-US" sz="1600" dirty="0"/>
              <a:t>is a solitaire league made up of professional football franchises that have played in the state of Tennessee. </a:t>
            </a:r>
          </a:p>
          <a:p>
            <a:pPr marL="285750" indent="-285750">
              <a:buFont typeface="Arial" panose="020B0604020202020204" pitchFamily="34" charset="0"/>
              <a:buChar char="•"/>
            </a:pPr>
            <a:r>
              <a:rPr lang="en-US" sz="1600" b="1" dirty="0"/>
              <a:t>Tennessee Titans / Tennessee Oilers </a:t>
            </a:r>
            <a:r>
              <a:rPr lang="en-US" sz="1600" dirty="0"/>
              <a:t>- One of the 8 original franchises of the 1960 - 69 American Football League (AFL) as the Houston Oilers. Moved to Tennessee in 1997 and played as the Tennessee Oilers for 2 seasons before becoming the Tennessee Titans in 1999. </a:t>
            </a:r>
          </a:p>
          <a:p>
            <a:pPr marL="285750" indent="-285750">
              <a:buFont typeface="Arial" panose="020B0604020202020204" pitchFamily="34" charset="0"/>
              <a:buChar char="•"/>
            </a:pPr>
            <a:r>
              <a:rPr lang="en-US" sz="1600" b="1" dirty="0"/>
              <a:t>Memphis Showboats</a:t>
            </a:r>
            <a:r>
              <a:rPr lang="en-US" sz="1600" dirty="0"/>
              <a:t> - Played in the United States Football League (USFL) for 2 seasons, 1984 - 85.</a:t>
            </a:r>
          </a:p>
          <a:p>
            <a:pPr marL="285750" indent="-285750">
              <a:buFont typeface="Arial" panose="020B0604020202020204" pitchFamily="34" charset="0"/>
              <a:buChar char="•"/>
            </a:pPr>
            <a:r>
              <a:rPr lang="en-US" sz="1600" b="1" dirty="0"/>
              <a:t>Memphis Southmen - </a:t>
            </a:r>
            <a:r>
              <a:rPr lang="en-US" sz="1600" dirty="0"/>
              <a:t> Played in the 1974 - 75 World Football League (WFL). </a:t>
            </a:r>
          </a:p>
          <a:p>
            <a:pPr marL="285750" indent="-285750">
              <a:buFont typeface="Arial" panose="020B0604020202020204" pitchFamily="34" charset="0"/>
              <a:buChar char="•"/>
            </a:pPr>
            <a:r>
              <a:rPr lang="en-US" sz="1600" b="1" dirty="0"/>
              <a:t>Knoxville Bears</a:t>
            </a:r>
            <a:r>
              <a:rPr lang="en-US" sz="1600" dirty="0"/>
              <a:t> - 1965 played in the minor league Southern Football League.</a:t>
            </a:r>
          </a:p>
          <a:p>
            <a:pPr marL="285750" indent="-285750">
              <a:buFont typeface="Arial" panose="020B0604020202020204" pitchFamily="34" charset="0"/>
              <a:buChar char="•"/>
            </a:pPr>
            <a:r>
              <a:rPr lang="en-US" sz="1600" b="1" dirty="0"/>
              <a:t>Chattanooga Cherokees</a:t>
            </a:r>
            <a:r>
              <a:rPr lang="en-US" sz="1600" dirty="0"/>
              <a:t> - 1963 - 1965 played in the minor league Southern Football League . </a:t>
            </a:r>
          </a:p>
          <a:p>
            <a:r>
              <a:rPr lang="en-US" sz="1600" b="1" dirty="0"/>
              <a:t>Teams will play a 7-game regular season schedule: 2 games each vs. Division opponents and 1 game each vs. non division opponents. Post season schedule will consist of 1 Championship Game: Blue Division Champion vs. Grey Division Champion. </a:t>
            </a:r>
          </a:p>
        </p:txBody>
      </p:sp>
    </p:spTree>
    <p:extLst>
      <p:ext uri="{BB962C8B-B14F-4D97-AF65-F5344CB8AC3E}">
        <p14:creationId xmlns:p14="http://schemas.microsoft.com/office/powerpoint/2010/main" xmlns="" val="3684606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1DA6AAD9-EDBE-4168-AF27-A0A15A2F0B84}"/>
              </a:ext>
            </a:extLst>
          </p:cNvPr>
          <p:cNvGrpSpPr/>
          <p:nvPr/>
        </p:nvGrpSpPr>
        <p:grpSpPr>
          <a:xfrm>
            <a:off x="457200" y="465221"/>
            <a:ext cx="6946232" cy="8911050"/>
            <a:chOff x="457200" y="465221"/>
            <a:chExt cx="6946232" cy="8911050"/>
          </a:xfrm>
        </p:grpSpPr>
        <p:sp>
          <p:nvSpPr>
            <p:cNvPr id="3" name="TextBox 2">
              <a:extLst>
                <a:ext uri="{FF2B5EF4-FFF2-40B4-BE49-F238E27FC236}">
                  <a16:creationId xmlns:a16="http://schemas.microsoft.com/office/drawing/2014/main" xmlns="" id="{0DAC3295-CE25-4AC7-8F5D-489A34D03355}"/>
                </a:ext>
              </a:extLst>
            </p:cNvPr>
            <p:cNvSpPr txBox="1"/>
            <p:nvPr/>
          </p:nvSpPr>
          <p:spPr>
            <a:xfrm>
              <a:off x="457200" y="465221"/>
              <a:ext cx="6858000" cy="369332"/>
            </a:xfrm>
            <a:prstGeom prst="rect">
              <a:avLst/>
            </a:prstGeom>
            <a:noFill/>
          </p:spPr>
          <p:txBody>
            <a:bodyPr wrap="square" rtlCol="0">
              <a:spAutoFit/>
            </a:bodyPr>
            <a:lstStyle/>
            <a:p>
              <a:pPr algn="just"/>
              <a:r>
                <a:rPr lang="en-US" b="1" dirty="0"/>
                <a:t>Regular Season Schedules </a:t>
              </a:r>
            </a:p>
          </p:txBody>
        </p:sp>
        <p:sp>
          <p:nvSpPr>
            <p:cNvPr id="4" name="TextBox 3">
              <a:extLst>
                <a:ext uri="{FF2B5EF4-FFF2-40B4-BE49-F238E27FC236}">
                  <a16:creationId xmlns:a16="http://schemas.microsoft.com/office/drawing/2014/main" xmlns="" id="{A6BC0D3B-0CAD-4B42-9A48-5B8327B91C4A}"/>
                </a:ext>
              </a:extLst>
            </p:cNvPr>
            <p:cNvSpPr txBox="1"/>
            <p:nvPr/>
          </p:nvSpPr>
          <p:spPr>
            <a:xfrm>
              <a:off x="457200" y="1502646"/>
              <a:ext cx="2286000" cy="1600438"/>
            </a:xfrm>
            <a:prstGeom prst="rect">
              <a:avLst/>
            </a:prstGeom>
            <a:noFill/>
          </p:spPr>
          <p:txBody>
            <a:bodyPr wrap="square" rtlCol="0">
              <a:spAutoFit/>
            </a:bodyPr>
            <a:lstStyle/>
            <a:p>
              <a:r>
                <a:rPr lang="en-US" sz="1400" b="1" dirty="0"/>
                <a:t>WK 1  Showboats     A</a:t>
              </a:r>
            </a:p>
            <a:p>
              <a:r>
                <a:rPr lang="en-US" sz="1400" b="1" dirty="0"/>
                <a:t>WK 2  Bears               H</a:t>
              </a:r>
            </a:p>
            <a:p>
              <a:r>
                <a:rPr lang="en-US" sz="1400" b="1" dirty="0"/>
                <a:t>WK 3  Oilers               N</a:t>
              </a:r>
            </a:p>
            <a:p>
              <a:r>
                <a:rPr lang="en-US" sz="1400" b="1" dirty="0"/>
                <a:t>WK 4  Southmen       A</a:t>
              </a:r>
            </a:p>
            <a:p>
              <a:r>
                <a:rPr lang="en-US" sz="1400" b="1" dirty="0"/>
                <a:t>WK 5  Cherokees       H</a:t>
              </a:r>
            </a:p>
            <a:p>
              <a:r>
                <a:rPr lang="en-US" sz="1400" b="1" dirty="0"/>
                <a:t>WK 6  Bears               A</a:t>
              </a:r>
            </a:p>
            <a:p>
              <a:r>
                <a:rPr lang="en-US" sz="1400" b="1" dirty="0"/>
                <a:t>WK 7  Showboats     H   </a:t>
              </a:r>
            </a:p>
          </p:txBody>
        </p:sp>
        <p:pic>
          <p:nvPicPr>
            <p:cNvPr id="11" name="Picture 14" descr="See the source image">
              <a:extLst>
                <a:ext uri="{FF2B5EF4-FFF2-40B4-BE49-F238E27FC236}">
                  <a16:creationId xmlns:a16="http://schemas.microsoft.com/office/drawing/2014/main" xmlns="" id="{4D98B1F0-8A28-4C40-9D07-9E85C52228B7}"/>
                </a:ext>
              </a:extLst>
            </p:cNvPr>
            <p:cNvPicPr>
              <a:picLocks noChangeAspect="1" noChangeArrowheads="1"/>
            </p:cNvPicPr>
            <p:nvPr/>
          </p:nvPicPr>
          <p:blipFill rotWithShape="1">
            <a:blip r:embed="rId2" cstate="print">
              <a:extLst>
                <a:ext uri="{BEBA8EAE-BF5A-486C-A8C5-ECC9F3942E4B}">
                  <a14:imgProps xmlns:a14="http://schemas.microsoft.com/office/drawing/2010/main" xmlns="">
                    <a14:imgLayer r:embed="rId3">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457200" y="834553"/>
              <a:ext cx="914400" cy="668093"/>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a:extLst>
                <a:ext uri="{FF2B5EF4-FFF2-40B4-BE49-F238E27FC236}">
                  <a16:creationId xmlns:a16="http://schemas.microsoft.com/office/drawing/2014/main" xmlns="" id="{0798732D-B082-46E8-99EC-B4C935F61ED7}"/>
                </a:ext>
              </a:extLst>
            </p:cNvPr>
            <p:cNvSpPr txBox="1"/>
            <p:nvPr/>
          </p:nvSpPr>
          <p:spPr>
            <a:xfrm>
              <a:off x="1371600" y="983933"/>
              <a:ext cx="1255295" cy="369332"/>
            </a:xfrm>
            <a:prstGeom prst="rect">
              <a:avLst/>
            </a:prstGeom>
            <a:noFill/>
          </p:spPr>
          <p:txBody>
            <a:bodyPr wrap="square" rtlCol="0">
              <a:spAutoFit/>
            </a:bodyPr>
            <a:lstStyle/>
            <a:p>
              <a:r>
                <a:rPr lang="en-US" b="1" dirty="0"/>
                <a:t>Titans</a:t>
              </a:r>
            </a:p>
          </p:txBody>
        </p:sp>
        <p:sp>
          <p:nvSpPr>
            <p:cNvPr id="13" name="TextBox 12">
              <a:extLst>
                <a:ext uri="{FF2B5EF4-FFF2-40B4-BE49-F238E27FC236}">
                  <a16:creationId xmlns:a16="http://schemas.microsoft.com/office/drawing/2014/main" xmlns="" id="{AA9FDE1F-DFBB-43E9-B0A8-8CE8C2698A0B}"/>
                </a:ext>
              </a:extLst>
            </p:cNvPr>
            <p:cNvSpPr txBox="1"/>
            <p:nvPr/>
          </p:nvSpPr>
          <p:spPr>
            <a:xfrm>
              <a:off x="2743200" y="1502645"/>
              <a:ext cx="2286000" cy="1600438"/>
            </a:xfrm>
            <a:prstGeom prst="rect">
              <a:avLst/>
            </a:prstGeom>
            <a:noFill/>
          </p:spPr>
          <p:txBody>
            <a:bodyPr wrap="square" rtlCol="0">
              <a:spAutoFit/>
            </a:bodyPr>
            <a:lstStyle/>
            <a:p>
              <a:r>
                <a:rPr lang="en-US" sz="1400" b="1" dirty="0"/>
                <a:t>WK 1  Titans              H</a:t>
              </a:r>
            </a:p>
            <a:p>
              <a:r>
                <a:rPr lang="en-US" sz="1400" b="1" dirty="0"/>
                <a:t>WK 2  Oilers               H</a:t>
              </a:r>
            </a:p>
            <a:p>
              <a:r>
                <a:rPr lang="en-US" sz="1400" b="1" dirty="0"/>
                <a:t>WK 3  Southmen       N</a:t>
              </a:r>
            </a:p>
            <a:p>
              <a:r>
                <a:rPr lang="en-US" sz="1400" b="1" dirty="0"/>
                <a:t>WK 4  Bears               A</a:t>
              </a:r>
            </a:p>
            <a:p>
              <a:r>
                <a:rPr lang="en-US" sz="1400" b="1" dirty="0"/>
                <a:t>WK 5  Bears               H</a:t>
              </a:r>
            </a:p>
            <a:p>
              <a:r>
                <a:rPr lang="en-US" sz="1400" b="1" dirty="0"/>
                <a:t>WK 6  Cherokees       A</a:t>
              </a:r>
            </a:p>
            <a:p>
              <a:r>
                <a:rPr lang="en-US" sz="1400" b="1" dirty="0"/>
                <a:t>WK 7  Titans               A</a:t>
              </a:r>
            </a:p>
          </p:txBody>
        </p:sp>
        <p:sp>
          <p:nvSpPr>
            <p:cNvPr id="15" name="TextBox 14">
              <a:extLst>
                <a:ext uri="{FF2B5EF4-FFF2-40B4-BE49-F238E27FC236}">
                  <a16:creationId xmlns:a16="http://schemas.microsoft.com/office/drawing/2014/main" xmlns="" id="{DC5B6240-8C15-4D69-9811-5A170535BA68}"/>
                </a:ext>
              </a:extLst>
            </p:cNvPr>
            <p:cNvSpPr txBox="1"/>
            <p:nvPr/>
          </p:nvSpPr>
          <p:spPr>
            <a:xfrm>
              <a:off x="3657600" y="983933"/>
              <a:ext cx="1255295" cy="369332"/>
            </a:xfrm>
            <a:prstGeom prst="rect">
              <a:avLst/>
            </a:prstGeom>
            <a:noFill/>
          </p:spPr>
          <p:txBody>
            <a:bodyPr wrap="square" rtlCol="0">
              <a:spAutoFit/>
            </a:bodyPr>
            <a:lstStyle/>
            <a:p>
              <a:r>
                <a:rPr lang="en-US" b="1" dirty="0"/>
                <a:t>Showboats</a:t>
              </a:r>
            </a:p>
          </p:txBody>
        </p:sp>
        <p:pic>
          <p:nvPicPr>
            <p:cNvPr id="17" name="Picture 18" descr="See the source image">
              <a:extLst>
                <a:ext uri="{FF2B5EF4-FFF2-40B4-BE49-F238E27FC236}">
                  <a16:creationId xmlns:a16="http://schemas.microsoft.com/office/drawing/2014/main" xmlns="" id="{1685B447-DA66-4E37-985C-05A33FB4BD00}"/>
                </a:ext>
              </a:extLst>
            </p:cNvPr>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2743200" y="895570"/>
              <a:ext cx="914400" cy="457695"/>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10" descr="See the source image">
              <a:extLst>
                <a:ext uri="{FF2B5EF4-FFF2-40B4-BE49-F238E27FC236}">
                  <a16:creationId xmlns:a16="http://schemas.microsoft.com/office/drawing/2014/main" xmlns="" id="{3EAFDBF7-D3B3-47AB-9136-9260C3922654}"/>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145507" y="802638"/>
              <a:ext cx="914400" cy="643558"/>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TextBox 19">
              <a:extLst>
                <a:ext uri="{FF2B5EF4-FFF2-40B4-BE49-F238E27FC236}">
                  <a16:creationId xmlns:a16="http://schemas.microsoft.com/office/drawing/2014/main" xmlns="" id="{5B124464-D085-4856-A088-FCC254989314}"/>
                </a:ext>
              </a:extLst>
            </p:cNvPr>
            <p:cNvSpPr txBox="1"/>
            <p:nvPr/>
          </p:nvSpPr>
          <p:spPr>
            <a:xfrm>
              <a:off x="5029200" y="1502644"/>
              <a:ext cx="2286000" cy="1600438"/>
            </a:xfrm>
            <a:prstGeom prst="rect">
              <a:avLst/>
            </a:prstGeom>
            <a:noFill/>
          </p:spPr>
          <p:txBody>
            <a:bodyPr wrap="square" rtlCol="0">
              <a:spAutoFit/>
            </a:bodyPr>
            <a:lstStyle/>
            <a:p>
              <a:r>
                <a:rPr lang="en-US" sz="1400" b="1" dirty="0"/>
                <a:t>WK 1  Oilers               A</a:t>
              </a:r>
            </a:p>
            <a:p>
              <a:r>
                <a:rPr lang="en-US" sz="1400" b="1" dirty="0"/>
                <a:t>WK 2  Titans               A</a:t>
              </a:r>
            </a:p>
            <a:p>
              <a:r>
                <a:rPr lang="en-US" sz="1400" b="1" dirty="0"/>
                <a:t>WK 3  Cherokees       H</a:t>
              </a:r>
            </a:p>
            <a:p>
              <a:r>
                <a:rPr lang="en-US" sz="1400" b="1" dirty="0"/>
                <a:t>WK 4  Showboats     H</a:t>
              </a:r>
            </a:p>
            <a:p>
              <a:r>
                <a:rPr lang="en-US" sz="1400" b="1" dirty="0"/>
                <a:t>WK 5  Showboats     A</a:t>
              </a:r>
            </a:p>
            <a:p>
              <a:r>
                <a:rPr lang="en-US" sz="1400" b="1" dirty="0"/>
                <a:t>WK 6  Titans              H</a:t>
              </a:r>
            </a:p>
            <a:p>
              <a:r>
                <a:rPr lang="en-US" sz="1400" b="1" dirty="0"/>
                <a:t>WK 7  Southmen       A</a:t>
              </a:r>
            </a:p>
          </p:txBody>
        </p:sp>
        <p:sp>
          <p:nvSpPr>
            <p:cNvPr id="21" name="TextBox 20">
              <a:extLst>
                <a:ext uri="{FF2B5EF4-FFF2-40B4-BE49-F238E27FC236}">
                  <a16:creationId xmlns:a16="http://schemas.microsoft.com/office/drawing/2014/main" xmlns="" id="{4FBEA5FA-00B6-497E-9AD0-3A84A66AF08C}"/>
                </a:ext>
              </a:extLst>
            </p:cNvPr>
            <p:cNvSpPr txBox="1"/>
            <p:nvPr/>
          </p:nvSpPr>
          <p:spPr>
            <a:xfrm>
              <a:off x="6148137" y="983933"/>
              <a:ext cx="1255295" cy="369332"/>
            </a:xfrm>
            <a:prstGeom prst="rect">
              <a:avLst/>
            </a:prstGeom>
            <a:noFill/>
          </p:spPr>
          <p:txBody>
            <a:bodyPr wrap="square" rtlCol="0">
              <a:spAutoFit/>
            </a:bodyPr>
            <a:lstStyle/>
            <a:p>
              <a:r>
                <a:rPr lang="en-US" b="1" dirty="0"/>
                <a:t>Bears</a:t>
              </a:r>
            </a:p>
          </p:txBody>
        </p:sp>
        <p:pic>
          <p:nvPicPr>
            <p:cNvPr id="23" name="Picture 20" descr="See the source image">
              <a:extLst>
                <a:ext uri="{FF2B5EF4-FFF2-40B4-BE49-F238E27FC236}">
                  <a16:creationId xmlns:a16="http://schemas.microsoft.com/office/drawing/2014/main" xmlns="" id="{1AA998A0-40B3-466C-9AAC-08010C829DA1}"/>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57200" y="3117087"/>
              <a:ext cx="660311"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Picture 22" descr="See the source image">
              <a:extLst>
                <a:ext uri="{FF2B5EF4-FFF2-40B4-BE49-F238E27FC236}">
                  <a16:creationId xmlns:a16="http://schemas.microsoft.com/office/drawing/2014/main" xmlns="" id="{5705DA57-D235-4D4D-9F27-E16B76332BD8}"/>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680010" y="3117087"/>
              <a:ext cx="786692"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Picture 4" descr="See the source image">
              <a:extLst>
                <a:ext uri="{FF2B5EF4-FFF2-40B4-BE49-F238E27FC236}">
                  <a16:creationId xmlns:a16="http://schemas.microsoft.com/office/drawing/2014/main" xmlns="" id="{A68BE2B2-D991-4C07-8FDA-E651620CFB24}"/>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157314" y="3117087"/>
              <a:ext cx="636698" cy="640080"/>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TextBox 27">
              <a:extLst>
                <a:ext uri="{FF2B5EF4-FFF2-40B4-BE49-F238E27FC236}">
                  <a16:creationId xmlns:a16="http://schemas.microsoft.com/office/drawing/2014/main" xmlns="" id="{A23BF8C5-2755-44CE-98E0-D1CBC0A1DECE}"/>
                </a:ext>
              </a:extLst>
            </p:cNvPr>
            <p:cNvSpPr txBox="1"/>
            <p:nvPr/>
          </p:nvSpPr>
          <p:spPr>
            <a:xfrm>
              <a:off x="1271113" y="3252461"/>
              <a:ext cx="1255295" cy="369332"/>
            </a:xfrm>
            <a:prstGeom prst="rect">
              <a:avLst/>
            </a:prstGeom>
            <a:noFill/>
          </p:spPr>
          <p:txBody>
            <a:bodyPr wrap="square" rtlCol="0">
              <a:spAutoFit/>
            </a:bodyPr>
            <a:lstStyle/>
            <a:p>
              <a:r>
                <a:rPr lang="en-US" b="1" dirty="0"/>
                <a:t>Oilers</a:t>
              </a:r>
            </a:p>
          </p:txBody>
        </p:sp>
        <p:sp>
          <p:nvSpPr>
            <p:cNvPr id="29" name="TextBox 28">
              <a:extLst>
                <a:ext uri="{FF2B5EF4-FFF2-40B4-BE49-F238E27FC236}">
                  <a16:creationId xmlns:a16="http://schemas.microsoft.com/office/drawing/2014/main" xmlns="" id="{D86399A7-1122-48AD-91F7-AF097E68DA17}"/>
                </a:ext>
              </a:extLst>
            </p:cNvPr>
            <p:cNvSpPr txBox="1"/>
            <p:nvPr/>
          </p:nvSpPr>
          <p:spPr>
            <a:xfrm>
              <a:off x="3620304" y="3252461"/>
              <a:ext cx="1255295" cy="369332"/>
            </a:xfrm>
            <a:prstGeom prst="rect">
              <a:avLst/>
            </a:prstGeom>
            <a:noFill/>
          </p:spPr>
          <p:txBody>
            <a:bodyPr wrap="square" rtlCol="0">
              <a:spAutoFit/>
            </a:bodyPr>
            <a:lstStyle/>
            <a:p>
              <a:r>
                <a:rPr lang="en-US" b="1" dirty="0"/>
                <a:t>Southmen</a:t>
              </a:r>
            </a:p>
          </p:txBody>
        </p:sp>
        <p:sp>
          <p:nvSpPr>
            <p:cNvPr id="31" name="TextBox 30">
              <a:extLst>
                <a:ext uri="{FF2B5EF4-FFF2-40B4-BE49-F238E27FC236}">
                  <a16:creationId xmlns:a16="http://schemas.microsoft.com/office/drawing/2014/main" xmlns="" id="{2FD43B41-8934-4AE8-8910-F1FFA96EF8C9}"/>
                </a:ext>
              </a:extLst>
            </p:cNvPr>
            <p:cNvSpPr txBox="1"/>
            <p:nvPr/>
          </p:nvSpPr>
          <p:spPr>
            <a:xfrm>
              <a:off x="5805817" y="3238451"/>
              <a:ext cx="1255295" cy="369332"/>
            </a:xfrm>
            <a:prstGeom prst="rect">
              <a:avLst/>
            </a:prstGeom>
            <a:noFill/>
          </p:spPr>
          <p:txBody>
            <a:bodyPr wrap="square" rtlCol="0">
              <a:spAutoFit/>
            </a:bodyPr>
            <a:lstStyle/>
            <a:p>
              <a:r>
                <a:rPr lang="en-US" b="1" dirty="0"/>
                <a:t>Cherokees</a:t>
              </a:r>
            </a:p>
          </p:txBody>
        </p:sp>
        <p:sp>
          <p:nvSpPr>
            <p:cNvPr id="32" name="TextBox 31">
              <a:extLst>
                <a:ext uri="{FF2B5EF4-FFF2-40B4-BE49-F238E27FC236}">
                  <a16:creationId xmlns:a16="http://schemas.microsoft.com/office/drawing/2014/main" xmlns="" id="{7DE52369-5DFA-4156-9523-AC2E98D1CB06}"/>
                </a:ext>
              </a:extLst>
            </p:cNvPr>
            <p:cNvSpPr txBox="1"/>
            <p:nvPr/>
          </p:nvSpPr>
          <p:spPr>
            <a:xfrm>
              <a:off x="457200" y="3825013"/>
              <a:ext cx="2286000" cy="1600438"/>
            </a:xfrm>
            <a:prstGeom prst="rect">
              <a:avLst/>
            </a:prstGeom>
            <a:noFill/>
          </p:spPr>
          <p:txBody>
            <a:bodyPr wrap="square" rtlCol="0">
              <a:spAutoFit/>
            </a:bodyPr>
            <a:lstStyle/>
            <a:p>
              <a:r>
                <a:rPr lang="en-US" sz="1400" b="1" dirty="0"/>
                <a:t>WK 1  Bears               H</a:t>
              </a:r>
            </a:p>
            <a:p>
              <a:r>
                <a:rPr lang="en-US" sz="1400" b="1" dirty="0"/>
                <a:t>WK 2  Showboats     A</a:t>
              </a:r>
            </a:p>
            <a:p>
              <a:r>
                <a:rPr lang="en-US" sz="1400" b="1" dirty="0"/>
                <a:t>WK 3  Titans              N</a:t>
              </a:r>
            </a:p>
            <a:p>
              <a:r>
                <a:rPr lang="en-US" sz="1400" b="1" dirty="0"/>
                <a:t>WK 4  Cherokees       A</a:t>
              </a:r>
            </a:p>
            <a:p>
              <a:r>
                <a:rPr lang="en-US" sz="1400" b="1" dirty="0"/>
                <a:t>WK 5  Southmen       H</a:t>
              </a:r>
            </a:p>
            <a:p>
              <a:r>
                <a:rPr lang="en-US" sz="1400" b="1" dirty="0"/>
                <a:t>WK 6  Southmen       A</a:t>
              </a:r>
            </a:p>
            <a:p>
              <a:r>
                <a:rPr lang="en-US" sz="1400" b="1" dirty="0"/>
                <a:t>WK 7  Cherokees       H</a:t>
              </a:r>
            </a:p>
          </p:txBody>
        </p:sp>
        <p:sp>
          <p:nvSpPr>
            <p:cNvPr id="34" name="TextBox 33">
              <a:extLst>
                <a:ext uri="{FF2B5EF4-FFF2-40B4-BE49-F238E27FC236}">
                  <a16:creationId xmlns:a16="http://schemas.microsoft.com/office/drawing/2014/main" xmlns="" id="{6C6D4965-2D9B-4CC3-B808-CD8674C0E980}"/>
                </a:ext>
              </a:extLst>
            </p:cNvPr>
            <p:cNvSpPr txBox="1"/>
            <p:nvPr/>
          </p:nvSpPr>
          <p:spPr>
            <a:xfrm>
              <a:off x="2743200" y="3820833"/>
              <a:ext cx="2286000" cy="1600438"/>
            </a:xfrm>
            <a:prstGeom prst="rect">
              <a:avLst/>
            </a:prstGeom>
            <a:noFill/>
          </p:spPr>
          <p:txBody>
            <a:bodyPr wrap="square" rtlCol="0">
              <a:spAutoFit/>
            </a:bodyPr>
            <a:lstStyle/>
            <a:p>
              <a:r>
                <a:rPr lang="en-US" sz="1400" b="1" dirty="0"/>
                <a:t>WK 1  Cherokees       A</a:t>
              </a:r>
            </a:p>
            <a:p>
              <a:r>
                <a:rPr lang="en-US" sz="1400" b="1" dirty="0"/>
                <a:t>WK 2  Cherokees       H</a:t>
              </a:r>
            </a:p>
            <a:p>
              <a:r>
                <a:rPr lang="en-US" sz="1400" b="1" dirty="0"/>
                <a:t>WK 3  Showboats     N</a:t>
              </a:r>
            </a:p>
            <a:p>
              <a:r>
                <a:rPr lang="en-US" sz="1400" b="1" dirty="0"/>
                <a:t>WK 4  Titans              H</a:t>
              </a:r>
            </a:p>
            <a:p>
              <a:r>
                <a:rPr lang="en-US" sz="1400" b="1" dirty="0"/>
                <a:t>WK 5  Oilers               A</a:t>
              </a:r>
            </a:p>
            <a:p>
              <a:r>
                <a:rPr lang="en-US" sz="1400" b="1" dirty="0"/>
                <a:t>WK 6  Oilers               H</a:t>
              </a:r>
            </a:p>
            <a:p>
              <a:r>
                <a:rPr lang="en-US" sz="1400" b="1" dirty="0"/>
                <a:t>WK 7  Bears               H</a:t>
              </a:r>
            </a:p>
          </p:txBody>
        </p:sp>
        <p:sp>
          <p:nvSpPr>
            <p:cNvPr id="35" name="TextBox 34">
              <a:extLst>
                <a:ext uri="{FF2B5EF4-FFF2-40B4-BE49-F238E27FC236}">
                  <a16:creationId xmlns:a16="http://schemas.microsoft.com/office/drawing/2014/main" xmlns="" id="{A24ECB2C-17AE-42E6-9820-6DAD454402D7}"/>
                </a:ext>
              </a:extLst>
            </p:cNvPr>
            <p:cNvSpPr txBox="1"/>
            <p:nvPr/>
          </p:nvSpPr>
          <p:spPr>
            <a:xfrm>
              <a:off x="5117432" y="3820832"/>
              <a:ext cx="2286000" cy="1600438"/>
            </a:xfrm>
            <a:prstGeom prst="rect">
              <a:avLst/>
            </a:prstGeom>
            <a:noFill/>
          </p:spPr>
          <p:txBody>
            <a:bodyPr wrap="square" rtlCol="0">
              <a:spAutoFit/>
            </a:bodyPr>
            <a:lstStyle/>
            <a:p>
              <a:r>
                <a:rPr lang="en-US" sz="1400" b="1" dirty="0"/>
                <a:t>WK 1  Southmen       H</a:t>
              </a:r>
            </a:p>
            <a:p>
              <a:r>
                <a:rPr lang="en-US" sz="1400" b="1" dirty="0"/>
                <a:t>WK 2  Southmen       A</a:t>
              </a:r>
            </a:p>
            <a:p>
              <a:r>
                <a:rPr lang="en-US" sz="1400" b="1" dirty="0"/>
                <a:t>WK 3  Bears               A</a:t>
              </a:r>
            </a:p>
            <a:p>
              <a:r>
                <a:rPr lang="en-US" sz="1400" b="1" dirty="0"/>
                <a:t>WK 4  Oilers               H</a:t>
              </a:r>
            </a:p>
            <a:p>
              <a:r>
                <a:rPr lang="en-US" sz="1400" b="1" dirty="0"/>
                <a:t>WK 5  Titans               A</a:t>
              </a:r>
            </a:p>
            <a:p>
              <a:r>
                <a:rPr lang="en-US" sz="1400" b="1" dirty="0"/>
                <a:t>WK 6  Showboats     H</a:t>
              </a:r>
            </a:p>
            <a:p>
              <a:r>
                <a:rPr lang="en-US" sz="1400" b="1" dirty="0"/>
                <a:t>WK 7  Oilers               A</a:t>
              </a:r>
            </a:p>
          </p:txBody>
        </p:sp>
        <p:sp>
          <p:nvSpPr>
            <p:cNvPr id="38" name="TextBox 37">
              <a:extLst>
                <a:ext uri="{FF2B5EF4-FFF2-40B4-BE49-F238E27FC236}">
                  <a16:creationId xmlns:a16="http://schemas.microsoft.com/office/drawing/2014/main" xmlns="" id="{6515B6FA-D26D-409B-A0D7-54AACCFA9B22}"/>
                </a:ext>
              </a:extLst>
            </p:cNvPr>
            <p:cNvSpPr txBox="1"/>
            <p:nvPr/>
          </p:nvSpPr>
          <p:spPr>
            <a:xfrm>
              <a:off x="457200" y="5405953"/>
              <a:ext cx="6858000" cy="3970318"/>
            </a:xfrm>
            <a:prstGeom prst="rect">
              <a:avLst/>
            </a:prstGeom>
            <a:noFill/>
          </p:spPr>
          <p:txBody>
            <a:bodyPr wrap="square" rtlCol="0">
              <a:spAutoFit/>
            </a:bodyPr>
            <a:lstStyle/>
            <a:p>
              <a:pPr algn="just">
                <a:tabLst>
                  <a:tab pos="2286000" algn="l"/>
                  <a:tab pos="4689475" algn="l"/>
                </a:tabLst>
              </a:pPr>
              <a:r>
                <a:rPr lang="en-US" sz="1200" b="1" u="sng" dirty="0">
                  <a:highlight>
                    <a:srgbClr val="FFFF00"/>
                  </a:highlight>
                </a:rPr>
                <a:t>WK 1  Game 1	Game 2	Game 3                ____</a:t>
              </a:r>
              <a:r>
                <a:rPr lang="en-US" sz="1200" b="1" dirty="0"/>
                <a:t>	</a:t>
              </a:r>
            </a:p>
            <a:p>
              <a:pPr algn="just">
                <a:tabLst>
                  <a:tab pos="1143000" algn="l"/>
                  <a:tab pos="2286000" algn="l"/>
                  <a:tab pos="3425825" algn="l"/>
                  <a:tab pos="4689475" algn="l"/>
                  <a:tab pos="5827713" algn="l"/>
                </a:tabLst>
              </a:pPr>
              <a:r>
                <a:rPr lang="en-US" sz="1200" b="1" dirty="0"/>
                <a:t>Titans	33	Bears	37	</a:t>
              </a:r>
              <a:r>
                <a:rPr lang="en-US" sz="1200" b="1" dirty="0" err="1"/>
                <a:t>Southmen</a:t>
              </a:r>
              <a:r>
                <a:rPr lang="en-US" sz="1200" b="1" dirty="0"/>
                <a:t>	49</a:t>
              </a:r>
            </a:p>
            <a:p>
              <a:pPr algn="just">
                <a:tabLst>
                  <a:tab pos="1143000" algn="l"/>
                  <a:tab pos="2286000" algn="l"/>
                  <a:tab pos="3425825" algn="l"/>
                  <a:tab pos="4689475" algn="l"/>
                  <a:tab pos="5827713" algn="l"/>
                </a:tabLst>
              </a:pPr>
              <a:r>
                <a:rPr lang="en-US" sz="1200" b="1" u="sng" dirty="0"/>
                <a:t>Showboats	35	Oilers	37	Cherokees	20</a:t>
              </a:r>
            </a:p>
            <a:p>
              <a:pPr algn="just">
                <a:tabLst>
                  <a:tab pos="1143000" algn="l"/>
                  <a:tab pos="2286000" algn="l"/>
                  <a:tab pos="3425825" algn="l"/>
                  <a:tab pos="4689475" algn="l"/>
                  <a:tab pos="5827713" algn="l"/>
                </a:tabLst>
              </a:pPr>
              <a:r>
                <a:rPr lang="en-US" sz="1200" b="1" u="sng" dirty="0">
                  <a:highlight>
                    <a:srgbClr val="FFFF00"/>
                  </a:highlight>
                </a:rPr>
                <a:t>WK 2  Game 1		Game 2		Game 3___________      </a:t>
              </a:r>
            </a:p>
            <a:p>
              <a:pPr algn="just">
                <a:tabLst>
                  <a:tab pos="1143000" algn="l"/>
                  <a:tab pos="2286000" algn="l"/>
                  <a:tab pos="3425825" algn="l"/>
                  <a:tab pos="4689475" algn="l"/>
                  <a:tab pos="5827713" algn="l"/>
                </a:tabLst>
              </a:pPr>
              <a:r>
                <a:rPr lang="en-US" sz="1200" b="1" dirty="0"/>
                <a:t>Bears (0-0-1)	37	Oilers (0-0-1)	14	Cherokees (0-1)	24</a:t>
              </a:r>
            </a:p>
            <a:p>
              <a:pPr algn="just">
                <a:tabLst>
                  <a:tab pos="1143000" algn="l"/>
                  <a:tab pos="2286000" algn="l"/>
                  <a:tab pos="3425825" algn="l"/>
                  <a:tab pos="4689475" algn="l"/>
                  <a:tab pos="5827713" algn="l"/>
                </a:tabLst>
              </a:pPr>
              <a:r>
                <a:rPr lang="en-US" sz="1200" b="1" u="sng" dirty="0"/>
                <a:t>Titans (0-1)	35	Showboats (1-0)	38	</a:t>
              </a:r>
              <a:r>
                <a:rPr lang="en-US" sz="1200" b="1" u="sng" dirty="0" err="1"/>
                <a:t>Southmen</a:t>
              </a:r>
              <a:r>
                <a:rPr lang="en-US" sz="1200" b="1" u="sng" dirty="0"/>
                <a:t> (1-0)	27</a:t>
              </a:r>
            </a:p>
            <a:p>
              <a:pPr algn="just">
                <a:tabLst>
                  <a:tab pos="1143000" algn="l"/>
                  <a:tab pos="2286000" algn="l"/>
                  <a:tab pos="3425825" algn="l"/>
                  <a:tab pos="4689475" algn="l"/>
                  <a:tab pos="5827713" algn="l"/>
                </a:tabLst>
              </a:pPr>
              <a:r>
                <a:rPr lang="en-US" sz="1200" b="1" u="sng" dirty="0">
                  <a:highlight>
                    <a:srgbClr val="FFFF00"/>
                  </a:highlight>
                </a:rPr>
                <a:t>WK 3  Game 1		Game 2		Game 3___________</a:t>
              </a:r>
            </a:p>
            <a:p>
              <a:pPr algn="just">
                <a:tabLst>
                  <a:tab pos="1143000" algn="l"/>
                  <a:tab pos="2286000" algn="l"/>
                  <a:tab pos="3425825" algn="l"/>
                  <a:tab pos="4689475" algn="l"/>
                  <a:tab pos="5827713" algn="l"/>
                </a:tabLst>
              </a:pPr>
              <a:r>
                <a:rPr lang="en-US" sz="1200" b="1" dirty="0"/>
                <a:t>Oilers (0-1-1)	14	Showboats (2-0)	33	Cherokees (0-2)	14</a:t>
              </a:r>
            </a:p>
            <a:p>
              <a:pPr algn="just">
                <a:tabLst>
                  <a:tab pos="1143000" algn="l"/>
                  <a:tab pos="2286000" algn="l"/>
                  <a:tab pos="3425825" algn="l"/>
                  <a:tab pos="4689475" algn="l"/>
                  <a:tab pos="5827713" algn="l"/>
                </a:tabLst>
              </a:pPr>
              <a:r>
                <a:rPr lang="en-US" sz="1200" b="1" u="sng" dirty="0"/>
                <a:t>Titans (0-2)	34	</a:t>
              </a:r>
              <a:r>
                <a:rPr lang="en-US" sz="1200" b="1" u="sng" dirty="0" err="1"/>
                <a:t>Southmen</a:t>
              </a:r>
              <a:r>
                <a:rPr lang="en-US" sz="1200" b="1" u="sng" dirty="0"/>
                <a:t> (2-0)	34	Bears (1-0-1)	40</a:t>
              </a:r>
            </a:p>
            <a:p>
              <a:pPr algn="just">
                <a:tabLst>
                  <a:tab pos="1143000" algn="l"/>
                  <a:tab pos="2286000" algn="l"/>
                  <a:tab pos="3425825" algn="l"/>
                  <a:tab pos="4689475" algn="l"/>
                  <a:tab pos="5827713" algn="l"/>
                </a:tabLst>
              </a:pPr>
              <a:r>
                <a:rPr lang="en-US" sz="1200" b="1" u="sng" dirty="0">
                  <a:highlight>
                    <a:srgbClr val="FFFF00"/>
                  </a:highlight>
                </a:rPr>
                <a:t>WK 4  Game 1		Game 2		Game 3___________</a:t>
              </a:r>
            </a:p>
            <a:p>
              <a:pPr algn="just">
                <a:tabLst>
                  <a:tab pos="1143000" algn="l"/>
                  <a:tab pos="2286000" algn="l"/>
                  <a:tab pos="3425825" algn="l"/>
                  <a:tab pos="4689475" algn="l"/>
                  <a:tab pos="5827713" algn="l"/>
                </a:tabLst>
              </a:pPr>
              <a:r>
                <a:rPr lang="en-US" sz="1200" b="1" dirty="0"/>
                <a:t>Titans (1-2)	31	Showboats (2-1)	40	Oilers (0-2-1)	28</a:t>
              </a:r>
            </a:p>
            <a:p>
              <a:pPr algn="just">
                <a:tabLst>
                  <a:tab pos="1143000" algn="l"/>
                  <a:tab pos="2286000" algn="l"/>
                  <a:tab pos="3425825" algn="l"/>
                  <a:tab pos="4689475" algn="l"/>
                  <a:tab pos="5827713" algn="l"/>
                </a:tabLst>
              </a:pPr>
              <a:r>
                <a:rPr lang="en-US" sz="1200" b="1" u="sng" dirty="0" err="1"/>
                <a:t>Southmen</a:t>
              </a:r>
              <a:r>
                <a:rPr lang="en-US" sz="1200" b="1" u="sng" dirty="0"/>
                <a:t> (3-0)	41	Bears (2-0-1)	28	Cherokees (0-3)	38</a:t>
              </a:r>
            </a:p>
            <a:p>
              <a:pPr algn="just">
                <a:tabLst>
                  <a:tab pos="1143000" algn="l"/>
                  <a:tab pos="2286000" algn="l"/>
                  <a:tab pos="3425825" algn="l"/>
                  <a:tab pos="4689475" algn="l"/>
                  <a:tab pos="5827713" algn="l"/>
                </a:tabLst>
              </a:pPr>
              <a:r>
                <a:rPr lang="en-US" sz="1200" b="1" u="sng" dirty="0">
                  <a:highlight>
                    <a:srgbClr val="FFFF00"/>
                  </a:highlight>
                </a:rPr>
                <a:t>WK 5  Game 1		Game 2		Game 3___________</a:t>
              </a:r>
            </a:p>
            <a:p>
              <a:pPr algn="just">
                <a:tabLst>
                  <a:tab pos="1143000" algn="l"/>
                  <a:tab pos="2286000" algn="l"/>
                  <a:tab pos="3425825" algn="l"/>
                  <a:tab pos="4689475" algn="l"/>
                  <a:tab pos="5827713" algn="l"/>
                </a:tabLst>
              </a:pPr>
              <a:r>
                <a:rPr lang="en-US" sz="1200" b="1" dirty="0"/>
                <a:t>Cherokees (1-3)	13	Bears (2-1-1)	31	</a:t>
              </a:r>
              <a:r>
                <a:rPr lang="en-US" sz="1200" b="1" dirty="0" err="1"/>
                <a:t>Southmen</a:t>
              </a:r>
              <a:r>
                <a:rPr lang="en-US" sz="1200" b="1" dirty="0"/>
                <a:t> (4-0)	49</a:t>
              </a:r>
            </a:p>
            <a:p>
              <a:pPr algn="just">
                <a:tabLst>
                  <a:tab pos="1143000" algn="l"/>
                  <a:tab pos="2286000" algn="l"/>
                  <a:tab pos="3425825" algn="l"/>
                  <a:tab pos="4689475" algn="l"/>
                  <a:tab pos="5827713" algn="l"/>
                </a:tabLst>
              </a:pPr>
              <a:r>
                <a:rPr lang="en-US" sz="1200" b="1" u="sng" dirty="0"/>
                <a:t>Titans (1-3) 	  7	Showboats (3-1)	42	Oilers (0-3-1)	  3</a:t>
              </a:r>
            </a:p>
            <a:p>
              <a:pPr algn="just">
                <a:tabLst>
                  <a:tab pos="2286000" algn="l"/>
                  <a:tab pos="4689475" algn="l"/>
                </a:tabLst>
              </a:pPr>
              <a:r>
                <a:rPr lang="en-US" sz="1200" b="1" u="sng" dirty="0">
                  <a:highlight>
                    <a:srgbClr val="FFFF00"/>
                  </a:highlight>
                </a:rPr>
                <a:t>WK 6  Game 1	Game 2	Game 3___________</a:t>
              </a:r>
            </a:p>
            <a:p>
              <a:pPr algn="just">
                <a:tabLst>
                  <a:tab pos="1143000" algn="l"/>
                  <a:tab pos="2286000" algn="l"/>
                  <a:tab pos="3429000" algn="l"/>
                  <a:tab pos="4689475" algn="l"/>
                  <a:tab pos="5827713" algn="l"/>
                </a:tabLst>
              </a:pPr>
              <a:r>
                <a:rPr lang="en-US" sz="1200" b="1" dirty="0"/>
                <a:t>Titans (1-4)	27	Showboats (4-1)	21	Oilers (0-4-1)	23	</a:t>
              </a:r>
            </a:p>
            <a:p>
              <a:pPr algn="just">
                <a:tabLst>
                  <a:tab pos="1143000" algn="l"/>
                  <a:tab pos="2286000" algn="l"/>
                  <a:tab pos="3429000" algn="l"/>
                  <a:tab pos="4689475" algn="l"/>
                  <a:tab pos="5827713" algn="l"/>
                </a:tabLst>
              </a:pPr>
              <a:r>
                <a:rPr lang="en-US" sz="1200" b="1" u="sng" dirty="0"/>
                <a:t>Bears (2-2-1)	23	Cherokees (2-3)	28	</a:t>
              </a:r>
              <a:r>
                <a:rPr lang="en-US" sz="1200" b="1" u="sng" dirty="0" err="1"/>
                <a:t>Southmen</a:t>
              </a:r>
              <a:r>
                <a:rPr lang="en-US" sz="1200" b="1" u="sng" dirty="0"/>
                <a:t> (5-0)	27 </a:t>
              </a:r>
            </a:p>
            <a:p>
              <a:pPr algn="just">
                <a:tabLst>
                  <a:tab pos="2286000" algn="l"/>
                  <a:tab pos="4689475" algn="l"/>
                </a:tabLst>
              </a:pPr>
              <a:r>
                <a:rPr lang="en-US" sz="1200" b="1" u="sng" dirty="0">
                  <a:highlight>
                    <a:srgbClr val="FFFF00"/>
                  </a:highlight>
                </a:rPr>
                <a:t>WK 7  Game 1	Game 2	Game 3___________</a:t>
              </a:r>
            </a:p>
            <a:p>
              <a:pPr algn="just">
                <a:tabLst>
                  <a:tab pos="1143000" algn="l"/>
                  <a:tab pos="2286000" algn="l"/>
                  <a:tab pos="3429000" algn="l"/>
                  <a:tab pos="4689475" algn="l"/>
                  <a:tab pos="5826125" algn="l"/>
                </a:tabLst>
              </a:pPr>
              <a:r>
                <a:rPr lang="en-US" sz="1200" b="1" dirty="0"/>
                <a:t>Showboats (4-2)	14	Bears (2-3-1)	17	Cherokees (3-3) 	17</a:t>
              </a:r>
            </a:p>
            <a:p>
              <a:pPr algn="just">
                <a:tabLst>
                  <a:tab pos="1147763" algn="l"/>
                  <a:tab pos="2286000" algn="l"/>
                  <a:tab pos="3429000" algn="l"/>
                  <a:tab pos="4689475" algn="l"/>
                  <a:tab pos="5826125" algn="l"/>
                </a:tabLst>
              </a:pPr>
              <a:r>
                <a:rPr lang="en-US" sz="1200" b="1" dirty="0"/>
                <a:t>Titans (2-4)	13	</a:t>
              </a:r>
              <a:r>
                <a:rPr lang="en-US" sz="1200" b="1" dirty="0" err="1"/>
                <a:t>Southmen</a:t>
              </a:r>
              <a:r>
                <a:rPr lang="en-US" sz="1200" b="1" dirty="0"/>
                <a:t> (6-0)	21	Oilers (0-5-1)	17</a:t>
              </a:r>
            </a:p>
          </p:txBody>
        </p:sp>
      </p:grpSp>
    </p:spTree>
    <p:extLst>
      <p:ext uri="{BB962C8B-B14F-4D97-AF65-F5344CB8AC3E}">
        <p14:creationId xmlns:p14="http://schemas.microsoft.com/office/powerpoint/2010/main" xmlns="" val="4089063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xmlns="" id="{8082EB02-F1A9-42A0-BA9C-A49104C90140}"/>
              </a:ext>
            </a:extLst>
          </p:cNvPr>
          <p:cNvGrpSpPr/>
          <p:nvPr/>
        </p:nvGrpSpPr>
        <p:grpSpPr>
          <a:xfrm>
            <a:off x="457200" y="457200"/>
            <a:ext cx="6858000" cy="9848850"/>
            <a:chOff x="457200" y="457200"/>
            <a:chExt cx="6858000" cy="9848850"/>
          </a:xfrm>
        </p:grpSpPr>
        <p:sp>
          <p:nvSpPr>
            <p:cNvPr id="2" name="TextBox 1">
              <a:extLst>
                <a:ext uri="{FF2B5EF4-FFF2-40B4-BE49-F238E27FC236}">
                  <a16:creationId xmlns:a16="http://schemas.microsoft.com/office/drawing/2014/main" xmlns="" id="{5E519C3C-9FD0-48D7-9AF0-126D4987526E}"/>
                </a:ext>
              </a:extLst>
            </p:cNvPr>
            <p:cNvSpPr txBox="1"/>
            <p:nvPr/>
          </p:nvSpPr>
          <p:spPr>
            <a:xfrm>
              <a:off x="457200" y="457200"/>
              <a:ext cx="3429000" cy="9144000"/>
            </a:xfrm>
            <a:prstGeom prst="rect">
              <a:avLst/>
            </a:prstGeom>
            <a:noFill/>
          </p:spPr>
          <p:txBody>
            <a:bodyPr wrap="square" rtlCol="0">
              <a:spAutoFit/>
            </a:bodyPr>
            <a:lstStyle/>
            <a:p>
              <a:r>
                <a:rPr lang="en-US" sz="2000" b="1" u="sng" dirty="0"/>
                <a:t>Chattanooga Cherokees</a:t>
              </a:r>
            </a:p>
            <a:p>
              <a:r>
                <a:rPr lang="en-US" sz="1600" dirty="0"/>
                <a:t>11 </a:t>
              </a:r>
              <a:r>
                <a:rPr lang="en-US" sz="1600" dirty="0" err="1"/>
                <a:t>Haushalter</a:t>
              </a:r>
              <a:r>
                <a:rPr lang="en-US" sz="1600" dirty="0"/>
                <a:t>   QB / LB</a:t>
              </a:r>
            </a:p>
            <a:p>
              <a:r>
                <a:rPr lang="en-US" sz="1600" dirty="0"/>
                <a:t>30 Vandergriff   FB / DB</a:t>
              </a:r>
            </a:p>
            <a:p>
              <a:r>
                <a:rPr lang="en-US" sz="1600" dirty="0"/>
                <a:t>22 Henley HB / DB</a:t>
              </a:r>
            </a:p>
            <a:p>
              <a:r>
                <a:rPr lang="en-US" sz="1600" dirty="0"/>
                <a:t>25 Hogan FL / DB</a:t>
              </a:r>
            </a:p>
            <a:p>
              <a:r>
                <a:rPr lang="en-US" sz="1600" dirty="0"/>
                <a:t>86 Bradley OE / DB </a:t>
              </a:r>
            </a:p>
            <a:p>
              <a:r>
                <a:rPr lang="en-US" sz="1600" dirty="0"/>
                <a:t>80 Brown OE / LB</a:t>
              </a:r>
            </a:p>
            <a:p>
              <a:r>
                <a:rPr lang="en-US" sz="1600" dirty="0"/>
                <a:t>50 Kunka C / DT </a:t>
              </a:r>
            </a:p>
            <a:p>
              <a:r>
                <a:rPr lang="en-US" sz="1600" dirty="0"/>
                <a:t>60 Snyder G/ DT</a:t>
              </a:r>
            </a:p>
            <a:p>
              <a:r>
                <a:rPr lang="en-US" sz="1600" dirty="0"/>
                <a:t>65 Fuller G / DE</a:t>
              </a:r>
            </a:p>
            <a:p>
              <a:r>
                <a:rPr lang="en-US" sz="1600" dirty="0"/>
                <a:t>70 Locke T / DE</a:t>
              </a:r>
            </a:p>
            <a:p>
              <a:r>
                <a:rPr lang="en-US" sz="1600" dirty="0"/>
                <a:t>74 Phillips T/ LB </a:t>
              </a:r>
            </a:p>
            <a:p>
              <a:endParaRPr lang="en-US" sz="800" dirty="0"/>
            </a:p>
            <a:p>
              <a:r>
                <a:rPr lang="en-US" sz="2000" b="1" u="sng" dirty="0"/>
                <a:t>Knoxville Bears</a:t>
              </a:r>
            </a:p>
            <a:p>
              <a:r>
                <a:rPr lang="en-US" sz="1600" dirty="0"/>
                <a:t>12 Troutman QB / LB</a:t>
              </a:r>
            </a:p>
            <a:p>
              <a:r>
                <a:rPr lang="en-US" sz="1600" dirty="0"/>
                <a:t>31 Nichols FB / DB</a:t>
              </a:r>
            </a:p>
            <a:p>
              <a:r>
                <a:rPr lang="en-US" sz="1600" dirty="0"/>
                <a:t>23 Faircloth HB / DB</a:t>
              </a:r>
            </a:p>
            <a:p>
              <a:r>
                <a:rPr lang="en-US" sz="1600" dirty="0"/>
                <a:t>20 Frazier FL / DB</a:t>
              </a:r>
            </a:p>
            <a:p>
              <a:r>
                <a:rPr lang="en-US" sz="1600" dirty="0"/>
                <a:t>82 </a:t>
              </a:r>
              <a:r>
                <a:rPr lang="en-US" sz="1600" dirty="0" err="1"/>
                <a:t>Baskette</a:t>
              </a:r>
              <a:r>
                <a:rPr lang="en-US" sz="1600" dirty="0"/>
                <a:t> SE / DB </a:t>
              </a:r>
            </a:p>
            <a:p>
              <a:r>
                <a:rPr lang="en-US" sz="1600" dirty="0"/>
                <a:t>84 McCauley TE / LB</a:t>
              </a:r>
            </a:p>
            <a:p>
              <a:r>
                <a:rPr lang="en-US" sz="1600" dirty="0"/>
                <a:t>52 Shafer C / DT</a:t>
              </a:r>
            </a:p>
            <a:p>
              <a:r>
                <a:rPr lang="en-US" sz="1600" dirty="0"/>
                <a:t>64 Warwick G / DT</a:t>
              </a:r>
            </a:p>
            <a:p>
              <a:r>
                <a:rPr lang="en-US" sz="1600" dirty="0"/>
                <a:t>61 Cole G /DE</a:t>
              </a:r>
            </a:p>
            <a:p>
              <a:r>
                <a:rPr lang="en-US" sz="1600" dirty="0"/>
                <a:t>74 White T / DE</a:t>
              </a:r>
            </a:p>
            <a:p>
              <a:r>
                <a:rPr lang="en-US" sz="1600" dirty="0"/>
                <a:t>75 Daniels T / LB</a:t>
              </a:r>
            </a:p>
            <a:p>
              <a:endParaRPr lang="en-US" sz="800" dirty="0"/>
            </a:p>
            <a:p>
              <a:r>
                <a:rPr lang="en-US" sz="2000" b="1" dirty="0"/>
                <a:t>Memphis </a:t>
              </a:r>
              <a:r>
                <a:rPr lang="en-US" sz="2000" b="1" dirty="0" err="1"/>
                <a:t>Southmen</a:t>
              </a:r>
              <a:endParaRPr lang="en-US" sz="2000" b="1" dirty="0"/>
            </a:p>
            <a:p>
              <a:r>
                <a:rPr lang="en-US" sz="1600" dirty="0"/>
                <a:t>7 </a:t>
              </a:r>
              <a:r>
                <a:rPr lang="en-US" sz="1600" dirty="0" err="1"/>
                <a:t>Haurte</a:t>
              </a:r>
              <a:r>
                <a:rPr lang="en-US" sz="1600" dirty="0"/>
                <a:t> QB / LB</a:t>
              </a:r>
            </a:p>
            <a:p>
              <a:r>
                <a:rPr lang="en-US" sz="1600" dirty="0"/>
                <a:t>39 </a:t>
              </a:r>
              <a:r>
                <a:rPr lang="en-US" sz="1600" dirty="0" err="1"/>
                <a:t>Csonka</a:t>
              </a:r>
              <a:r>
                <a:rPr lang="en-US" sz="1600" dirty="0"/>
                <a:t> FB / DB</a:t>
              </a:r>
            </a:p>
            <a:p>
              <a:r>
                <a:rPr lang="en-US" sz="1600" dirty="0"/>
                <a:t>21 </a:t>
              </a:r>
              <a:r>
                <a:rPr lang="en-US" sz="1600" dirty="0" err="1"/>
                <a:t>Kiick</a:t>
              </a:r>
              <a:r>
                <a:rPr lang="en-US" sz="1600" dirty="0"/>
                <a:t> HB / DB</a:t>
              </a:r>
            </a:p>
            <a:p>
              <a:r>
                <a:rPr lang="en-US" sz="1600" dirty="0"/>
                <a:t>42 Warfield  FL / DB</a:t>
              </a:r>
            </a:p>
            <a:p>
              <a:r>
                <a:rPr lang="en-US" sz="1600" dirty="0"/>
                <a:t>89 Marshall WR / DB</a:t>
              </a:r>
            </a:p>
            <a:p>
              <a:r>
                <a:rPr lang="en-US" sz="1600" dirty="0"/>
                <a:t>87 Shirk TE / LB</a:t>
              </a:r>
            </a:p>
            <a:p>
              <a:r>
                <a:rPr lang="en-US" sz="1600" dirty="0"/>
                <a:t>53 Hill C / DT</a:t>
              </a:r>
            </a:p>
            <a:p>
              <a:r>
                <a:rPr lang="en-US" sz="1600" dirty="0"/>
                <a:t>64 </a:t>
              </a:r>
              <a:r>
                <a:rPr lang="en-US" sz="1600" dirty="0" err="1"/>
                <a:t>Kruyer</a:t>
              </a:r>
              <a:r>
                <a:rPr lang="en-US" sz="1600" dirty="0"/>
                <a:t> G / DT</a:t>
              </a:r>
            </a:p>
            <a:p>
              <a:r>
                <a:rPr lang="en-US" sz="1600" dirty="0"/>
                <a:t>62 </a:t>
              </a:r>
              <a:r>
                <a:rPr lang="en-US" sz="1600" dirty="0" err="1"/>
                <a:t>Mikolajczyk</a:t>
              </a:r>
              <a:r>
                <a:rPr lang="en-US" sz="1600" dirty="0"/>
                <a:t> G / DT</a:t>
              </a:r>
            </a:p>
            <a:p>
              <a:r>
                <a:rPr lang="en-US" sz="1600" dirty="0"/>
                <a:t>73 </a:t>
              </a:r>
              <a:r>
                <a:rPr lang="en-US" sz="1600" dirty="0" err="1"/>
                <a:t>Canale</a:t>
              </a:r>
              <a:r>
                <a:rPr lang="en-US" sz="1600" dirty="0"/>
                <a:t> T / DE</a:t>
              </a:r>
            </a:p>
            <a:p>
              <a:r>
                <a:rPr lang="en-US" sz="1600" dirty="0"/>
                <a:t>77 Cotton T / LB</a:t>
              </a:r>
            </a:p>
            <a:p>
              <a:r>
                <a:rPr lang="en-US" sz="1200" b="1" dirty="0"/>
                <a:t> </a:t>
              </a:r>
            </a:p>
            <a:p>
              <a:endParaRPr lang="en-US" dirty="0"/>
            </a:p>
          </p:txBody>
        </p:sp>
        <p:sp>
          <p:nvSpPr>
            <p:cNvPr id="4" name="TextBox 3">
              <a:extLst>
                <a:ext uri="{FF2B5EF4-FFF2-40B4-BE49-F238E27FC236}">
                  <a16:creationId xmlns:a16="http://schemas.microsoft.com/office/drawing/2014/main" xmlns="" id="{86F12559-0BED-45BB-8FE1-78B07E20C559}"/>
                </a:ext>
              </a:extLst>
            </p:cNvPr>
            <p:cNvSpPr txBox="1"/>
            <p:nvPr/>
          </p:nvSpPr>
          <p:spPr>
            <a:xfrm>
              <a:off x="3886200" y="457200"/>
              <a:ext cx="3429000" cy="9848850"/>
            </a:xfrm>
            <a:prstGeom prst="rect">
              <a:avLst/>
            </a:prstGeom>
            <a:noFill/>
          </p:spPr>
          <p:txBody>
            <a:bodyPr wrap="square" rtlCol="0">
              <a:spAutoFit/>
            </a:bodyPr>
            <a:lstStyle/>
            <a:p>
              <a:r>
                <a:rPr lang="en-US" sz="2000" b="1" u="sng" dirty="0"/>
                <a:t>Memphis Showboats</a:t>
              </a:r>
            </a:p>
            <a:p>
              <a:r>
                <a:rPr lang="en-US" sz="1600" dirty="0"/>
                <a:t>10 Lewis   QB / LB</a:t>
              </a:r>
            </a:p>
            <a:p>
              <a:r>
                <a:rPr lang="en-US" sz="1600" dirty="0"/>
                <a:t>40 Quarles   FB / DB</a:t>
              </a:r>
            </a:p>
            <a:p>
              <a:r>
                <a:rPr lang="en-US" sz="1600" dirty="0"/>
                <a:t>34 Reid HB / DB</a:t>
              </a:r>
            </a:p>
            <a:p>
              <a:r>
                <a:rPr lang="en-US" sz="1600" dirty="0"/>
                <a:t>83 Carney SE / DB </a:t>
              </a:r>
            </a:p>
            <a:p>
              <a:r>
                <a:rPr lang="en-US" sz="1600" dirty="0"/>
                <a:t>  9 Crawford FL / DB</a:t>
              </a:r>
            </a:p>
            <a:p>
              <a:r>
                <a:rPr lang="en-US" sz="1600" dirty="0"/>
                <a:t>87 Shirk TE / LB</a:t>
              </a:r>
            </a:p>
            <a:p>
              <a:r>
                <a:rPr lang="en-US" sz="1600" dirty="0"/>
                <a:t>50 Kuehn C / DT </a:t>
              </a:r>
            </a:p>
            <a:p>
              <a:r>
                <a:rPr lang="en-US" sz="1600" dirty="0"/>
                <a:t>61 Smith G/ DT</a:t>
              </a:r>
            </a:p>
            <a:p>
              <a:r>
                <a:rPr lang="en-US" sz="1600" dirty="0"/>
                <a:t>66 Gunn G / DE</a:t>
              </a:r>
            </a:p>
            <a:p>
              <a:r>
                <a:rPr lang="en-US" sz="1600" dirty="0"/>
                <a:t>92 White T / DE</a:t>
              </a:r>
            </a:p>
            <a:p>
              <a:r>
                <a:rPr lang="en-US" sz="1600" dirty="0"/>
                <a:t>74 Clark T/ LB </a:t>
              </a:r>
            </a:p>
            <a:p>
              <a:endParaRPr lang="en-US" sz="800" dirty="0"/>
            </a:p>
            <a:p>
              <a:r>
                <a:rPr lang="en-US" sz="2000" b="1" u="sng" dirty="0"/>
                <a:t>Tennessee Oilers </a:t>
              </a:r>
            </a:p>
            <a:p>
              <a:r>
                <a:rPr lang="en-US" sz="1600" dirty="0"/>
                <a:t>  9 McNair QB / LB</a:t>
              </a:r>
            </a:p>
            <a:p>
              <a:r>
                <a:rPr lang="en-US" sz="1600" dirty="0"/>
                <a:t>27 George FB / DB</a:t>
              </a:r>
            </a:p>
            <a:p>
              <a:r>
                <a:rPr lang="en-US" sz="1600" dirty="0"/>
                <a:t>20 Thomas HB / DB</a:t>
              </a:r>
            </a:p>
            <a:p>
              <a:r>
                <a:rPr lang="en-US" sz="1600" dirty="0"/>
                <a:t>81 Sanders FL / DB</a:t>
              </a:r>
            </a:p>
            <a:p>
              <a:r>
                <a:rPr lang="en-US" sz="1600" dirty="0"/>
                <a:t>84 Davis SE / DB </a:t>
              </a:r>
            </a:p>
            <a:p>
              <a:r>
                <a:rPr lang="en-US" sz="1600" dirty="0"/>
                <a:t>89 </a:t>
              </a:r>
              <a:r>
                <a:rPr lang="en-US" sz="1600" dirty="0" err="1"/>
                <a:t>Wycheck</a:t>
              </a:r>
              <a:r>
                <a:rPr lang="en-US" sz="1600" dirty="0"/>
                <a:t> TE / LB</a:t>
              </a:r>
            </a:p>
            <a:p>
              <a:r>
                <a:rPr lang="en-US" sz="1600" dirty="0"/>
                <a:t>53 </a:t>
              </a:r>
              <a:r>
                <a:rPr lang="en-US" sz="1600" dirty="0" err="1"/>
                <a:t>Stepnoski</a:t>
              </a:r>
              <a:r>
                <a:rPr lang="en-US" sz="1600" dirty="0"/>
                <a:t> C / DT</a:t>
              </a:r>
            </a:p>
            <a:p>
              <a:r>
                <a:rPr lang="en-US" sz="1600" dirty="0"/>
                <a:t>66 Layman G / DT</a:t>
              </a:r>
            </a:p>
            <a:p>
              <a:r>
                <a:rPr lang="en-US" sz="1600" dirty="0"/>
                <a:t>69 Runyon G /DE</a:t>
              </a:r>
            </a:p>
            <a:p>
              <a:r>
                <a:rPr lang="en-US" sz="1600" dirty="0"/>
                <a:t>74 Matthews T / DE</a:t>
              </a:r>
            </a:p>
            <a:p>
              <a:r>
                <a:rPr lang="en-US" sz="1600" dirty="0"/>
                <a:t>72 Hopkins T / LB</a:t>
              </a:r>
            </a:p>
            <a:p>
              <a:endParaRPr lang="en-US" sz="800" dirty="0"/>
            </a:p>
            <a:p>
              <a:r>
                <a:rPr lang="en-US" sz="2000" b="1" dirty="0"/>
                <a:t>Tennessee Titans </a:t>
              </a:r>
            </a:p>
            <a:p>
              <a:r>
                <a:rPr lang="en-US" sz="1600" dirty="0"/>
                <a:t>17 Tannehill QB / LB</a:t>
              </a:r>
            </a:p>
            <a:p>
              <a:r>
                <a:rPr lang="en-US" sz="1600" dirty="0"/>
                <a:t>22 Henry FB / DB</a:t>
              </a:r>
            </a:p>
            <a:p>
              <a:r>
                <a:rPr lang="en-US" sz="1600" dirty="0"/>
                <a:t>33 Lewis HB / DB</a:t>
              </a:r>
            </a:p>
            <a:p>
              <a:r>
                <a:rPr lang="en-US" sz="1600" dirty="0"/>
                <a:t>11 Brown FL / DB</a:t>
              </a:r>
            </a:p>
            <a:p>
              <a:r>
                <a:rPr lang="en-US" sz="1600" dirty="0"/>
                <a:t>84 Davis WR / DB</a:t>
              </a:r>
            </a:p>
            <a:p>
              <a:r>
                <a:rPr lang="en-US" sz="1600" dirty="0"/>
                <a:t>82 Walker TE / LB</a:t>
              </a:r>
            </a:p>
            <a:p>
              <a:r>
                <a:rPr lang="en-US" sz="1600" dirty="0"/>
                <a:t>60 Johns C / DT</a:t>
              </a:r>
            </a:p>
            <a:p>
              <a:r>
                <a:rPr lang="en-US" sz="1600" dirty="0"/>
                <a:t>64 N. Davis G / DT</a:t>
              </a:r>
            </a:p>
            <a:p>
              <a:r>
                <a:rPr lang="en-US" sz="1600" dirty="0"/>
                <a:t>54 Evans G / DT</a:t>
              </a:r>
            </a:p>
            <a:p>
              <a:r>
                <a:rPr lang="en-US" sz="1600" dirty="0"/>
                <a:t>77 </a:t>
              </a:r>
              <a:r>
                <a:rPr lang="en-US" sz="1600" dirty="0" err="1"/>
                <a:t>Lewan</a:t>
              </a:r>
              <a:r>
                <a:rPr lang="en-US" sz="1600" dirty="0"/>
                <a:t> T / DE</a:t>
              </a:r>
            </a:p>
            <a:p>
              <a:r>
                <a:rPr lang="en-US" sz="1600" dirty="0"/>
                <a:t>78 Conklin T / LB</a:t>
              </a:r>
            </a:p>
            <a:p>
              <a:r>
                <a:rPr lang="en-US" sz="1200" b="1" dirty="0"/>
                <a:t> </a:t>
              </a:r>
            </a:p>
            <a:p>
              <a:endParaRPr lang="en-US" dirty="0"/>
            </a:p>
          </p:txBody>
        </p:sp>
      </p:grpSp>
    </p:spTree>
    <p:extLst>
      <p:ext uri="{BB962C8B-B14F-4D97-AF65-F5344CB8AC3E}">
        <p14:creationId xmlns:p14="http://schemas.microsoft.com/office/powerpoint/2010/main" xmlns="" val="2287824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xmlns="" id="{9C32EFF4-D4AF-4795-A12B-39E756C2C9EB}"/>
              </a:ext>
            </a:extLst>
          </p:cNvPr>
          <p:cNvGrpSpPr/>
          <p:nvPr/>
        </p:nvGrpSpPr>
        <p:grpSpPr>
          <a:xfrm>
            <a:off x="185057" y="195942"/>
            <a:ext cx="7358743" cy="9644745"/>
            <a:chOff x="185057" y="195942"/>
            <a:chExt cx="7358743" cy="9644745"/>
          </a:xfrm>
        </p:grpSpPr>
        <p:sp>
          <p:nvSpPr>
            <p:cNvPr id="2" name="TextBox 1">
              <a:extLst>
                <a:ext uri="{FF2B5EF4-FFF2-40B4-BE49-F238E27FC236}">
                  <a16:creationId xmlns:a16="http://schemas.microsoft.com/office/drawing/2014/main" xmlns="" id="{2D559F34-ABF9-4049-A136-1DEDEDF7FAFD}"/>
                </a:ext>
              </a:extLst>
            </p:cNvPr>
            <p:cNvSpPr txBox="1"/>
            <p:nvPr/>
          </p:nvSpPr>
          <p:spPr>
            <a:xfrm>
              <a:off x="228600" y="195942"/>
              <a:ext cx="7315200" cy="461665"/>
            </a:xfrm>
            <a:prstGeom prst="rect">
              <a:avLst/>
            </a:prstGeom>
            <a:noFill/>
          </p:spPr>
          <p:txBody>
            <a:bodyPr wrap="square" rtlCol="0">
              <a:spAutoFit/>
            </a:bodyPr>
            <a:lstStyle/>
            <a:p>
              <a:pPr algn="ctr"/>
              <a:r>
                <a:rPr lang="en-US" sz="2400" b="1" dirty="0"/>
                <a:t>Team Photos </a:t>
              </a:r>
            </a:p>
          </p:txBody>
        </p:sp>
        <p:pic>
          <p:nvPicPr>
            <p:cNvPr id="8" name="Picture 7">
              <a:extLst>
                <a:ext uri="{FF2B5EF4-FFF2-40B4-BE49-F238E27FC236}">
                  <a16:creationId xmlns:a16="http://schemas.microsoft.com/office/drawing/2014/main" xmlns="" id="{3FC3FD5A-5BE0-47E3-86F4-910404919A4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6980641"/>
              <a:ext cx="7315200" cy="2860046"/>
            </a:xfrm>
            <a:prstGeom prst="rect">
              <a:avLst/>
            </a:prstGeom>
          </p:spPr>
        </p:pic>
        <p:pic>
          <p:nvPicPr>
            <p:cNvPr id="12" name="Picture 11" descr="A picture containing baseball, person, standing, large&#10;&#10;Description automatically generated">
              <a:extLst>
                <a:ext uri="{FF2B5EF4-FFF2-40B4-BE49-F238E27FC236}">
                  <a16:creationId xmlns:a16="http://schemas.microsoft.com/office/drawing/2014/main" xmlns="" id="{CA16112C-ED7D-4CC5-80E4-09BB7569F7EA}"/>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28600" y="1011209"/>
              <a:ext cx="7315200" cy="2612680"/>
            </a:xfrm>
            <a:prstGeom prst="rect">
              <a:avLst/>
            </a:prstGeom>
          </p:spPr>
        </p:pic>
        <p:pic>
          <p:nvPicPr>
            <p:cNvPr id="16" name="Picture 15">
              <a:extLst>
                <a:ext uri="{FF2B5EF4-FFF2-40B4-BE49-F238E27FC236}">
                  <a16:creationId xmlns:a16="http://schemas.microsoft.com/office/drawing/2014/main" xmlns="" id="{EC2F10F4-1DB3-4176-8DFF-FF103845086C}"/>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28600" y="3829206"/>
              <a:ext cx="7315200" cy="2946119"/>
            </a:xfrm>
            <a:prstGeom prst="rect">
              <a:avLst/>
            </a:prstGeom>
          </p:spPr>
        </p:pic>
        <p:sp>
          <p:nvSpPr>
            <p:cNvPr id="17" name="TextBox 16">
              <a:extLst>
                <a:ext uri="{FF2B5EF4-FFF2-40B4-BE49-F238E27FC236}">
                  <a16:creationId xmlns:a16="http://schemas.microsoft.com/office/drawing/2014/main" xmlns="" id="{E22D2B3E-1EA3-45E4-A429-82AA93D22C7B}"/>
                </a:ext>
              </a:extLst>
            </p:cNvPr>
            <p:cNvSpPr txBox="1"/>
            <p:nvPr/>
          </p:nvSpPr>
          <p:spPr>
            <a:xfrm>
              <a:off x="228600" y="549544"/>
              <a:ext cx="7315200" cy="461665"/>
            </a:xfrm>
            <a:prstGeom prst="rect">
              <a:avLst/>
            </a:prstGeom>
            <a:noFill/>
          </p:spPr>
          <p:txBody>
            <a:bodyPr wrap="square" rtlCol="0">
              <a:spAutoFit/>
            </a:bodyPr>
            <a:lstStyle/>
            <a:p>
              <a:pPr algn="ctr"/>
              <a:r>
                <a:rPr lang="en-US" sz="2400" b="1" dirty="0"/>
                <a:t>Blue Division</a:t>
              </a:r>
            </a:p>
          </p:txBody>
        </p:sp>
        <p:sp>
          <p:nvSpPr>
            <p:cNvPr id="18" name="TextBox 17">
              <a:extLst>
                <a:ext uri="{FF2B5EF4-FFF2-40B4-BE49-F238E27FC236}">
                  <a16:creationId xmlns:a16="http://schemas.microsoft.com/office/drawing/2014/main" xmlns="" id="{13B52352-76CE-418B-BB3E-09BC16CF6222}"/>
                </a:ext>
              </a:extLst>
            </p:cNvPr>
            <p:cNvSpPr txBox="1"/>
            <p:nvPr/>
          </p:nvSpPr>
          <p:spPr>
            <a:xfrm>
              <a:off x="228600" y="3158829"/>
              <a:ext cx="7315200" cy="461665"/>
            </a:xfrm>
            <a:prstGeom prst="rect">
              <a:avLst/>
            </a:prstGeom>
            <a:noFill/>
          </p:spPr>
          <p:txBody>
            <a:bodyPr wrap="square" rtlCol="0">
              <a:spAutoFit/>
            </a:bodyPr>
            <a:lstStyle/>
            <a:p>
              <a:pPr algn="ctr"/>
              <a:r>
                <a:rPr lang="en-US" sz="2400" b="1" dirty="0">
                  <a:solidFill>
                    <a:schemeClr val="bg1"/>
                  </a:solidFill>
                </a:rPr>
                <a:t>Tennessee Titans </a:t>
              </a:r>
            </a:p>
          </p:txBody>
        </p:sp>
        <p:sp>
          <p:nvSpPr>
            <p:cNvPr id="19" name="TextBox 18">
              <a:extLst>
                <a:ext uri="{FF2B5EF4-FFF2-40B4-BE49-F238E27FC236}">
                  <a16:creationId xmlns:a16="http://schemas.microsoft.com/office/drawing/2014/main" xmlns="" id="{B77DFF8D-3FEE-4307-A774-233572B05246}"/>
                </a:ext>
              </a:extLst>
            </p:cNvPr>
            <p:cNvSpPr txBox="1"/>
            <p:nvPr/>
          </p:nvSpPr>
          <p:spPr>
            <a:xfrm>
              <a:off x="228600" y="6266610"/>
              <a:ext cx="7315200" cy="461665"/>
            </a:xfrm>
            <a:prstGeom prst="rect">
              <a:avLst/>
            </a:prstGeom>
            <a:noFill/>
          </p:spPr>
          <p:txBody>
            <a:bodyPr wrap="square" rtlCol="0">
              <a:spAutoFit/>
            </a:bodyPr>
            <a:lstStyle/>
            <a:p>
              <a:pPr algn="ctr"/>
              <a:r>
                <a:rPr lang="en-US" sz="2400" b="1" dirty="0">
                  <a:solidFill>
                    <a:schemeClr val="bg1"/>
                  </a:solidFill>
                </a:rPr>
                <a:t>Memphis Showboats</a:t>
              </a:r>
            </a:p>
          </p:txBody>
        </p:sp>
        <p:sp>
          <p:nvSpPr>
            <p:cNvPr id="20" name="TextBox 19">
              <a:extLst>
                <a:ext uri="{FF2B5EF4-FFF2-40B4-BE49-F238E27FC236}">
                  <a16:creationId xmlns:a16="http://schemas.microsoft.com/office/drawing/2014/main" xmlns="" id="{C71F961F-69E3-4990-B46A-2A400E37877F}"/>
                </a:ext>
              </a:extLst>
            </p:cNvPr>
            <p:cNvSpPr txBox="1"/>
            <p:nvPr/>
          </p:nvSpPr>
          <p:spPr>
            <a:xfrm>
              <a:off x="228600" y="9379022"/>
              <a:ext cx="7315200" cy="461665"/>
            </a:xfrm>
            <a:prstGeom prst="rect">
              <a:avLst/>
            </a:prstGeom>
            <a:noFill/>
          </p:spPr>
          <p:txBody>
            <a:bodyPr wrap="square" rtlCol="0">
              <a:spAutoFit/>
            </a:bodyPr>
            <a:lstStyle/>
            <a:p>
              <a:pPr algn="ctr"/>
              <a:r>
                <a:rPr lang="en-US" sz="2400" b="1" dirty="0">
                  <a:solidFill>
                    <a:schemeClr val="bg1"/>
                  </a:solidFill>
                </a:rPr>
                <a:t>Knoxville Bears </a:t>
              </a:r>
            </a:p>
          </p:txBody>
        </p:sp>
        <p:pic>
          <p:nvPicPr>
            <p:cNvPr id="22" name="Picture 14" descr="See the source image">
              <a:extLst>
                <a:ext uri="{FF2B5EF4-FFF2-40B4-BE49-F238E27FC236}">
                  <a16:creationId xmlns:a16="http://schemas.microsoft.com/office/drawing/2014/main" xmlns="" id="{6A181A4F-626E-4000-97FE-D68B49DBF407}"/>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185057" y="2952401"/>
              <a:ext cx="914400" cy="668093"/>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18" descr="See the source image">
              <a:extLst>
                <a:ext uri="{FF2B5EF4-FFF2-40B4-BE49-F238E27FC236}">
                  <a16:creationId xmlns:a16="http://schemas.microsoft.com/office/drawing/2014/main" xmlns="" id="{C0FFA69F-7F8F-4F5E-80B6-083FF1DA4F2C}"/>
                </a:ext>
              </a:extLst>
            </p:cNvPr>
            <p:cNvPicPr>
              <a:picLocks noChangeAspect="1" noChangeArrowheads="1"/>
            </p:cNvPicPr>
            <p:nvPr/>
          </p:nvPicPr>
          <p:blipFill rotWithShape="1">
            <a:blip r:embed="rId7" cstate="print">
              <a:extLst>
                <a:ext uri="{BEBA8EAE-BF5A-486C-A8C5-ECC9F3942E4B}">
                  <a14:imgProps xmlns:a14="http://schemas.microsoft.com/office/drawing/2010/main" xmlns="">
                    <a14:imgLayer r:embed="rId8">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304800" y="6270580"/>
              <a:ext cx="914400" cy="457695"/>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10" descr="See the source image">
              <a:extLst>
                <a:ext uri="{FF2B5EF4-FFF2-40B4-BE49-F238E27FC236}">
                  <a16:creationId xmlns:a16="http://schemas.microsoft.com/office/drawing/2014/main" xmlns="" id="{9ED3B5DD-AF6C-4F87-8C5C-56BFCC4732DF}"/>
                </a:ext>
              </a:extLst>
            </p:cNvPr>
            <p:cNvPicPr>
              <a:picLocks noChangeAspect="1" noChangeArrowheads="1"/>
            </p:cNvPicPr>
            <p:nvPr/>
          </p:nvPicPr>
          <p:blipFill>
            <a:blip r:embed="rId9" cstate="print">
              <a:extLst>
                <a:ext uri="{BEBA8EAE-BF5A-486C-A8C5-ECC9F3942E4B}">
                  <a14:imgProps xmlns:a14="http://schemas.microsoft.com/office/drawing/2010/main" xmlns="">
                    <a14:imgLayer r:embed="rId10">
                      <a14:imgEffect>
                        <a14:backgroundRemoval t="1351" b="94595" l="4620" r="97690">
                          <a14:foregroundMark x1="5027" y1="41313" x2="5027" y2="41313"/>
                          <a14:foregroundMark x1="64402" y1="91699" x2="64402" y2="91699"/>
                          <a14:foregroundMark x1="59239" y1="93050" x2="59239" y2="93050"/>
                          <a14:foregroundMark x1="60326" y1="94595" x2="60326" y2="94595"/>
                          <a14:foregroundMark x1="92527" y1="50193" x2="92527" y2="50193"/>
                          <a14:foregroundMark x1="95652" y1="57529" x2="95652" y2="57529"/>
                          <a14:foregroundMark x1="97826" y1="51737" x2="97826" y2="51737"/>
                          <a14:foregroundMark x1="37364" y1="1351" x2="37364" y2="1351"/>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04800" y="9126656"/>
              <a:ext cx="914400" cy="643558"/>
            </a:xfrm>
            <a:prstGeom prst="rect">
              <a:avLst/>
            </a:prstGeom>
            <a:noFill/>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2967197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xmlns="" id="{6EB4E6DB-ADF1-4D98-8318-7C18FA2310DD}"/>
              </a:ext>
            </a:extLst>
          </p:cNvPr>
          <p:cNvGrpSpPr/>
          <p:nvPr/>
        </p:nvGrpSpPr>
        <p:grpSpPr>
          <a:xfrm>
            <a:off x="228600" y="195942"/>
            <a:ext cx="7315200" cy="9691969"/>
            <a:chOff x="228600" y="195942"/>
            <a:chExt cx="7315200" cy="9691969"/>
          </a:xfrm>
        </p:grpSpPr>
        <p:pic>
          <p:nvPicPr>
            <p:cNvPr id="3" name="Picture 2" descr="A picture containing grass, playing, holding, person&#10;&#10;Description automatically generated">
              <a:extLst>
                <a:ext uri="{FF2B5EF4-FFF2-40B4-BE49-F238E27FC236}">
                  <a16:creationId xmlns:a16="http://schemas.microsoft.com/office/drawing/2014/main" xmlns="" id="{FF7BC1CD-CFD4-451B-87A5-577CD853482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7180888"/>
              <a:ext cx="7315200" cy="2707023"/>
            </a:xfrm>
            <a:prstGeom prst="rect">
              <a:avLst/>
            </a:prstGeom>
          </p:spPr>
        </p:pic>
        <p:pic>
          <p:nvPicPr>
            <p:cNvPr id="5" name="Picture 4" descr="A picture containing road, grass, front, holding&#10;&#10;Description automatically generated">
              <a:extLst>
                <a:ext uri="{FF2B5EF4-FFF2-40B4-BE49-F238E27FC236}">
                  <a16:creationId xmlns:a16="http://schemas.microsoft.com/office/drawing/2014/main" xmlns="" id="{097EEB5B-551A-497B-BFED-910688EE5F70}"/>
                </a:ext>
              </a:extLst>
            </p:cNvPr>
            <p:cNvPicPr>
              <a:picLocks/>
            </p:cNvPicPr>
            <p:nvPr/>
          </p:nvPicPr>
          <p:blipFill rotWithShape="1">
            <a:blip r:embed="rId3" cstate="print">
              <a:extLst>
                <a:ext uri="{28A0092B-C50C-407E-A947-70E740481C1C}">
                  <a14:useLocalDpi xmlns:a14="http://schemas.microsoft.com/office/drawing/2010/main" xmlns="" val="0"/>
                </a:ext>
              </a:extLst>
            </a:blip>
            <a:srcRect b="9187"/>
            <a:stretch/>
          </p:blipFill>
          <p:spPr>
            <a:xfrm>
              <a:off x="228600" y="4106187"/>
              <a:ext cx="7315200" cy="2802949"/>
            </a:xfrm>
            <a:prstGeom prst="rect">
              <a:avLst/>
            </a:prstGeom>
          </p:spPr>
        </p:pic>
        <p:sp>
          <p:nvSpPr>
            <p:cNvPr id="7" name="TextBox 6">
              <a:extLst>
                <a:ext uri="{FF2B5EF4-FFF2-40B4-BE49-F238E27FC236}">
                  <a16:creationId xmlns:a16="http://schemas.microsoft.com/office/drawing/2014/main" xmlns="" id="{1A628CA5-F9BD-4BDF-89A5-211BD2EFB865}"/>
                </a:ext>
              </a:extLst>
            </p:cNvPr>
            <p:cNvSpPr txBox="1"/>
            <p:nvPr/>
          </p:nvSpPr>
          <p:spPr>
            <a:xfrm>
              <a:off x="228600" y="195942"/>
              <a:ext cx="7315200" cy="461665"/>
            </a:xfrm>
            <a:prstGeom prst="rect">
              <a:avLst/>
            </a:prstGeom>
            <a:noFill/>
          </p:spPr>
          <p:txBody>
            <a:bodyPr wrap="square" rtlCol="0">
              <a:spAutoFit/>
            </a:bodyPr>
            <a:lstStyle/>
            <a:p>
              <a:pPr algn="ctr"/>
              <a:r>
                <a:rPr lang="en-US" sz="2400" b="1" dirty="0"/>
                <a:t>Team Photos </a:t>
              </a:r>
            </a:p>
          </p:txBody>
        </p:sp>
        <p:sp>
          <p:nvSpPr>
            <p:cNvPr id="9" name="TextBox 8">
              <a:extLst>
                <a:ext uri="{FF2B5EF4-FFF2-40B4-BE49-F238E27FC236}">
                  <a16:creationId xmlns:a16="http://schemas.microsoft.com/office/drawing/2014/main" xmlns="" id="{0BB59EFC-9D37-4C76-AE31-A429BBC6C2B2}"/>
                </a:ext>
              </a:extLst>
            </p:cNvPr>
            <p:cNvSpPr txBox="1"/>
            <p:nvPr/>
          </p:nvSpPr>
          <p:spPr>
            <a:xfrm>
              <a:off x="228600" y="549544"/>
              <a:ext cx="7315200" cy="461665"/>
            </a:xfrm>
            <a:prstGeom prst="rect">
              <a:avLst/>
            </a:prstGeom>
            <a:noFill/>
          </p:spPr>
          <p:txBody>
            <a:bodyPr wrap="square" rtlCol="0">
              <a:spAutoFit/>
            </a:bodyPr>
            <a:lstStyle/>
            <a:p>
              <a:pPr algn="ctr"/>
              <a:r>
                <a:rPr lang="en-US" sz="2400" b="1" dirty="0"/>
                <a:t>Grey Division</a:t>
              </a:r>
            </a:p>
          </p:txBody>
        </p:sp>
        <p:pic>
          <p:nvPicPr>
            <p:cNvPr id="11" name="Picture 10" descr="A picture containing child, child, playing, young&#10;&#10;Description automatically generated">
              <a:extLst>
                <a:ext uri="{FF2B5EF4-FFF2-40B4-BE49-F238E27FC236}">
                  <a16:creationId xmlns:a16="http://schemas.microsoft.com/office/drawing/2014/main" xmlns="" id="{74BB12B4-A60B-4662-9344-EB98C360D487}"/>
                </a:ext>
              </a:extLst>
            </p:cNvPr>
            <p:cNvPicPr>
              <a:picLocks/>
            </p:cNvPicPr>
            <p:nvPr/>
          </p:nvPicPr>
          <p:blipFill rotWithShape="1">
            <a:blip r:embed="rId4" cstate="print">
              <a:extLst>
                <a:ext uri="{28A0092B-C50C-407E-A947-70E740481C1C}">
                  <a14:useLocalDpi xmlns:a14="http://schemas.microsoft.com/office/drawing/2010/main" xmlns="" val="0"/>
                </a:ext>
              </a:extLst>
            </a:blip>
            <a:srcRect t="4951" b="10658"/>
            <a:stretch/>
          </p:blipFill>
          <p:spPr>
            <a:xfrm>
              <a:off x="228600" y="1056940"/>
              <a:ext cx="7315200" cy="2802949"/>
            </a:xfrm>
            <a:prstGeom prst="rect">
              <a:avLst/>
            </a:prstGeom>
          </p:spPr>
        </p:pic>
        <p:pic>
          <p:nvPicPr>
            <p:cNvPr id="12" name="Picture 11" descr="A picture containing grass, playing, holding, person&#10;&#10;Description automatically generated">
              <a:extLst>
                <a:ext uri="{FF2B5EF4-FFF2-40B4-BE49-F238E27FC236}">
                  <a16:creationId xmlns:a16="http://schemas.microsoft.com/office/drawing/2014/main" xmlns="" id="{09BB02A4-6B5F-4599-96D7-0906F90A0B3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7155435"/>
              <a:ext cx="7315200" cy="2707023"/>
            </a:xfrm>
            <a:prstGeom prst="rect">
              <a:avLst/>
            </a:prstGeom>
          </p:spPr>
        </p:pic>
        <p:sp>
          <p:nvSpPr>
            <p:cNvPr id="14" name="TextBox 13">
              <a:extLst>
                <a:ext uri="{FF2B5EF4-FFF2-40B4-BE49-F238E27FC236}">
                  <a16:creationId xmlns:a16="http://schemas.microsoft.com/office/drawing/2014/main" xmlns="" id="{034C0FAF-370F-45AE-AFD1-5F7F036E8335}"/>
                </a:ext>
              </a:extLst>
            </p:cNvPr>
            <p:cNvSpPr txBox="1"/>
            <p:nvPr/>
          </p:nvSpPr>
          <p:spPr>
            <a:xfrm>
              <a:off x="228600" y="3398223"/>
              <a:ext cx="7315200" cy="461665"/>
            </a:xfrm>
            <a:prstGeom prst="rect">
              <a:avLst/>
            </a:prstGeom>
            <a:noFill/>
          </p:spPr>
          <p:txBody>
            <a:bodyPr wrap="square" rtlCol="0">
              <a:spAutoFit/>
            </a:bodyPr>
            <a:lstStyle/>
            <a:p>
              <a:pPr algn="ctr"/>
              <a:r>
                <a:rPr lang="en-US" sz="2400" b="1" dirty="0">
                  <a:solidFill>
                    <a:schemeClr val="bg1"/>
                  </a:solidFill>
                </a:rPr>
                <a:t>Tennessee Oilers </a:t>
              </a:r>
            </a:p>
          </p:txBody>
        </p:sp>
        <p:sp>
          <p:nvSpPr>
            <p:cNvPr id="16" name="TextBox 15">
              <a:extLst>
                <a:ext uri="{FF2B5EF4-FFF2-40B4-BE49-F238E27FC236}">
                  <a16:creationId xmlns:a16="http://schemas.microsoft.com/office/drawing/2014/main" xmlns="" id="{E27047D3-F8AA-4E9B-BE37-05C8ABAD4110}"/>
                </a:ext>
              </a:extLst>
            </p:cNvPr>
            <p:cNvSpPr txBox="1"/>
            <p:nvPr/>
          </p:nvSpPr>
          <p:spPr>
            <a:xfrm>
              <a:off x="228600" y="6431060"/>
              <a:ext cx="7315200" cy="461665"/>
            </a:xfrm>
            <a:prstGeom prst="rect">
              <a:avLst/>
            </a:prstGeom>
            <a:noFill/>
          </p:spPr>
          <p:txBody>
            <a:bodyPr wrap="square" rtlCol="0">
              <a:spAutoFit/>
            </a:bodyPr>
            <a:lstStyle/>
            <a:p>
              <a:pPr algn="ctr"/>
              <a:r>
                <a:rPr lang="en-US" sz="2400" b="1" dirty="0">
                  <a:solidFill>
                    <a:schemeClr val="bg1"/>
                  </a:solidFill>
                </a:rPr>
                <a:t>Memphis </a:t>
              </a:r>
              <a:r>
                <a:rPr lang="en-US" sz="2400" b="1" dirty="0" err="1">
                  <a:solidFill>
                    <a:schemeClr val="bg1"/>
                  </a:solidFill>
                </a:rPr>
                <a:t>Southmen</a:t>
              </a:r>
              <a:endParaRPr lang="en-US" sz="2400" b="1" dirty="0">
                <a:solidFill>
                  <a:schemeClr val="bg1"/>
                </a:solidFill>
              </a:endParaRPr>
            </a:p>
          </p:txBody>
        </p:sp>
        <p:sp>
          <p:nvSpPr>
            <p:cNvPr id="18" name="TextBox 17">
              <a:extLst>
                <a:ext uri="{FF2B5EF4-FFF2-40B4-BE49-F238E27FC236}">
                  <a16:creationId xmlns:a16="http://schemas.microsoft.com/office/drawing/2014/main" xmlns="" id="{1377FA2B-EE89-4BA4-9922-C43280E71F52}"/>
                </a:ext>
              </a:extLst>
            </p:cNvPr>
            <p:cNvSpPr txBox="1"/>
            <p:nvPr/>
          </p:nvSpPr>
          <p:spPr>
            <a:xfrm>
              <a:off x="228600" y="9379022"/>
              <a:ext cx="7315200" cy="461665"/>
            </a:xfrm>
            <a:prstGeom prst="rect">
              <a:avLst/>
            </a:prstGeom>
            <a:noFill/>
          </p:spPr>
          <p:txBody>
            <a:bodyPr wrap="square" rtlCol="0">
              <a:spAutoFit/>
            </a:bodyPr>
            <a:lstStyle/>
            <a:p>
              <a:pPr algn="ctr"/>
              <a:r>
                <a:rPr lang="en-US" sz="2400" b="1" dirty="0">
                  <a:solidFill>
                    <a:schemeClr val="bg1"/>
                  </a:solidFill>
                </a:rPr>
                <a:t>Chattanooga Cherokees </a:t>
              </a:r>
            </a:p>
          </p:txBody>
        </p:sp>
        <p:pic>
          <p:nvPicPr>
            <p:cNvPr id="20" name="Picture 20" descr="See the source image">
              <a:extLst>
                <a:ext uri="{FF2B5EF4-FFF2-40B4-BE49-F238E27FC236}">
                  <a16:creationId xmlns:a16="http://schemas.microsoft.com/office/drawing/2014/main" xmlns="" id="{52B99F30-8023-49B5-8F43-B7C77728E896}"/>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41406" y="3133341"/>
              <a:ext cx="660311"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22" descr="See the source image">
              <a:extLst>
                <a:ext uri="{FF2B5EF4-FFF2-40B4-BE49-F238E27FC236}">
                  <a16:creationId xmlns:a16="http://schemas.microsoft.com/office/drawing/2014/main" xmlns="" id="{413F90D1-1DB7-483D-BA16-6E7C4DBAB7E5}"/>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715025" y="6098294"/>
              <a:ext cx="786692"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4" descr="See the source image">
              <a:extLst>
                <a:ext uri="{FF2B5EF4-FFF2-40B4-BE49-F238E27FC236}">
                  <a16:creationId xmlns:a16="http://schemas.microsoft.com/office/drawing/2014/main" xmlns="" id="{53E3DC72-03F2-47DD-B2C6-514098DD77F9}"/>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715025" y="9090859"/>
              <a:ext cx="636698" cy="640080"/>
            </a:xfrm>
            <a:prstGeom prst="rect">
              <a:avLst/>
            </a:prstGeom>
            <a:noFill/>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135670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F1642C3F-4019-493D-BAAE-BAD47AFEC2D5}"/>
              </a:ext>
            </a:extLst>
          </p:cNvPr>
          <p:cNvGrpSpPr/>
          <p:nvPr/>
        </p:nvGrpSpPr>
        <p:grpSpPr>
          <a:xfrm>
            <a:off x="457200" y="335853"/>
            <a:ext cx="6858000" cy="3151429"/>
            <a:chOff x="441062" y="-13367"/>
            <a:chExt cx="6799710" cy="3151429"/>
          </a:xfrm>
        </p:grpSpPr>
        <p:pic>
          <p:nvPicPr>
            <p:cNvPr id="3" name="Picture 2" descr="See the source image">
              <a:extLst>
                <a:ext uri="{FF2B5EF4-FFF2-40B4-BE49-F238E27FC236}">
                  <a16:creationId xmlns:a16="http://schemas.microsoft.com/office/drawing/2014/main" xmlns="" id="{2503A55F-2AF3-440F-AC5D-2ED138A55D3D}"/>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941721"/>
              <a:ext cx="6400800" cy="15099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4" name="Isosceles Triangle 3">
              <a:extLst>
                <a:ext uri="{FF2B5EF4-FFF2-40B4-BE49-F238E27FC236}">
                  <a16:creationId xmlns:a16="http://schemas.microsoft.com/office/drawing/2014/main" xmlns="" id="{C3E05CD8-4444-47D7-B571-D904D8E5592A}"/>
                </a:ext>
              </a:extLst>
            </p:cNvPr>
            <p:cNvSpPr/>
            <p:nvPr/>
          </p:nvSpPr>
          <p:spPr>
            <a:xfrm rot="4457983">
              <a:off x="2065680" y="750882"/>
              <a:ext cx="91440" cy="256032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5" name="Star: 5 Points 4">
              <a:extLst>
                <a:ext uri="{FF2B5EF4-FFF2-40B4-BE49-F238E27FC236}">
                  <a16:creationId xmlns:a16="http://schemas.microsoft.com/office/drawing/2014/main" xmlns="" id="{3BABDEEB-7703-4297-94BB-78D298276877}"/>
                </a:ext>
              </a:extLst>
            </p:cNvPr>
            <p:cNvSpPr/>
            <p:nvPr/>
          </p:nvSpPr>
          <p:spPr>
            <a:xfrm>
              <a:off x="531628"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6" name="Isosceles Triangle 5">
              <a:extLst>
                <a:ext uri="{FF2B5EF4-FFF2-40B4-BE49-F238E27FC236}">
                  <a16:creationId xmlns:a16="http://schemas.microsoft.com/office/drawing/2014/main" xmlns="" id="{E8172988-B230-434F-93A2-72647D88A89F}"/>
                </a:ext>
              </a:extLst>
            </p:cNvPr>
            <p:cNvSpPr/>
            <p:nvPr/>
          </p:nvSpPr>
          <p:spPr>
            <a:xfrm rot="17682777">
              <a:off x="4148826" y="1143838"/>
              <a:ext cx="91440" cy="18288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7" name="Star: 5 Points 6">
              <a:extLst>
                <a:ext uri="{FF2B5EF4-FFF2-40B4-BE49-F238E27FC236}">
                  <a16:creationId xmlns:a16="http://schemas.microsoft.com/office/drawing/2014/main" xmlns="" id="{2B9C867F-F66E-4095-8CDA-603C9393D405}"/>
                </a:ext>
              </a:extLst>
            </p:cNvPr>
            <p:cNvSpPr/>
            <p:nvPr/>
          </p:nvSpPr>
          <p:spPr>
            <a:xfrm>
              <a:off x="4820093"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8" name="Star: 5 Points 7">
              <a:extLst>
                <a:ext uri="{FF2B5EF4-FFF2-40B4-BE49-F238E27FC236}">
                  <a16:creationId xmlns:a16="http://schemas.microsoft.com/office/drawing/2014/main" xmlns="" id="{1078C0E0-FC3C-439D-A52B-C71921B602C8}"/>
                </a:ext>
              </a:extLst>
            </p:cNvPr>
            <p:cNvSpPr/>
            <p:nvPr/>
          </p:nvSpPr>
          <p:spPr>
            <a:xfrm>
              <a:off x="3116178" y="1409741"/>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9" name="Isosceles Triangle 8">
              <a:extLst>
                <a:ext uri="{FF2B5EF4-FFF2-40B4-BE49-F238E27FC236}">
                  <a16:creationId xmlns:a16="http://schemas.microsoft.com/office/drawing/2014/main" xmlns="" id="{84E05E73-6F3B-4C01-B6D1-3D827D679979}"/>
                </a:ext>
              </a:extLst>
            </p:cNvPr>
            <p:cNvSpPr/>
            <p:nvPr/>
          </p:nvSpPr>
          <p:spPr>
            <a:xfrm rot="15883039">
              <a:off x="4480789" y="442758"/>
              <a:ext cx="91440" cy="22860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0" name="Star: 5 Points 9">
              <a:extLst>
                <a:ext uri="{FF2B5EF4-FFF2-40B4-BE49-F238E27FC236}">
                  <a16:creationId xmlns:a16="http://schemas.microsoft.com/office/drawing/2014/main" xmlns="" id="{865815A3-5504-4E7F-94C4-0AA9139EADDA}"/>
                </a:ext>
              </a:extLst>
            </p:cNvPr>
            <p:cNvSpPr/>
            <p:nvPr/>
          </p:nvSpPr>
          <p:spPr>
            <a:xfrm>
              <a:off x="5500577" y="1239520"/>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xmlns="" id="{92F862A1-6B29-49AD-B161-B04521898FDE}"/>
                </a:ext>
              </a:extLst>
            </p:cNvPr>
            <p:cNvSpPr/>
            <p:nvPr/>
          </p:nvSpPr>
          <p:spPr>
            <a:xfrm>
              <a:off x="1370254" y="-13367"/>
              <a:ext cx="5870518"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chemeClr val="accent3"/>
                  </a:solidFill>
                  <a:latin typeface="Arial Black" panose="020B0A04020102020204" pitchFamily="34" charset="0"/>
                </a:rPr>
                <a:t>TENNESSEE</a:t>
              </a:r>
            </a:p>
          </p:txBody>
        </p:sp>
        <p:sp>
          <p:nvSpPr>
            <p:cNvPr id="12" name="Rectangle 11">
              <a:extLst>
                <a:ext uri="{FF2B5EF4-FFF2-40B4-BE49-F238E27FC236}">
                  <a16:creationId xmlns:a16="http://schemas.microsoft.com/office/drawing/2014/main" xmlns="" id="{1EBB8A24-35F8-4955-9ACE-60F4EBAC929F}"/>
                </a:ext>
              </a:extLst>
            </p:cNvPr>
            <p:cNvSpPr/>
            <p:nvPr/>
          </p:nvSpPr>
          <p:spPr>
            <a:xfrm>
              <a:off x="441062" y="2676397"/>
              <a:ext cx="6486584"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latin typeface="Arial Black" panose="020B0A04020102020204" pitchFamily="34" charset="0"/>
                </a:rPr>
                <a:t>Professional Electric Football League</a:t>
              </a:r>
            </a:p>
          </p:txBody>
        </p:sp>
      </p:grpSp>
      <p:sp>
        <p:nvSpPr>
          <p:cNvPr id="13" name="TextBox 12">
            <a:extLst>
              <a:ext uri="{FF2B5EF4-FFF2-40B4-BE49-F238E27FC236}">
                <a16:creationId xmlns:a16="http://schemas.microsoft.com/office/drawing/2014/main" xmlns="" id="{14B89C93-F043-4CAB-9F89-0D9EA9A6FCE2}"/>
              </a:ext>
            </a:extLst>
          </p:cNvPr>
          <p:cNvSpPr txBox="1"/>
          <p:nvPr/>
        </p:nvSpPr>
        <p:spPr>
          <a:xfrm>
            <a:off x="457200" y="3530472"/>
            <a:ext cx="6858000" cy="6001643"/>
          </a:xfrm>
          <a:prstGeom prst="rect">
            <a:avLst/>
          </a:prstGeom>
          <a:noFill/>
        </p:spPr>
        <p:txBody>
          <a:bodyPr wrap="square" rtlCol="0">
            <a:spAutoFit/>
          </a:bodyPr>
          <a:lstStyle/>
          <a:p>
            <a:pPr algn="ctr"/>
            <a:r>
              <a:rPr lang="en-US" sz="2400" b="1" dirty="0"/>
              <a:t>Solitaire Electric Football Rules and Regulations</a:t>
            </a:r>
          </a:p>
          <a:p>
            <a:pPr marL="228600" indent="-228600">
              <a:buFont typeface="Arial" panose="020B0604020202020204" pitchFamily="34" charset="0"/>
              <a:buChar char="•"/>
            </a:pPr>
            <a:r>
              <a:rPr lang="en-US" sz="1200" b="1" dirty="0"/>
              <a:t>NFL Rules will be used to govern all games.</a:t>
            </a:r>
          </a:p>
          <a:p>
            <a:pPr marL="457200" indent="-228600">
              <a:buFont typeface="+mj-lt"/>
              <a:buAutoNum type="arabicParenR"/>
            </a:pPr>
            <a:r>
              <a:rPr lang="en-US" sz="1200" b="1" dirty="0"/>
              <a:t>“The Kicking Game” kick placement cards will be used to determine the distance and field placement of all Kickoffs, Onside Kicks, Punts and Punts from Midfield.</a:t>
            </a:r>
          </a:p>
          <a:p>
            <a:pPr marL="457200" indent="-228600">
              <a:buFont typeface="+mj-lt"/>
              <a:buAutoNum type="arabicParenR"/>
            </a:pPr>
            <a:r>
              <a:rPr lang="en-US" sz="1200" b="1" dirty="0"/>
              <a:t>“The Kicking Game” Kickoff cards will be used to determine the outcome of Field Goal Attempts by measuring the distance from the spot of the kick to the goal posts. </a:t>
            </a:r>
          </a:p>
          <a:p>
            <a:pPr marL="457200" indent="-228600">
              <a:buFont typeface="+mj-lt"/>
              <a:buAutoNum type="arabicParenR"/>
            </a:pPr>
            <a:r>
              <a:rPr lang="en-US" sz="1200" b="1" dirty="0"/>
              <a:t>Tudor Games “Passing Sticks” will be used to determine the “catch” of a forward or backward pass of more than 2 base lengths from the “Passer” to The “Receiver”.  </a:t>
            </a:r>
          </a:p>
          <a:p>
            <a:pPr marL="171450" indent="-171450">
              <a:buFont typeface="Arial" panose="020B0604020202020204" pitchFamily="34" charset="0"/>
              <a:buChar char="•"/>
            </a:pPr>
            <a:r>
              <a:rPr lang="en-US" sz="1200" b="1" dirty="0"/>
              <a:t>A running game clock will be used to time the game.</a:t>
            </a:r>
          </a:p>
          <a:p>
            <a:pPr marL="457200" indent="-228600">
              <a:buFont typeface="+mj-lt"/>
              <a:buAutoNum type="arabicParenR"/>
            </a:pPr>
            <a:r>
              <a:rPr lang="en-US" sz="1200" b="1" dirty="0"/>
              <a:t>The Game Clock will start when the ball is fielded following a kickoff.</a:t>
            </a:r>
          </a:p>
          <a:p>
            <a:pPr marL="457200" indent="-228600">
              <a:buFont typeface="+mj-lt"/>
              <a:buAutoNum type="arabicParenR"/>
            </a:pPr>
            <a:r>
              <a:rPr lang="en-US" sz="1200" b="1" dirty="0"/>
              <a:t>The Game Clock will stop following the conclusion of all plays.</a:t>
            </a:r>
          </a:p>
          <a:p>
            <a:pPr marL="457200" indent="-228600">
              <a:buFont typeface="+mj-lt"/>
              <a:buAutoNum type="arabicParenR"/>
            </a:pPr>
            <a:r>
              <a:rPr lang="en-US" sz="1200" b="1" dirty="0"/>
              <a:t>The Game Clock will not run while players are separated in between plays.</a:t>
            </a:r>
          </a:p>
          <a:p>
            <a:pPr marL="457200" indent="-228600">
              <a:buFont typeface="+mj-lt"/>
              <a:buAutoNum type="arabicParenR"/>
            </a:pPr>
            <a:r>
              <a:rPr lang="en-US" sz="1200" b="1" dirty="0"/>
              <a:t>Once the Line of Scrimmage has been established (by placing the offensive Center at the spot of the ball), the Game Clock will be restarted and allowed to run until the setup of the offense is complete. </a:t>
            </a:r>
          </a:p>
          <a:p>
            <a:pPr marL="457200" indent="-228600">
              <a:buFont typeface="+mj-lt"/>
              <a:buAutoNum type="arabicParenR"/>
            </a:pPr>
            <a:r>
              <a:rPr lang="en-US" sz="1200" b="1" dirty="0"/>
              <a:t>The Game Clock will not run while the defense is being set up.</a:t>
            </a:r>
          </a:p>
          <a:p>
            <a:pPr marL="457200" indent="-228600">
              <a:buFont typeface="+mj-lt"/>
              <a:buAutoNum type="arabicParenR"/>
            </a:pPr>
            <a:r>
              <a:rPr lang="en-US" sz="1200" b="1" dirty="0"/>
              <a:t>The Game Clock will start to begin a play and continue to run throughout the execution of a play. </a:t>
            </a:r>
          </a:p>
          <a:p>
            <a:pPr marL="457200" indent="-228600">
              <a:buFont typeface="+mj-lt"/>
              <a:buAutoNum type="arabicParenR"/>
            </a:pPr>
            <a:r>
              <a:rPr lang="en-US" sz="1200" b="1" dirty="0"/>
              <a:t>On a play out of bounds or an incomplete pass, the Game Clock will not start again until the next play begins. </a:t>
            </a:r>
          </a:p>
          <a:p>
            <a:pPr marL="457200" indent="-228600">
              <a:buFont typeface="+mj-lt"/>
              <a:buAutoNum type="arabicParenR"/>
            </a:pPr>
            <a:r>
              <a:rPr lang="en-US" sz="1200" b="1" dirty="0"/>
              <a:t>At the TWO MINUTE WARNING, the Game Clock will not start until the next play begins.</a:t>
            </a:r>
          </a:p>
          <a:p>
            <a:pPr marL="457200" indent="-228600">
              <a:buFont typeface="+mj-lt"/>
              <a:buAutoNum type="arabicParenR"/>
            </a:pPr>
            <a:r>
              <a:rPr lang="en-US" sz="1200" b="1" dirty="0"/>
              <a:t>Teams are allowed 3 “Time Outs” per half.  If a time out is called, the Game Clock will not start until the next play begins. </a:t>
            </a:r>
          </a:p>
          <a:p>
            <a:pPr marL="177800" indent="-171450">
              <a:buFont typeface="Arial" panose="020B0604020202020204" pitchFamily="34" charset="0"/>
              <a:buChar char="•"/>
            </a:pPr>
            <a:r>
              <a:rPr lang="en-US" sz="1200" b="1" dirty="0"/>
              <a:t>Regular Season Games will be allowed to end in a tie. </a:t>
            </a:r>
          </a:p>
          <a:p>
            <a:pPr marL="177800" indent="-171450">
              <a:buFont typeface="Arial" panose="020B0604020202020204" pitchFamily="34" charset="0"/>
              <a:buChar char="•"/>
            </a:pPr>
            <a:r>
              <a:rPr lang="en-US" sz="1200" b="1" dirty="0"/>
              <a:t>Post Season Games will be extended by overtime until a winner is determined. </a:t>
            </a:r>
          </a:p>
          <a:p>
            <a:pPr marL="177800" indent="-171450">
              <a:buFont typeface="Arial" panose="020B0604020202020204" pitchFamily="34" charset="0"/>
              <a:buChar char="•"/>
            </a:pPr>
            <a:endParaRPr lang="en-US" sz="1200" b="1" dirty="0"/>
          </a:p>
          <a:p>
            <a:pPr marL="177800" indent="-171450"/>
            <a:r>
              <a:rPr lang="en-US" sz="1200" b="1" dirty="0"/>
              <a:t>For the last two weeks of the season used a “Quick Game” format. </a:t>
            </a:r>
          </a:p>
          <a:p>
            <a:pPr marL="466725" indent="-228600">
              <a:buFont typeface="+mj-lt"/>
              <a:buAutoNum type="arabicParenR"/>
            </a:pPr>
            <a:r>
              <a:rPr lang="en-US" sz="1200" b="1" dirty="0"/>
              <a:t>One possession per team / per QTR. </a:t>
            </a:r>
          </a:p>
          <a:p>
            <a:pPr marL="466725" indent="-228600">
              <a:buFont typeface="+mj-lt"/>
              <a:buAutoNum type="arabicParenR"/>
            </a:pPr>
            <a:r>
              <a:rPr lang="en-US" sz="1200" b="1" dirty="0"/>
              <a:t>4 scrimmage line plays from the 50 yard line to score by touchdown or field goal. </a:t>
            </a:r>
          </a:p>
          <a:p>
            <a:pPr marL="466725" indent="-228600">
              <a:buFont typeface="+mj-lt"/>
              <a:buAutoNum type="arabicParenR"/>
            </a:pPr>
            <a:r>
              <a:rPr lang="en-US" sz="1200" b="1" dirty="0"/>
              <a:t>No punts on 4</a:t>
            </a:r>
            <a:r>
              <a:rPr lang="en-US" sz="1200" b="1" baseline="30000" dirty="0"/>
              <a:t>th</a:t>
            </a:r>
            <a:r>
              <a:rPr lang="en-US" sz="1200" b="1" dirty="0"/>
              <a:t> down, must either attempt a field goal or run one more </a:t>
            </a:r>
            <a:r>
              <a:rPr lang="en-US" sz="1200" b="1"/>
              <a:t>scrimmage line play.  </a:t>
            </a:r>
            <a:endParaRPr lang="en-US" sz="1200" b="1" dirty="0"/>
          </a:p>
          <a:p>
            <a:pPr marL="466725" indent="-228600">
              <a:buFont typeface="+mj-lt"/>
              <a:buAutoNum type="arabicParenR"/>
            </a:pPr>
            <a:r>
              <a:rPr lang="en-US" sz="1200" b="1" dirty="0"/>
              <a:t>Coin toss determines first possession</a:t>
            </a:r>
          </a:p>
          <a:p>
            <a:pPr marL="466725" indent="-228600">
              <a:buFont typeface="+mj-lt"/>
              <a:buAutoNum type="arabicParenR"/>
            </a:pPr>
            <a:r>
              <a:rPr lang="en-US" sz="1200" b="1" dirty="0"/>
              <a:t>NO Over </a:t>
            </a:r>
            <a:r>
              <a:rPr lang="en-US" sz="1200" b="1" dirty="0" err="1"/>
              <a:t>TIme</a:t>
            </a:r>
            <a:r>
              <a:rPr lang="en-US" sz="1200" b="1" dirty="0"/>
              <a:t>. Games allowed to end in a tie.   </a:t>
            </a:r>
          </a:p>
        </p:txBody>
      </p:sp>
    </p:spTree>
    <p:extLst>
      <p:ext uri="{BB962C8B-B14F-4D97-AF65-F5344CB8AC3E}">
        <p14:creationId xmlns:p14="http://schemas.microsoft.com/office/powerpoint/2010/main" xmlns="" val="1263194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xmlns="" id="{687640A5-4FCB-41B6-ACD6-07FCBB21D66F}"/>
              </a:ext>
            </a:extLst>
          </p:cNvPr>
          <p:cNvGrpSpPr/>
          <p:nvPr/>
        </p:nvGrpSpPr>
        <p:grpSpPr>
          <a:xfrm>
            <a:off x="228600" y="228600"/>
            <a:ext cx="7315200" cy="9601200"/>
            <a:chOff x="228600" y="228600"/>
            <a:chExt cx="7315200" cy="9601200"/>
          </a:xfrm>
        </p:grpSpPr>
        <p:sp>
          <p:nvSpPr>
            <p:cNvPr id="53" name="Rectangle 52">
              <a:extLst>
                <a:ext uri="{FF2B5EF4-FFF2-40B4-BE49-F238E27FC236}">
                  <a16:creationId xmlns:a16="http://schemas.microsoft.com/office/drawing/2014/main" xmlns="" id="{264F0372-15AD-4D93-B805-8DCE3E82ADF7}"/>
                </a:ext>
              </a:extLst>
            </p:cNvPr>
            <p:cNvSpPr/>
            <p:nvPr/>
          </p:nvSpPr>
          <p:spPr>
            <a:xfrm>
              <a:off x="228600" y="228600"/>
              <a:ext cx="7315200" cy="960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a:extLst>
                <a:ext uri="{FF2B5EF4-FFF2-40B4-BE49-F238E27FC236}">
                  <a16:creationId xmlns:a16="http://schemas.microsoft.com/office/drawing/2014/main" xmlns="" id="{F55C9C83-1DB6-4308-846F-FF31EBCCDA46}"/>
                </a:ext>
              </a:extLst>
            </p:cNvPr>
            <p:cNvGrpSpPr/>
            <p:nvPr/>
          </p:nvGrpSpPr>
          <p:grpSpPr>
            <a:xfrm>
              <a:off x="228600" y="228600"/>
              <a:ext cx="7315200" cy="9601200"/>
              <a:chOff x="228600" y="335853"/>
              <a:chExt cx="7315200" cy="9493359"/>
            </a:xfrm>
          </p:grpSpPr>
          <p:grpSp>
            <p:nvGrpSpPr>
              <p:cNvPr id="2" name="Group 1">
                <a:extLst>
                  <a:ext uri="{FF2B5EF4-FFF2-40B4-BE49-F238E27FC236}">
                    <a16:creationId xmlns:a16="http://schemas.microsoft.com/office/drawing/2014/main" xmlns="" id="{2B330194-0E0D-4BF1-A218-B5DEBFA58623}"/>
                  </a:ext>
                </a:extLst>
              </p:cNvPr>
              <p:cNvGrpSpPr/>
              <p:nvPr/>
            </p:nvGrpSpPr>
            <p:grpSpPr>
              <a:xfrm>
                <a:off x="457200" y="335853"/>
                <a:ext cx="6858000" cy="3151429"/>
                <a:chOff x="441062" y="-13367"/>
                <a:chExt cx="6799710" cy="3151429"/>
              </a:xfrm>
            </p:grpSpPr>
            <p:pic>
              <p:nvPicPr>
                <p:cNvPr id="3" name="Picture 2" descr="See the source image">
                  <a:extLst>
                    <a:ext uri="{FF2B5EF4-FFF2-40B4-BE49-F238E27FC236}">
                      <a16:creationId xmlns:a16="http://schemas.microsoft.com/office/drawing/2014/main" xmlns="" id="{63048F70-35DC-4AA2-9B10-DBE55DF88316}"/>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941721"/>
                  <a:ext cx="6400800" cy="15099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4" name="Isosceles Triangle 3">
                  <a:extLst>
                    <a:ext uri="{FF2B5EF4-FFF2-40B4-BE49-F238E27FC236}">
                      <a16:creationId xmlns:a16="http://schemas.microsoft.com/office/drawing/2014/main" xmlns="" id="{6AB1B7D1-C09B-4F70-A31F-68614ACC44F6}"/>
                    </a:ext>
                  </a:extLst>
                </p:cNvPr>
                <p:cNvSpPr/>
                <p:nvPr/>
              </p:nvSpPr>
              <p:spPr>
                <a:xfrm rot="4457983">
                  <a:off x="2065680" y="750882"/>
                  <a:ext cx="91440" cy="256032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5" name="Star: 5 Points 4">
                  <a:extLst>
                    <a:ext uri="{FF2B5EF4-FFF2-40B4-BE49-F238E27FC236}">
                      <a16:creationId xmlns:a16="http://schemas.microsoft.com/office/drawing/2014/main" xmlns="" id="{F99D63FF-4076-40FE-8F15-ABBE2AEB157E}"/>
                    </a:ext>
                  </a:extLst>
                </p:cNvPr>
                <p:cNvSpPr/>
                <p:nvPr/>
              </p:nvSpPr>
              <p:spPr>
                <a:xfrm>
                  <a:off x="531628"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6" name="Isosceles Triangle 5">
                  <a:extLst>
                    <a:ext uri="{FF2B5EF4-FFF2-40B4-BE49-F238E27FC236}">
                      <a16:creationId xmlns:a16="http://schemas.microsoft.com/office/drawing/2014/main" xmlns="" id="{EDF5AD71-A649-4E23-96C2-5F1FD55CC8C8}"/>
                    </a:ext>
                  </a:extLst>
                </p:cNvPr>
                <p:cNvSpPr/>
                <p:nvPr/>
              </p:nvSpPr>
              <p:spPr>
                <a:xfrm rot="17682777">
                  <a:off x="4148826" y="1143838"/>
                  <a:ext cx="91440" cy="18288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7" name="Star: 5 Points 6">
                  <a:extLst>
                    <a:ext uri="{FF2B5EF4-FFF2-40B4-BE49-F238E27FC236}">
                      <a16:creationId xmlns:a16="http://schemas.microsoft.com/office/drawing/2014/main" xmlns="" id="{D94C688B-5E76-48D8-9D4C-1980C52A8017}"/>
                    </a:ext>
                  </a:extLst>
                </p:cNvPr>
                <p:cNvSpPr/>
                <p:nvPr/>
              </p:nvSpPr>
              <p:spPr>
                <a:xfrm>
                  <a:off x="4820093"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8" name="Star: 5 Points 7">
                  <a:extLst>
                    <a:ext uri="{FF2B5EF4-FFF2-40B4-BE49-F238E27FC236}">
                      <a16:creationId xmlns:a16="http://schemas.microsoft.com/office/drawing/2014/main" xmlns="" id="{9E506183-ED53-427D-85BB-3F45FC3BC36B}"/>
                    </a:ext>
                  </a:extLst>
                </p:cNvPr>
                <p:cNvSpPr/>
                <p:nvPr/>
              </p:nvSpPr>
              <p:spPr>
                <a:xfrm>
                  <a:off x="3116178" y="1409741"/>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9" name="Isosceles Triangle 8">
                  <a:extLst>
                    <a:ext uri="{FF2B5EF4-FFF2-40B4-BE49-F238E27FC236}">
                      <a16:creationId xmlns:a16="http://schemas.microsoft.com/office/drawing/2014/main" xmlns="" id="{A3604AF8-97AF-4078-A247-EE235391F02F}"/>
                    </a:ext>
                  </a:extLst>
                </p:cNvPr>
                <p:cNvSpPr/>
                <p:nvPr/>
              </p:nvSpPr>
              <p:spPr>
                <a:xfrm rot="15883039">
                  <a:off x="4480789" y="442758"/>
                  <a:ext cx="91440" cy="22860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0" name="Star: 5 Points 9">
                  <a:extLst>
                    <a:ext uri="{FF2B5EF4-FFF2-40B4-BE49-F238E27FC236}">
                      <a16:creationId xmlns:a16="http://schemas.microsoft.com/office/drawing/2014/main" xmlns="" id="{2F92B9CC-0AA3-418A-A562-21291D6281B8}"/>
                    </a:ext>
                  </a:extLst>
                </p:cNvPr>
                <p:cNvSpPr/>
                <p:nvPr/>
              </p:nvSpPr>
              <p:spPr>
                <a:xfrm>
                  <a:off x="5500577" y="1239520"/>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xmlns="" id="{9D93A98A-147E-45B0-8891-2DD58A051287}"/>
                    </a:ext>
                  </a:extLst>
                </p:cNvPr>
                <p:cNvSpPr/>
                <p:nvPr/>
              </p:nvSpPr>
              <p:spPr>
                <a:xfrm>
                  <a:off x="1370254" y="-13367"/>
                  <a:ext cx="5870518"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chemeClr val="accent3"/>
                      </a:solidFill>
                      <a:latin typeface="Arial Black" panose="020B0A04020102020204" pitchFamily="34" charset="0"/>
                    </a:rPr>
                    <a:t>TENNESSEE</a:t>
                  </a:r>
                </a:p>
              </p:txBody>
            </p:sp>
            <p:sp>
              <p:nvSpPr>
                <p:cNvPr id="12" name="Rectangle 11">
                  <a:extLst>
                    <a:ext uri="{FF2B5EF4-FFF2-40B4-BE49-F238E27FC236}">
                      <a16:creationId xmlns:a16="http://schemas.microsoft.com/office/drawing/2014/main" xmlns="" id="{EC1ACD25-2D42-4F8E-B36A-CDD042C1FC3B}"/>
                    </a:ext>
                  </a:extLst>
                </p:cNvPr>
                <p:cNvSpPr/>
                <p:nvPr/>
              </p:nvSpPr>
              <p:spPr>
                <a:xfrm>
                  <a:off x="441062" y="2676397"/>
                  <a:ext cx="6486584"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latin typeface="Arial Black" panose="020B0A04020102020204" pitchFamily="34" charset="0"/>
                    </a:rPr>
                    <a:t>Professional Electric Football League</a:t>
                  </a:r>
                </a:p>
              </p:txBody>
            </p:sp>
          </p:grpSp>
          <p:pic>
            <p:nvPicPr>
              <p:cNvPr id="14" name="Picture 13" descr="A picture containing table, game, computer, player&#10;&#10;Description automatically generated">
                <a:extLst>
                  <a:ext uri="{FF2B5EF4-FFF2-40B4-BE49-F238E27FC236}">
                    <a16:creationId xmlns:a16="http://schemas.microsoft.com/office/drawing/2014/main" xmlns="" id="{4234D412-B3B0-4330-BF91-C5F6CD07C4A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28600" y="4342812"/>
                <a:ext cx="7315200" cy="548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descr="A picture containing table&#10;&#10;Description automatically generated">
                <a:extLst>
                  <a:ext uri="{FF2B5EF4-FFF2-40B4-BE49-F238E27FC236}">
                    <a16:creationId xmlns:a16="http://schemas.microsoft.com/office/drawing/2014/main" xmlns="" id="{BA797462-FA44-4D36-AFE2-82EC287C9C3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057400" y="3430680"/>
                <a:ext cx="3657600" cy="23790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4" descr="See the source image">
                <a:extLst>
                  <a:ext uri="{FF2B5EF4-FFF2-40B4-BE49-F238E27FC236}">
                    <a16:creationId xmlns:a16="http://schemas.microsoft.com/office/drawing/2014/main" xmlns="" id="{80380E6B-092F-4EA1-BD74-8D72FA3CF9B6}"/>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552461" y="5777806"/>
                <a:ext cx="914400" cy="668093"/>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18" descr="See the source image">
                <a:extLst>
                  <a:ext uri="{FF2B5EF4-FFF2-40B4-BE49-F238E27FC236}">
                    <a16:creationId xmlns:a16="http://schemas.microsoft.com/office/drawing/2014/main" xmlns="" id="{51C4C39F-19A7-4F12-BBF9-772100AF08D6}"/>
                  </a:ext>
                </a:extLst>
              </p:cNvPr>
              <p:cNvPicPr>
                <a:picLocks noChangeAspect="1" noChangeArrowheads="1"/>
              </p:cNvPicPr>
              <p:nvPr/>
            </p:nvPicPr>
            <p:blipFill rotWithShape="1">
              <a:blip r:embed="rId7" cstate="print">
                <a:extLst>
                  <a:ext uri="{BEBA8EAE-BF5A-486C-A8C5-ECC9F3942E4B}">
                    <a14:imgProps xmlns:a14="http://schemas.microsoft.com/office/drawing/2010/main" xmlns="">
                      <a14:imgLayer r:embed="rId8">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1635526" y="5886822"/>
                <a:ext cx="914400" cy="457695"/>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10" descr="See the source image">
                <a:extLst>
                  <a:ext uri="{FF2B5EF4-FFF2-40B4-BE49-F238E27FC236}">
                    <a16:creationId xmlns:a16="http://schemas.microsoft.com/office/drawing/2014/main" xmlns="" id="{AD942C55-7B50-4A42-B151-50BDDB732DAB}"/>
                  </a:ext>
                </a:extLst>
              </p:cNvPr>
              <p:cNvPicPr>
                <a:picLocks noChangeAspect="1" noChangeArrowheads="1"/>
              </p:cNvPicPr>
              <p:nvPr/>
            </p:nvPicPr>
            <p:blipFill>
              <a:blip r:embed="rId9" cstate="print">
                <a:extLst>
                  <a:ext uri="{BEBA8EAE-BF5A-486C-A8C5-ECC9F3942E4B}">
                    <a14:imgProps xmlns:a14="http://schemas.microsoft.com/office/drawing/2010/main" xmlns="">
                      <a14:imgLayer r:embed="rId10">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856792" y="5852941"/>
                <a:ext cx="914400" cy="643558"/>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20" descr="See the source image">
                <a:extLst>
                  <a:ext uri="{FF2B5EF4-FFF2-40B4-BE49-F238E27FC236}">
                    <a16:creationId xmlns:a16="http://schemas.microsoft.com/office/drawing/2014/main" xmlns="" id="{AED02C5A-2839-48A1-8FF5-553671F71D37}"/>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103315" y="5835050"/>
                <a:ext cx="660311"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22" descr="See the source image">
                <a:extLst>
                  <a:ext uri="{FF2B5EF4-FFF2-40B4-BE49-F238E27FC236}">
                    <a16:creationId xmlns:a16="http://schemas.microsoft.com/office/drawing/2014/main" xmlns="" id="{EB3427D1-0D00-4323-868A-D69CB43035FA}"/>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272005" y="5771886"/>
                <a:ext cx="786692"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4" descr="See the source image">
                <a:extLst>
                  <a:ext uri="{FF2B5EF4-FFF2-40B4-BE49-F238E27FC236}">
                    <a16:creationId xmlns:a16="http://schemas.microsoft.com/office/drawing/2014/main" xmlns="" id="{B0DE9FC0-713E-4AE2-AC69-2BCA5C304CAF}"/>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6353713" y="5791811"/>
                <a:ext cx="636698" cy="64008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32" name="Group 31">
                <a:extLst>
                  <a:ext uri="{FF2B5EF4-FFF2-40B4-BE49-F238E27FC236}">
                    <a16:creationId xmlns:a16="http://schemas.microsoft.com/office/drawing/2014/main" xmlns="" id="{146ED4A6-ACFB-4B4E-B5D2-6B6A783AFD03}"/>
                  </a:ext>
                </a:extLst>
              </p:cNvPr>
              <p:cNvGrpSpPr/>
              <p:nvPr/>
            </p:nvGrpSpPr>
            <p:grpSpPr>
              <a:xfrm>
                <a:off x="949726" y="7522932"/>
                <a:ext cx="1371600" cy="1371600"/>
                <a:chOff x="960261" y="7337633"/>
                <a:chExt cx="1371600" cy="1429826"/>
              </a:xfrm>
            </p:grpSpPr>
            <p:sp>
              <p:nvSpPr>
                <p:cNvPr id="29" name="TextBox 28">
                  <a:extLst>
                    <a:ext uri="{FF2B5EF4-FFF2-40B4-BE49-F238E27FC236}">
                      <a16:creationId xmlns:a16="http://schemas.microsoft.com/office/drawing/2014/main" xmlns="" id="{F46FC091-76A5-4393-9810-73E8DCB476CE}"/>
                    </a:ext>
                  </a:extLst>
                </p:cNvPr>
                <p:cNvSpPr txBox="1"/>
                <p:nvPr/>
              </p:nvSpPr>
              <p:spPr>
                <a:xfrm>
                  <a:off x="960261" y="7337633"/>
                  <a:ext cx="1371600" cy="64633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Tennessee</a:t>
                  </a:r>
                </a:p>
                <a:p>
                  <a:pPr algn="ctr"/>
                  <a:r>
                    <a:rPr lang="en-US" b="1" dirty="0">
                      <a:solidFill>
                        <a:schemeClr val="bg1"/>
                      </a:solidFill>
                      <a:effectLst>
                        <a:outerShdw blurRad="38100" dist="38100" dir="2700000" algn="tl">
                          <a:srgbClr val="000000">
                            <a:alpha val="43137"/>
                          </a:srgbClr>
                        </a:outerShdw>
                      </a:effectLst>
                    </a:rPr>
                    <a:t>Titans</a:t>
                  </a:r>
                </a:p>
              </p:txBody>
            </p:sp>
            <p:sp>
              <p:nvSpPr>
                <p:cNvPr id="30" name="TextBox 29">
                  <a:extLst>
                    <a:ext uri="{FF2B5EF4-FFF2-40B4-BE49-F238E27FC236}">
                      <a16:creationId xmlns:a16="http://schemas.microsoft.com/office/drawing/2014/main" xmlns="" id="{1B6F7BB5-B779-4A80-B8C4-BD6864645417}"/>
                    </a:ext>
                  </a:extLst>
                </p:cNvPr>
                <p:cNvSpPr txBox="1"/>
                <p:nvPr/>
              </p:nvSpPr>
              <p:spPr>
                <a:xfrm>
                  <a:off x="960261" y="8121128"/>
                  <a:ext cx="1349828" cy="64633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Memphis Showboats</a:t>
                  </a:r>
                </a:p>
              </p:txBody>
            </p:sp>
            <p:sp>
              <p:nvSpPr>
                <p:cNvPr id="31" name="TextBox 30">
                  <a:extLst>
                    <a:ext uri="{FF2B5EF4-FFF2-40B4-BE49-F238E27FC236}">
                      <a16:creationId xmlns:a16="http://schemas.microsoft.com/office/drawing/2014/main" xmlns="" id="{E91BF7E0-A5D2-49C1-BE93-6C3D9DB762C9}"/>
                    </a:ext>
                  </a:extLst>
                </p:cNvPr>
                <p:cNvSpPr txBox="1"/>
                <p:nvPr/>
              </p:nvSpPr>
              <p:spPr>
                <a:xfrm>
                  <a:off x="1406575" y="7878764"/>
                  <a:ext cx="457200" cy="369332"/>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a:t>
                  </a:r>
                </a:p>
              </p:txBody>
            </p:sp>
          </p:grpSp>
          <p:grpSp>
            <p:nvGrpSpPr>
              <p:cNvPr id="33" name="Group 32">
                <a:extLst>
                  <a:ext uri="{FF2B5EF4-FFF2-40B4-BE49-F238E27FC236}">
                    <a16:creationId xmlns:a16="http://schemas.microsoft.com/office/drawing/2014/main" xmlns="" id="{EEEA3182-31A2-4FE6-A262-E2B22AA83FD1}"/>
                  </a:ext>
                </a:extLst>
              </p:cNvPr>
              <p:cNvGrpSpPr/>
              <p:nvPr/>
            </p:nvGrpSpPr>
            <p:grpSpPr>
              <a:xfrm>
                <a:off x="3170992" y="7524635"/>
                <a:ext cx="1371600" cy="1397920"/>
                <a:chOff x="960261" y="7337633"/>
                <a:chExt cx="1371600" cy="1457263"/>
              </a:xfrm>
            </p:grpSpPr>
            <p:sp>
              <p:nvSpPr>
                <p:cNvPr id="34" name="TextBox 33">
                  <a:extLst>
                    <a:ext uri="{FF2B5EF4-FFF2-40B4-BE49-F238E27FC236}">
                      <a16:creationId xmlns:a16="http://schemas.microsoft.com/office/drawing/2014/main" xmlns="" id="{033F02E2-00FC-4E3E-B5AA-5B199A5150FE}"/>
                    </a:ext>
                  </a:extLst>
                </p:cNvPr>
                <p:cNvSpPr txBox="1"/>
                <p:nvPr/>
              </p:nvSpPr>
              <p:spPr>
                <a:xfrm>
                  <a:off x="960261" y="7337633"/>
                  <a:ext cx="1371600" cy="673768"/>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Tennessee</a:t>
                  </a:r>
                </a:p>
                <a:p>
                  <a:pPr algn="ctr"/>
                  <a:r>
                    <a:rPr lang="en-US" b="1" dirty="0">
                      <a:solidFill>
                        <a:schemeClr val="bg1"/>
                      </a:solidFill>
                      <a:effectLst>
                        <a:outerShdw blurRad="38100" dist="38100" dir="2700000" algn="tl">
                          <a:srgbClr val="000000">
                            <a:alpha val="43137"/>
                          </a:srgbClr>
                        </a:outerShdw>
                      </a:effectLst>
                    </a:rPr>
                    <a:t>Oilers</a:t>
                  </a:r>
                </a:p>
              </p:txBody>
            </p:sp>
            <p:sp>
              <p:nvSpPr>
                <p:cNvPr id="35" name="TextBox 34">
                  <a:extLst>
                    <a:ext uri="{FF2B5EF4-FFF2-40B4-BE49-F238E27FC236}">
                      <a16:creationId xmlns:a16="http://schemas.microsoft.com/office/drawing/2014/main" xmlns="" id="{5DA8EC14-99C6-4BFB-8D17-A174D421755B}"/>
                    </a:ext>
                  </a:extLst>
                </p:cNvPr>
                <p:cNvSpPr txBox="1"/>
                <p:nvPr/>
              </p:nvSpPr>
              <p:spPr>
                <a:xfrm>
                  <a:off x="960261" y="8121128"/>
                  <a:ext cx="1349828" cy="673768"/>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Knoxville Bears</a:t>
                  </a:r>
                </a:p>
              </p:txBody>
            </p:sp>
            <p:sp>
              <p:nvSpPr>
                <p:cNvPr id="36" name="TextBox 35">
                  <a:extLst>
                    <a:ext uri="{FF2B5EF4-FFF2-40B4-BE49-F238E27FC236}">
                      <a16:creationId xmlns:a16="http://schemas.microsoft.com/office/drawing/2014/main" xmlns="" id="{86851051-87DD-4EE5-8F0D-F7C09DCA18D2}"/>
                    </a:ext>
                  </a:extLst>
                </p:cNvPr>
                <p:cNvSpPr txBox="1"/>
                <p:nvPr/>
              </p:nvSpPr>
              <p:spPr>
                <a:xfrm>
                  <a:off x="1406575" y="7878764"/>
                  <a:ext cx="457200" cy="369332"/>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a:t>
                  </a:r>
                </a:p>
              </p:txBody>
            </p:sp>
          </p:grpSp>
          <p:grpSp>
            <p:nvGrpSpPr>
              <p:cNvPr id="47" name="Group 46">
                <a:extLst>
                  <a:ext uri="{FF2B5EF4-FFF2-40B4-BE49-F238E27FC236}">
                    <a16:creationId xmlns:a16="http://schemas.microsoft.com/office/drawing/2014/main" xmlns="" id="{FB69D20D-2EE1-4CD6-89F6-265E98484039}"/>
                  </a:ext>
                </a:extLst>
              </p:cNvPr>
              <p:cNvGrpSpPr/>
              <p:nvPr/>
            </p:nvGrpSpPr>
            <p:grpSpPr>
              <a:xfrm>
                <a:off x="5392258" y="7575561"/>
                <a:ext cx="1463040" cy="1397920"/>
                <a:chOff x="960261" y="7337633"/>
                <a:chExt cx="1430416" cy="1457263"/>
              </a:xfrm>
            </p:grpSpPr>
            <p:sp>
              <p:nvSpPr>
                <p:cNvPr id="48" name="TextBox 47">
                  <a:extLst>
                    <a:ext uri="{FF2B5EF4-FFF2-40B4-BE49-F238E27FC236}">
                      <a16:creationId xmlns:a16="http://schemas.microsoft.com/office/drawing/2014/main" xmlns="" id="{97D945FE-DAAB-4995-A425-B56F8FEADBFA}"/>
                    </a:ext>
                  </a:extLst>
                </p:cNvPr>
                <p:cNvSpPr txBox="1"/>
                <p:nvPr/>
              </p:nvSpPr>
              <p:spPr>
                <a:xfrm>
                  <a:off x="960261" y="7337633"/>
                  <a:ext cx="1371600" cy="673768"/>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Memphis </a:t>
                  </a:r>
                  <a:r>
                    <a:rPr lang="en-US" b="1" dirty="0" err="1">
                      <a:solidFill>
                        <a:schemeClr val="bg1"/>
                      </a:solidFill>
                      <a:effectLst>
                        <a:outerShdw blurRad="38100" dist="38100" dir="2700000" algn="tl">
                          <a:srgbClr val="000000">
                            <a:alpha val="43137"/>
                          </a:srgbClr>
                        </a:outerShdw>
                      </a:effectLst>
                    </a:rPr>
                    <a:t>Southmen</a:t>
                  </a:r>
                  <a:endParaRPr lang="en-US" b="1" dirty="0">
                    <a:solidFill>
                      <a:schemeClr val="bg1"/>
                    </a:solidFill>
                    <a:effectLst>
                      <a:outerShdw blurRad="38100" dist="38100" dir="2700000" algn="tl">
                        <a:srgbClr val="000000">
                          <a:alpha val="43137"/>
                        </a:srgbClr>
                      </a:outerShdw>
                    </a:effectLst>
                  </a:endParaRPr>
                </a:p>
              </p:txBody>
            </p:sp>
            <p:sp>
              <p:nvSpPr>
                <p:cNvPr id="49" name="TextBox 48">
                  <a:extLst>
                    <a:ext uri="{FF2B5EF4-FFF2-40B4-BE49-F238E27FC236}">
                      <a16:creationId xmlns:a16="http://schemas.microsoft.com/office/drawing/2014/main" xmlns="" id="{1FCE1E52-2F61-4813-9C1A-61B738FFBA95}"/>
                    </a:ext>
                  </a:extLst>
                </p:cNvPr>
                <p:cNvSpPr txBox="1"/>
                <p:nvPr/>
              </p:nvSpPr>
              <p:spPr>
                <a:xfrm>
                  <a:off x="960261" y="8121128"/>
                  <a:ext cx="1430416" cy="673768"/>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Chattanooga</a:t>
                  </a:r>
                </a:p>
                <a:p>
                  <a:pPr algn="ctr"/>
                  <a:r>
                    <a:rPr lang="en-US" b="1" dirty="0">
                      <a:solidFill>
                        <a:schemeClr val="bg1"/>
                      </a:solidFill>
                      <a:effectLst>
                        <a:outerShdw blurRad="38100" dist="38100" dir="2700000" algn="tl">
                          <a:srgbClr val="000000">
                            <a:alpha val="43137"/>
                          </a:srgbClr>
                        </a:outerShdw>
                      </a:effectLst>
                    </a:rPr>
                    <a:t>Cherokees </a:t>
                  </a:r>
                </a:p>
              </p:txBody>
            </p:sp>
            <p:sp>
              <p:nvSpPr>
                <p:cNvPr id="50" name="TextBox 49">
                  <a:extLst>
                    <a:ext uri="{FF2B5EF4-FFF2-40B4-BE49-F238E27FC236}">
                      <a16:creationId xmlns:a16="http://schemas.microsoft.com/office/drawing/2014/main" xmlns="" id="{88683636-FD72-49F4-8B5E-2C8FF589D95D}"/>
                    </a:ext>
                  </a:extLst>
                </p:cNvPr>
                <p:cNvSpPr txBox="1"/>
                <p:nvPr/>
              </p:nvSpPr>
              <p:spPr>
                <a:xfrm>
                  <a:off x="1406575" y="7878764"/>
                  <a:ext cx="457200" cy="369332"/>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a:t>
                  </a:r>
                </a:p>
              </p:txBody>
            </p:sp>
          </p:grpSp>
          <p:sp>
            <p:nvSpPr>
              <p:cNvPr id="51" name="TextBox 50">
                <a:extLst>
                  <a:ext uri="{FF2B5EF4-FFF2-40B4-BE49-F238E27FC236}">
                    <a16:creationId xmlns:a16="http://schemas.microsoft.com/office/drawing/2014/main" xmlns="" id="{29650479-4470-4FBB-8D81-528C9D21B2A2}"/>
                  </a:ext>
                </a:extLst>
              </p:cNvPr>
              <p:cNvSpPr txBox="1"/>
              <p:nvPr/>
            </p:nvSpPr>
            <p:spPr>
              <a:xfrm>
                <a:off x="2188029" y="5189173"/>
                <a:ext cx="3396343" cy="64633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WK1 Games played on the </a:t>
                </a:r>
              </a:p>
              <a:p>
                <a:pPr algn="ctr"/>
                <a:r>
                  <a:rPr lang="en-US" b="1" dirty="0">
                    <a:solidFill>
                      <a:schemeClr val="bg1"/>
                    </a:solidFill>
                    <a:effectLst>
                      <a:outerShdw blurRad="38100" dist="38100" dir="2700000" algn="tl">
                        <a:srgbClr val="000000">
                          <a:alpha val="43137"/>
                        </a:srgbClr>
                      </a:outerShdw>
                    </a:effectLst>
                  </a:rPr>
                  <a:t>Tudor Sports Classic Model #600</a:t>
                </a:r>
              </a:p>
            </p:txBody>
          </p:sp>
        </p:grpSp>
      </p:grpSp>
    </p:spTree>
    <p:extLst>
      <p:ext uri="{BB962C8B-B14F-4D97-AF65-F5344CB8AC3E}">
        <p14:creationId xmlns:p14="http://schemas.microsoft.com/office/powerpoint/2010/main" xmlns="" val="1288815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xmlns="" id="{2F7E819D-0420-4E90-BE87-903B5FA14107}"/>
              </a:ext>
            </a:extLst>
          </p:cNvPr>
          <p:cNvGrpSpPr/>
          <p:nvPr/>
        </p:nvGrpSpPr>
        <p:grpSpPr>
          <a:xfrm>
            <a:off x="0" y="0"/>
            <a:ext cx="7772400" cy="10058400"/>
            <a:chOff x="0" y="0"/>
            <a:chExt cx="7772400" cy="10058400"/>
          </a:xfrm>
        </p:grpSpPr>
        <p:sp>
          <p:nvSpPr>
            <p:cNvPr id="16" name="Rectangle 15">
              <a:extLst>
                <a:ext uri="{FF2B5EF4-FFF2-40B4-BE49-F238E27FC236}">
                  <a16:creationId xmlns:a16="http://schemas.microsoft.com/office/drawing/2014/main" xmlns="" id="{F67BE6D0-F315-4C44-B829-64898FF1B20D}"/>
                </a:ext>
              </a:extLst>
            </p:cNvPr>
            <p:cNvSpPr/>
            <p:nvPr/>
          </p:nvSpPr>
          <p:spPr>
            <a:xfrm>
              <a:off x="0" y="0"/>
              <a:ext cx="7772400" cy="100584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pic>
          <p:nvPicPr>
            <p:cNvPr id="15" name="Picture 14" descr="A picture containing green, sitting, large, cake&#10;&#10;Description automatically generated">
              <a:extLst>
                <a:ext uri="{FF2B5EF4-FFF2-40B4-BE49-F238E27FC236}">
                  <a16:creationId xmlns:a16="http://schemas.microsoft.com/office/drawing/2014/main" xmlns="" id="{5DC0CED7-7494-4C9B-89CB-31B945C82E9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742575">
              <a:off x="3621142" y="3001716"/>
              <a:ext cx="3779520" cy="28346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A circuit board&#10;&#10;Description automatically generated">
              <a:extLst>
                <a:ext uri="{FF2B5EF4-FFF2-40B4-BE49-F238E27FC236}">
                  <a16:creationId xmlns:a16="http://schemas.microsoft.com/office/drawing/2014/main" xmlns="" id="{140ED43E-14BB-4D0D-AC2A-86FC5657CA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20465556">
              <a:off x="312229" y="1222755"/>
              <a:ext cx="3657600" cy="18456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circuit board&#10;&#10;Description automatically generated">
              <a:extLst>
                <a:ext uri="{FF2B5EF4-FFF2-40B4-BE49-F238E27FC236}">
                  <a16:creationId xmlns:a16="http://schemas.microsoft.com/office/drawing/2014/main" xmlns="" id="{99D5B5D1-FAED-4E68-B271-7C72F5563A0C}"/>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73863" y="1301083"/>
              <a:ext cx="3657600" cy="19203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A picture containing sport, game, table, playing&#10;&#10;Description automatically generated">
              <a:extLst>
                <a:ext uri="{FF2B5EF4-FFF2-40B4-BE49-F238E27FC236}">
                  <a16:creationId xmlns:a16="http://schemas.microsoft.com/office/drawing/2014/main" xmlns="" id="{F7C90F40-3CC8-4E79-BE3B-F1A1BBDD882E}"/>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12229" y="3657600"/>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A picture containing graphical user interface&#10;&#10;Description automatically generated">
              <a:extLst>
                <a:ext uri="{FF2B5EF4-FFF2-40B4-BE49-F238E27FC236}">
                  <a16:creationId xmlns:a16="http://schemas.microsoft.com/office/drawing/2014/main" xmlns="" id="{DDA155E3-CDB7-42B0-857A-B982E4F24643}"/>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t="17880" r="16526" b="17507"/>
            <a:stretch/>
          </p:blipFill>
          <p:spPr>
            <a:xfrm rot="318651">
              <a:off x="3660989" y="5270279"/>
              <a:ext cx="3657600" cy="21233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A circuit board&#10;&#10;Description automatically generated">
              <a:extLst>
                <a:ext uri="{FF2B5EF4-FFF2-40B4-BE49-F238E27FC236}">
                  <a16:creationId xmlns:a16="http://schemas.microsoft.com/office/drawing/2014/main" xmlns="" id="{5868B3F4-E3BA-44EC-9FBA-121E1BC9A7F5}"/>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b="20121"/>
            <a:stretch/>
          </p:blipFill>
          <p:spPr>
            <a:xfrm rot="20733230">
              <a:off x="470751" y="6713806"/>
              <a:ext cx="3657600" cy="2191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Box 16">
              <a:extLst>
                <a:ext uri="{FF2B5EF4-FFF2-40B4-BE49-F238E27FC236}">
                  <a16:creationId xmlns:a16="http://schemas.microsoft.com/office/drawing/2014/main" xmlns="" id="{78AEDE18-2E11-44B5-A360-9D11B2E8D395}"/>
                </a:ext>
              </a:extLst>
            </p:cNvPr>
            <p:cNvSpPr txBox="1"/>
            <p:nvPr/>
          </p:nvSpPr>
          <p:spPr>
            <a:xfrm>
              <a:off x="457200" y="46628"/>
              <a:ext cx="6858000" cy="646331"/>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Arial Black" panose="020B0A04020102020204" pitchFamily="34" charset="0"/>
                </a:rPr>
                <a:t>WK 1 Game Action Photos</a:t>
              </a:r>
            </a:p>
          </p:txBody>
        </p:sp>
        <p:sp>
          <p:nvSpPr>
            <p:cNvPr id="18" name="TextBox 17">
              <a:extLst>
                <a:ext uri="{FF2B5EF4-FFF2-40B4-BE49-F238E27FC236}">
                  <a16:creationId xmlns:a16="http://schemas.microsoft.com/office/drawing/2014/main" xmlns="" id="{F75AF9B3-9D13-4658-91B6-8D43D0523823}"/>
                </a:ext>
              </a:extLst>
            </p:cNvPr>
            <p:cNvSpPr txBox="1"/>
            <p:nvPr/>
          </p:nvSpPr>
          <p:spPr>
            <a:xfrm>
              <a:off x="3828143" y="8577510"/>
              <a:ext cx="3749040" cy="1280160"/>
            </a:xfrm>
            <a:prstGeom prst="rect">
              <a:avLst/>
            </a:prstGeom>
            <a:noFill/>
          </p:spPr>
          <p:txBody>
            <a:bodyPr wrap="square" rtlCol="0">
              <a:spAutoFit/>
            </a:bodyPr>
            <a:lstStyle/>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WK1 Results</a:t>
              </a:r>
            </a:p>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Titans 33  Showboats 35</a:t>
              </a:r>
            </a:p>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Bears 37  Oilers 37</a:t>
              </a:r>
            </a:p>
            <a:p>
              <a:r>
                <a:rPr lang="en-US" b="1"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49  Cherokees 20</a:t>
              </a:r>
            </a:p>
          </p:txBody>
        </p:sp>
      </p:grpSp>
    </p:spTree>
    <p:extLst>
      <p:ext uri="{BB962C8B-B14F-4D97-AF65-F5344CB8AC3E}">
        <p14:creationId xmlns:p14="http://schemas.microsoft.com/office/powerpoint/2010/main" xmlns="" val="604874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A7FB1EC5-D1AF-4746-B7B1-680D66EDF824}"/>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9" name="TextBox 8">
            <a:extLst>
              <a:ext uri="{FF2B5EF4-FFF2-40B4-BE49-F238E27FC236}">
                <a16:creationId xmlns:a16="http://schemas.microsoft.com/office/drawing/2014/main" xmlns="" id="{445BE4F5-DE46-48AF-AD12-E10C5EAEF066}"/>
              </a:ext>
            </a:extLst>
          </p:cNvPr>
          <p:cNvSpPr txBox="1"/>
          <p:nvPr/>
        </p:nvSpPr>
        <p:spPr>
          <a:xfrm>
            <a:off x="1600198" y="252849"/>
            <a:ext cx="5715000" cy="548640"/>
          </a:xfrm>
          <a:prstGeom prst="rect">
            <a:avLst/>
          </a:prstGeom>
          <a:noFill/>
        </p:spPr>
        <p:txBody>
          <a:bodyPr wrap="square" rtlCol="0">
            <a:spAutoFit/>
          </a:bodyPr>
          <a:lstStyle/>
          <a:p>
            <a:r>
              <a:rPr lang="en-US" sz="1600" dirty="0">
                <a:latin typeface="Arial Black" panose="020B0A04020102020204" pitchFamily="34" charset="0"/>
              </a:rPr>
              <a:t>Official Game Report 10/23/2020 WK1 Game 1</a:t>
            </a:r>
          </a:p>
          <a:p>
            <a:r>
              <a:rPr lang="en-US" sz="1600" dirty="0">
                <a:latin typeface="Arial Black" panose="020B0A04020102020204" pitchFamily="34" charset="0"/>
              </a:rPr>
              <a:t>Tennessee Titans @ Memphis Showboats</a:t>
            </a:r>
          </a:p>
        </p:txBody>
      </p:sp>
      <p:sp>
        <p:nvSpPr>
          <p:cNvPr id="11" name="TextBox 10">
            <a:extLst>
              <a:ext uri="{FF2B5EF4-FFF2-40B4-BE49-F238E27FC236}">
                <a16:creationId xmlns:a16="http://schemas.microsoft.com/office/drawing/2014/main" xmlns="" id="{3B35522B-2DCF-460F-9C1B-160096825F4A}"/>
              </a:ext>
            </a:extLst>
          </p:cNvPr>
          <p:cNvSpPr txBox="1"/>
          <p:nvPr/>
        </p:nvSpPr>
        <p:spPr>
          <a:xfrm>
            <a:off x="457198" y="801489"/>
            <a:ext cx="933061"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Titans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17 Tannehill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Henry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33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Brown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Walker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Johns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N.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54 Evans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Lewan</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78 Conklin</a:t>
            </a:r>
          </a:p>
        </p:txBody>
      </p:sp>
      <p:sp>
        <p:nvSpPr>
          <p:cNvPr id="12" name="TextBox 11">
            <a:extLst>
              <a:ext uri="{FF2B5EF4-FFF2-40B4-BE49-F238E27FC236}">
                <a16:creationId xmlns:a16="http://schemas.microsoft.com/office/drawing/2014/main" xmlns="" id="{050AEA7A-CAF9-49BF-BDAF-20105E275162}"/>
              </a:ext>
            </a:extLst>
          </p:cNvPr>
          <p:cNvSpPr txBox="1"/>
          <p:nvPr/>
        </p:nvSpPr>
        <p:spPr>
          <a:xfrm>
            <a:off x="1623525" y="794904"/>
            <a:ext cx="1119673"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Showboats</a:t>
            </a:r>
            <a:endParaRPr lang="en-US" sz="8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10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40 Quarles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34 Reid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83 Carney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Crawford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Kuehn</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Smith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Gunn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92 White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Clark</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13" name="TextBox 12">
            <a:extLst>
              <a:ext uri="{FF2B5EF4-FFF2-40B4-BE49-F238E27FC236}">
                <a16:creationId xmlns:a16="http://schemas.microsoft.com/office/drawing/2014/main" xmlns="" id="{A6564C86-35B0-4544-8F09-7EACB882430E}"/>
              </a:ext>
            </a:extLst>
          </p:cNvPr>
          <p:cNvSpPr txBox="1"/>
          <p:nvPr/>
        </p:nvSpPr>
        <p:spPr>
          <a:xfrm>
            <a:off x="1110341" y="907045"/>
            <a:ext cx="559837" cy="1463040"/>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graphicFrame>
        <p:nvGraphicFramePr>
          <p:cNvPr id="14" name="Table 13">
            <a:extLst>
              <a:ext uri="{FF2B5EF4-FFF2-40B4-BE49-F238E27FC236}">
                <a16:creationId xmlns:a16="http://schemas.microsoft.com/office/drawing/2014/main" xmlns="" id="{3A62C65B-7B63-4A2D-B29F-EAB236D4A45A}"/>
              </a:ext>
            </a:extLst>
          </p:cNvPr>
          <p:cNvGraphicFramePr>
            <a:graphicFrameLocks noGrp="1"/>
          </p:cNvGraphicFramePr>
          <p:nvPr>
            <p:extLst>
              <p:ext uri="{D42A27DB-BD31-4B8C-83A1-F6EECF244321}">
                <p14:modId xmlns:p14="http://schemas.microsoft.com/office/powerpoint/2010/main" xmlns="" val="2396271249"/>
              </p:ext>
            </p:extLst>
          </p:nvPr>
        </p:nvGraphicFramePr>
        <p:xfrm>
          <a:off x="3657598" y="801489"/>
          <a:ext cx="2926079" cy="548640"/>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0">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0">
                <a:tc>
                  <a:txBody>
                    <a:bodyPr/>
                    <a:lstStyle/>
                    <a:p>
                      <a:pPr marL="0" marR="0">
                        <a:spcBef>
                          <a:spcPts val="0"/>
                        </a:spcBef>
                        <a:spcAft>
                          <a:spcPts val="0"/>
                        </a:spcAft>
                      </a:pPr>
                      <a:r>
                        <a:rPr lang="en-US" sz="1200" b="1" dirty="0">
                          <a:effectLst/>
                        </a:rPr>
                        <a:t>Titans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rPr>
                        <a:t>6</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a:effectLst/>
                        </a:rPr>
                        <a:t>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13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a:effectLst/>
                        </a:rPr>
                        <a:t>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a:effectLst/>
                        </a:rPr>
                        <a:t>33</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0">
                <a:tc>
                  <a:txBody>
                    <a:bodyPr/>
                    <a:lstStyle/>
                    <a:p>
                      <a:pPr marL="0" marR="0">
                        <a:spcBef>
                          <a:spcPts val="0"/>
                        </a:spcBef>
                        <a:spcAft>
                          <a:spcPts val="0"/>
                        </a:spcAft>
                      </a:pPr>
                      <a:r>
                        <a:rPr lang="en-US" sz="1200" b="1">
                          <a:effectLst/>
                        </a:rPr>
                        <a:t>Showboats</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rPr>
                        <a:t>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rPr>
                        <a:t>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rPr>
                        <a:t>14</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rPr>
                        <a:t>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35</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77947723"/>
                  </a:ext>
                </a:extLst>
              </a:tr>
            </a:tbl>
          </a:graphicData>
        </a:graphic>
      </p:graphicFrame>
      <p:sp>
        <p:nvSpPr>
          <p:cNvPr id="15" name="TextBox 14">
            <a:extLst>
              <a:ext uri="{FF2B5EF4-FFF2-40B4-BE49-F238E27FC236}">
                <a16:creationId xmlns:a16="http://schemas.microsoft.com/office/drawing/2014/main" xmlns="" id="{4FA20403-9DCE-4F4E-B595-1467BBF7A5DB}"/>
              </a:ext>
            </a:extLst>
          </p:cNvPr>
          <p:cNvSpPr txBox="1"/>
          <p:nvPr/>
        </p:nvSpPr>
        <p:spPr>
          <a:xfrm>
            <a:off x="3657598" y="1359442"/>
            <a:ext cx="3657600" cy="192024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117475" algn="l"/>
              </a:tabLst>
            </a:pPr>
            <a:r>
              <a:rPr lang="en-US" sz="800" b="1" dirty="0"/>
              <a:t>1st QTR                                                                                       		             TEN  MEM</a:t>
            </a:r>
          </a:p>
          <a:p>
            <a:pPr>
              <a:tabLst>
                <a:tab pos="117475" algn="l"/>
                <a:tab pos="457200" algn="l"/>
                <a:tab pos="3082925" algn="l"/>
                <a:tab pos="3317875" algn="l"/>
              </a:tabLst>
            </a:pPr>
            <a:r>
              <a:rPr lang="en-US" sz="800" b="1" dirty="0"/>
              <a:t>TEN - Davis 40yd PASS from Tannehill (Kick Blocked)	 6	 0</a:t>
            </a:r>
          </a:p>
          <a:p>
            <a:pPr>
              <a:tabLst>
                <a:tab pos="117475" algn="l"/>
                <a:tab pos="457200" algn="l"/>
                <a:tab pos="3082925" algn="l"/>
                <a:tab pos="3317875" algn="l"/>
              </a:tabLst>
            </a:pPr>
            <a:r>
              <a:rPr lang="en-US" sz="800" b="1" dirty="0"/>
              <a:t>MEM - Shirk 35yd PASS from Lewis (Kick Good)	 6 	 7</a:t>
            </a:r>
          </a:p>
          <a:p>
            <a:pPr>
              <a:tabLst>
                <a:tab pos="117475" algn="l"/>
                <a:tab pos="457200" algn="l"/>
                <a:tab pos="3082925" algn="l"/>
                <a:tab pos="3317875" algn="l"/>
              </a:tabLst>
            </a:pPr>
            <a:r>
              <a:rPr lang="en-US" sz="800" b="1" dirty="0"/>
              <a:t>2nd QTR</a:t>
            </a:r>
          </a:p>
          <a:p>
            <a:pPr>
              <a:tabLst>
                <a:tab pos="117475" algn="l"/>
                <a:tab pos="457200" algn="l"/>
                <a:tab pos="3082925" algn="l"/>
                <a:tab pos="3317875" algn="l"/>
              </a:tabLst>
            </a:pPr>
            <a:r>
              <a:rPr lang="en-US" sz="800" b="1" dirty="0"/>
              <a:t>MEM - Quarles 46yd RUN (Kick Good)	 6	14</a:t>
            </a:r>
          </a:p>
          <a:p>
            <a:pPr>
              <a:tabLst>
                <a:tab pos="117475" algn="l"/>
                <a:tab pos="457200" algn="l"/>
                <a:tab pos="3082925" algn="l"/>
                <a:tab pos="3317875" algn="l"/>
              </a:tabLst>
            </a:pPr>
            <a:r>
              <a:rPr lang="en-US" sz="800" b="1" dirty="0"/>
              <a:t>TEN - Davis 75yd PASS from Tannehill (Kick Failed)	13	14</a:t>
            </a:r>
          </a:p>
          <a:p>
            <a:pPr>
              <a:tabLst>
                <a:tab pos="117475" algn="l"/>
                <a:tab pos="457200" algn="l"/>
                <a:tab pos="3082925" algn="l"/>
                <a:tab pos="3317875" algn="l"/>
              </a:tabLst>
            </a:pPr>
            <a:r>
              <a:rPr lang="en-US" sz="800" b="1" dirty="0"/>
              <a:t>3rd QTR</a:t>
            </a:r>
          </a:p>
          <a:p>
            <a:pPr>
              <a:tabLst>
                <a:tab pos="117475" algn="l"/>
                <a:tab pos="457200" algn="l"/>
                <a:tab pos="3082925" algn="l"/>
                <a:tab pos="3317875" algn="l"/>
              </a:tabLst>
            </a:pPr>
            <a:r>
              <a:rPr lang="en-US" sz="800" b="1" dirty="0"/>
              <a:t>MEM - Quarles 36yd RUN (Kick Good)	13	21</a:t>
            </a:r>
          </a:p>
          <a:p>
            <a:pPr>
              <a:tabLst>
                <a:tab pos="117475" algn="l"/>
                <a:tab pos="457200" algn="l"/>
                <a:tab pos="3082925" algn="l"/>
                <a:tab pos="3317875" algn="l"/>
              </a:tabLst>
            </a:pPr>
            <a:r>
              <a:rPr lang="en-US" sz="800" b="1" dirty="0"/>
              <a:t>TEN - Davis 73yd KR (Kick Failed)	19	21</a:t>
            </a:r>
          </a:p>
          <a:p>
            <a:pPr>
              <a:tabLst>
                <a:tab pos="117475" algn="l"/>
                <a:tab pos="457200" algn="l"/>
                <a:tab pos="3082925" algn="l"/>
                <a:tab pos="3317875" algn="l"/>
              </a:tabLst>
            </a:pPr>
            <a:r>
              <a:rPr lang="en-US" sz="800" b="1" dirty="0"/>
              <a:t>MEM - Crawford 85yd KR (Kick Good)	19	28</a:t>
            </a:r>
          </a:p>
          <a:p>
            <a:pPr>
              <a:tabLst>
                <a:tab pos="117475" algn="l"/>
                <a:tab pos="457200" algn="l"/>
                <a:tab pos="3082925" algn="l"/>
                <a:tab pos="3317875" algn="l"/>
              </a:tabLst>
            </a:pPr>
            <a:r>
              <a:rPr lang="en-US" sz="800" b="1" dirty="0"/>
              <a:t>TEN - Davis 82yd KR (Kick Good)	26	28</a:t>
            </a:r>
          </a:p>
          <a:p>
            <a:pPr>
              <a:tabLst>
                <a:tab pos="117475" algn="l"/>
                <a:tab pos="457200" algn="l"/>
                <a:tab pos="3082925" algn="l"/>
                <a:tab pos="3317875" algn="l"/>
              </a:tabLst>
            </a:pPr>
            <a:r>
              <a:rPr lang="en-US" sz="800" b="1" dirty="0"/>
              <a:t>4th QTR</a:t>
            </a:r>
          </a:p>
          <a:p>
            <a:pPr>
              <a:tabLst>
                <a:tab pos="117475" algn="l"/>
                <a:tab pos="457200" algn="l"/>
                <a:tab pos="3082925" algn="l"/>
                <a:tab pos="3317875" algn="l"/>
              </a:tabLst>
            </a:pPr>
            <a:r>
              <a:rPr lang="en-US" sz="800" b="1" dirty="0"/>
              <a:t>MEM - Crawford 21yd PASS from Lewis (Kick Good)	26	35</a:t>
            </a:r>
          </a:p>
          <a:p>
            <a:pPr>
              <a:tabLst>
                <a:tab pos="117475" algn="l"/>
                <a:tab pos="457200" algn="l"/>
                <a:tab pos="3082925" algn="l"/>
                <a:tab pos="3317875" algn="l"/>
              </a:tabLst>
            </a:pPr>
            <a:r>
              <a:rPr lang="en-US" sz="800" b="1" dirty="0"/>
              <a:t>TEN - Brown 49yd PASS from Tannehill (Kick Good)	33	35</a:t>
            </a:r>
          </a:p>
          <a:p>
            <a:pPr>
              <a:tabLst>
                <a:tab pos="2976563" algn="l"/>
                <a:tab pos="3252788" algn="l"/>
              </a:tabLst>
            </a:pPr>
            <a:endParaRPr lang="en-US" sz="1000" b="1" dirty="0"/>
          </a:p>
        </p:txBody>
      </p:sp>
      <p:sp>
        <p:nvSpPr>
          <p:cNvPr id="16" name="TextBox 15">
            <a:extLst>
              <a:ext uri="{FF2B5EF4-FFF2-40B4-BE49-F238E27FC236}">
                <a16:creationId xmlns:a16="http://schemas.microsoft.com/office/drawing/2014/main" xmlns="" id="{05BB3BB6-75D3-4C4B-B8BF-00A40F668968}"/>
              </a:ext>
            </a:extLst>
          </p:cNvPr>
          <p:cNvSpPr txBox="1"/>
          <p:nvPr/>
        </p:nvSpPr>
        <p:spPr>
          <a:xfrm>
            <a:off x="457198" y="2408519"/>
            <a:ext cx="3200400" cy="7325082"/>
          </a:xfrm>
          <a:prstGeom prst="rect">
            <a:avLst/>
          </a:prstGeom>
          <a:noFill/>
        </p:spPr>
        <p:txBody>
          <a:bodyPr wrap="square" rtlCol="0">
            <a:spAutoFit/>
          </a:bodyPr>
          <a:lstStyle/>
          <a:p>
            <a:r>
              <a:rPr lang="en-US" sz="800" b="1" dirty="0"/>
              <a:t>Coin Toss “Heads” - Titans to Receive</a:t>
            </a:r>
          </a:p>
          <a:p>
            <a:r>
              <a:rPr lang="en-US" sz="800" b="1" dirty="0"/>
              <a:t>1st QTR</a:t>
            </a:r>
          </a:p>
          <a:p>
            <a:r>
              <a:rPr lang="en-US" sz="800" b="1" dirty="0"/>
              <a:t>15:00 KO Showboats to Titans 71 yds to Henry @ 29yd KR (Quarles)</a:t>
            </a:r>
          </a:p>
          <a:p>
            <a:r>
              <a:rPr lang="en-US" sz="800" b="1" dirty="0"/>
              <a:t>Titans @ their 23 </a:t>
            </a:r>
          </a:p>
          <a:p>
            <a:r>
              <a:rPr lang="en-US" sz="800" b="1" dirty="0"/>
              <a:t>14:24 1/10 @ 23 - Henry 38yd Run OB</a:t>
            </a:r>
          </a:p>
          <a:p>
            <a:r>
              <a:rPr lang="en-US" sz="800" b="1" dirty="0"/>
              <a:t>13:28 1/10 @ D39 - Lewis -1yd Run (Reid)</a:t>
            </a:r>
          </a:p>
          <a:p>
            <a:r>
              <a:rPr lang="en-US" sz="800" b="1" dirty="0"/>
              <a:t>13:01 2/11 @ D 40 - Pass COMP to Davis @ D9 / 40 yds TD</a:t>
            </a:r>
          </a:p>
          <a:p>
            <a:r>
              <a:rPr lang="en-US" sz="800" b="1" dirty="0"/>
              <a:t>11:41 Conversion Kick - BLOCKED (White) </a:t>
            </a:r>
          </a:p>
          <a:p>
            <a:r>
              <a:rPr lang="en-US" sz="800" b="1" dirty="0"/>
              <a:t>	Titans 6 Showboats 0</a:t>
            </a:r>
          </a:p>
          <a:p>
            <a:r>
              <a:rPr lang="en-US" sz="800" b="1" dirty="0"/>
              <a:t> 11:41 KO Titans to Showboats 70 yds to Shirk in end zone / 50yd KR (Lewis)</a:t>
            </a:r>
          </a:p>
          <a:p>
            <a:r>
              <a:rPr lang="en-US" sz="800" b="1" dirty="0"/>
              <a:t>Showboats @ their 45</a:t>
            </a:r>
          </a:p>
          <a:p>
            <a:r>
              <a:rPr lang="en-US" sz="800" b="1" dirty="0"/>
              <a:t>10:28 1/10 @ 45 - Reid -3yd Run (Lewis)</a:t>
            </a:r>
          </a:p>
          <a:p>
            <a:r>
              <a:rPr lang="en-US" sz="800" b="1" dirty="0"/>
              <a:t>10:03 2/13 @ 42 - Pass COMP to Shirk @ 44 / 23 yds (Brown)</a:t>
            </a:r>
          </a:p>
          <a:p>
            <a:r>
              <a:rPr lang="en-US" sz="800" b="1" dirty="0"/>
              <a:t>  8:17 1/10 @ D35 - Pass COMP to Shirk @ D22 / 35 yds TD</a:t>
            </a:r>
          </a:p>
          <a:p>
            <a:r>
              <a:rPr lang="en-US" sz="800" b="1" dirty="0"/>
              <a:t>  7:15 Conversion Kick  - GOOD </a:t>
            </a:r>
          </a:p>
          <a:p>
            <a:r>
              <a:rPr lang="en-US" sz="800" b="1" dirty="0"/>
              <a:t>	Titans 6 Showboats 7</a:t>
            </a:r>
          </a:p>
          <a:p>
            <a:r>
              <a:rPr lang="en-US" sz="800" b="1" dirty="0"/>
              <a:t> 7:15 KO Showboats to Titans 62 yds to Henry @ 3 / 24yd KR (Carney)</a:t>
            </a:r>
          </a:p>
          <a:p>
            <a:r>
              <a:rPr lang="en-US" sz="800" b="1" dirty="0"/>
              <a:t>Titans @ their 27</a:t>
            </a:r>
          </a:p>
          <a:p>
            <a:r>
              <a:rPr lang="en-US" sz="800" b="1" dirty="0"/>
              <a:t>  5:40 1/10 @ 27 - Henry -5yd Run (Clark)</a:t>
            </a:r>
          </a:p>
          <a:p>
            <a:r>
              <a:rPr lang="en-US" sz="800" b="1" dirty="0"/>
              <a:t>  5:16 2/15 @ 22 - Lewis -10yd Run (White)</a:t>
            </a:r>
          </a:p>
          <a:p>
            <a:r>
              <a:rPr lang="en-US" sz="800" b="1" dirty="0"/>
              <a:t>  4:30 3/25 @ 12 - Pass INC </a:t>
            </a:r>
          </a:p>
          <a:p>
            <a:r>
              <a:rPr lang="en-US" sz="800" b="1" dirty="0"/>
              <a:t>  2:56 4/25 @ 12 - Punt 46yds to D42 / Crawford @ 42 / 10yd PR (Evans)</a:t>
            </a:r>
          </a:p>
          <a:p>
            <a:r>
              <a:rPr lang="en-US" sz="800" b="1" dirty="0"/>
              <a:t>Showboats @ Titans 47</a:t>
            </a:r>
          </a:p>
          <a:p>
            <a:r>
              <a:rPr lang="en-US" sz="800" b="1" dirty="0"/>
              <a:t>  0:30 1/10 @ D47 - Lewis 4yd run (Lewis) - End of QTR</a:t>
            </a:r>
          </a:p>
          <a:p>
            <a:r>
              <a:rPr lang="en-US" sz="800" b="1" dirty="0"/>
              <a:t>	Titans 6 Showboats 7</a:t>
            </a:r>
          </a:p>
          <a:p>
            <a:r>
              <a:rPr lang="en-US" sz="800" b="1" dirty="0"/>
              <a:t>2nd Quarter</a:t>
            </a:r>
          </a:p>
          <a:p>
            <a:r>
              <a:rPr lang="en-US" sz="800" b="1" dirty="0"/>
              <a:t>Showboats @ Titans 43</a:t>
            </a:r>
          </a:p>
          <a:p>
            <a:r>
              <a:rPr lang="en-US" sz="800" b="1" dirty="0"/>
              <a:t>15:00 2/6 @ D43 - Reid -3yd Run (Tannehill)</a:t>
            </a:r>
          </a:p>
          <a:p>
            <a:r>
              <a:rPr lang="en-US" sz="800" b="1" dirty="0"/>
              <a:t>13:40 2/9 @ D46 - Quarles 46 yd Run TD</a:t>
            </a:r>
          </a:p>
          <a:p>
            <a:r>
              <a:rPr lang="en-US" sz="800" b="1" dirty="0"/>
              <a:t>11:57 Conversion Kick GOOD</a:t>
            </a:r>
          </a:p>
          <a:p>
            <a:r>
              <a:rPr lang="en-US" sz="800" b="1" dirty="0"/>
              <a:t>	Titans 6 Showboats 14</a:t>
            </a:r>
          </a:p>
          <a:p>
            <a:r>
              <a:rPr lang="en-US" sz="800" b="1" dirty="0"/>
              <a:t>11:57 KO Showboats to Titans 73 yds to the end zone / Touchback</a:t>
            </a:r>
          </a:p>
          <a:p>
            <a:r>
              <a:rPr lang="en-US" sz="800" b="1" dirty="0"/>
              <a:t>Titans @ their 25</a:t>
            </a:r>
          </a:p>
          <a:p>
            <a:r>
              <a:rPr lang="en-US" sz="800" b="1" dirty="0"/>
              <a:t>11:57 1/10 @ 25 - Pass COMP to Davis @ 48 / 75 yds TD</a:t>
            </a:r>
          </a:p>
          <a:p>
            <a:r>
              <a:rPr lang="en-US" sz="800" b="1" dirty="0"/>
              <a:t>  9:11 Conversion Kick GOOD</a:t>
            </a:r>
          </a:p>
          <a:p>
            <a:r>
              <a:rPr lang="en-US" sz="800" b="1" dirty="0"/>
              <a:t>	Titans 13 Showboats 14</a:t>
            </a:r>
          </a:p>
          <a:p>
            <a:r>
              <a:rPr lang="en-US" sz="800" b="1" dirty="0"/>
              <a:t>  9:11 KO Titans to Showboats 65 yds to Crawford @ GL / 49yd KR (Evans) </a:t>
            </a:r>
          </a:p>
          <a:p>
            <a:r>
              <a:rPr lang="en-US" sz="800" b="1" dirty="0"/>
              <a:t>Showboats @ their 49  </a:t>
            </a:r>
          </a:p>
          <a:p>
            <a:r>
              <a:rPr lang="en-US" sz="800" b="1" dirty="0"/>
              <a:t>  7:23 1/10 @ 49 - Reid 7 yd Run (N. Davis)</a:t>
            </a:r>
          </a:p>
          <a:p>
            <a:r>
              <a:rPr lang="en-US" sz="800" b="1" dirty="0"/>
              <a:t>  6:08 2/3 @ D44 - Quarles -2yd Run (Davis)</a:t>
            </a:r>
          </a:p>
          <a:p>
            <a:r>
              <a:rPr lang="en-US" sz="800" b="1" dirty="0"/>
              <a:t>  4:57 3/5 @ D46 - Lewis 2 yd Run (Henry)</a:t>
            </a:r>
          </a:p>
          <a:p>
            <a:r>
              <a:rPr lang="en-US" sz="800" b="1" dirty="0"/>
              <a:t>  3:31 4/3 @ D44 Punt 43 yds OB @ D1 </a:t>
            </a:r>
          </a:p>
          <a:p>
            <a:r>
              <a:rPr lang="en-US" sz="800" b="1" dirty="0"/>
              <a:t>Titans @ their 1</a:t>
            </a:r>
          </a:p>
          <a:p>
            <a:r>
              <a:rPr lang="en-US" sz="800" b="1" dirty="0"/>
              <a:t>  3:14 1/10 @ 1 - Henry 7 yd Run OB</a:t>
            </a:r>
          </a:p>
          <a:p>
            <a:r>
              <a:rPr lang="en-US" sz="800" b="1" dirty="0"/>
              <a:t>  2:20 2/3 @ 8 - Henry 4 yd Run (Lewis) </a:t>
            </a:r>
          </a:p>
          <a:p>
            <a:r>
              <a:rPr lang="en-US" sz="800" b="1" dirty="0"/>
              <a:t>TWO MINUTE WARNING</a:t>
            </a:r>
          </a:p>
          <a:p>
            <a:r>
              <a:rPr lang="en-US" sz="800" b="1" dirty="0"/>
              <a:t>  1:55 1/10 @ 12 - Tannehill 2 yd Run (Gunn)</a:t>
            </a:r>
          </a:p>
          <a:p>
            <a:r>
              <a:rPr lang="en-US" sz="800" b="1" dirty="0"/>
              <a:t>  1:12 1/10 @ 14 - Tannehill 22 yd Run (Shirk) / Titans call 1st Time Out</a:t>
            </a:r>
          </a:p>
          <a:p>
            <a:r>
              <a:rPr lang="en-US" sz="800" b="1" dirty="0"/>
              <a:t>  0:16  1/10 @ 36 - Pass INT Crawford @ D38 / 5 yd INT Return OB</a:t>
            </a:r>
          </a:p>
          <a:p>
            <a:r>
              <a:rPr lang="en-US" sz="800" b="1" dirty="0"/>
              <a:t>Showboats @ their 43   </a:t>
            </a:r>
          </a:p>
          <a:p>
            <a:r>
              <a:rPr lang="en-US" sz="800" b="1" dirty="0"/>
              <a:t>  0:06 1/10 @ 43 - Lewis -1 yd Run (Kneel Down) / Time Expires  </a:t>
            </a:r>
          </a:p>
          <a:p>
            <a:r>
              <a:rPr lang="en-US" sz="800" b="1" dirty="0"/>
              <a:t>End of QTR - Halftime</a:t>
            </a:r>
          </a:p>
          <a:p>
            <a:r>
              <a:rPr lang="en-US" sz="800" b="1" dirty="0"/>
              <a:t>	Titans 13 Showboats 14</a:t>
            </a:r>
          </a:p>
          <a:p>
            <a:r>
              <a:rPr lang="en-US" sz="800" b="1" dirty="0"/>
              <a:t>Showboats to receive the 2nd half Kickoff</a:t>
            </a:r>
          </a:p>
          <a:p>
            <a:endParaRPr lang="en-US" sz="1000" b="1" dirty="0"/>
          </a:p>
          <a:p>
            <a:endParaRPr lang="en-US" sz="1200" b="1" dirty="0"/>
          </a:p>
        </p:txBody>
      </p:sp>
      <p:sp>
        <p:nvSpPr>
          <p:cNvPr id="17" name="TextBox 16">
            <a:extLst>
              <a:ext uri="{FF2B5EF4-FFF2-40B4-BE49-F238E27FC236}">
                <a16:creationId xmlns:a16="http://schemas.microsoft.com/office/drawing/2014/main" xmlns="" id="{AE37BC8A-4C86-4950-837C-E22074E1068D}"/>
              </a:ext>
            </a:extLst>
          </p:cNvPr>
          <p:cNvSpPr txBox="1"/>
          <p:nvPr/>
        </p:nvSpPr>
        <p:spPr>
          <a:xfrm>
            <a:off x="3657598" y="3273291"/>
            <a:ext cx="3657600" cy="6709529"/>
          </a:xfrm>
          <a:prstGeom prst="rect">
            <a:avLst/>
          </a:prstGeom>
          <a:noFill/>
        </p:spPr>
        <p:txBody>
          <a:bodyPr wrap="square" rtlCol="0">
            <a:spAutoFit/>
          </a:bodyPr>
          <a:lstStyle/>
          <a:p>
            <a:r>
              <a:rPr lang="en-US" sz="800" b="1" dirty="0"/>
              <a:t>3rd Quarter</a:t>
            </a:r>
          </a:p>
          <a:p>
            <a:r>
              <a:rPr lang="en-US" sz="800" b="1" dirty="0"/>
              <a:t>15:00 KO Titans to Showboats 44 yds to Reid @ 20 / 11yd KR (Davis) </a:t>
            </a:r>
          </a:p>
          <a:p>
            <a:r>
              <a:rPr lang="en-US" sz="800" b="1" dirty="0"/>
              <a:t>Showboats @ their 31</a:t>
            </a:r>
          </a:p>
          <a:p>
            <a:r>
              <a:rPr lang="en-US" sz="800" b="1" dirty="0"/>
              <a:t>14:04 1/10 @ 31 - Reid 2yd Run (Henry)</a:t>
            </a:r>
          </a:p>
          <a:p>
            <a:r>
              <a:rPr lang="en-US" sz="800" b="1" dirty="0"/>
              <a:t>12:30 2/8 @ 33 - Quarles -8yd Run (Brown)</a:t>
            </a:r>
          </a:p>
          <a:p>
            <a:r>
              <a:rPr lang="en-US" sz="800" b="1" dirty="0"/>
              <a:t>11:55 3/16 @ 25 - Pass COMP  to Shirk @ 47 / 32yds OB</a:t>
            </a:r>
          </a:p>
          <a:p>
            <a:r>
              <a:rPr lang="en-US" sz="800" b="1" dirty="0"/>
              <a:t>10:00 1/10 @ D44 - Reid 11yd Run (Walker) </a:t>
            </a:r>
          </a:p>
          <a:p>
            <a:r>
              <a:rPr lang="en-US" sz="800" b="1" dirty="0"/>
              <a:t>  8:12 1/10 @ D33 - Quarles 33yd Run TD </a:t>
            </a:r>
          </a:p>
          <a:p>
            <a:r>
              <a:rPr lang="en-US" sz="800" b="1" dirty="0"/>
              <a:t>  6:03 Conversion Kick GOOD </a:t>
            </a:r>
          </a:p>
          <a:p>
            <a:r>
              <a:rPr lang="en-US" sz="800" b="1" dirty="0"/>
              <a:t>	Titans 13 Showboats 21</a:t>
            </a:r>
          </a:p>
          <a:p>
            <a:r>
              <a:rPr lang="en-US" sz="800" b="1" dirty="0"/>
              <a:t>  6:03 KO Showboats to Titans 38 yds to Davis @ 27 / 73yd KR TD </a:t>
            </a:r>
          </a:p>
          <a:p>
            <a:r>
              <a:rPr lang="en-US" sz="800" b="1" dirty="0"/>
              <a:t>  3:54 Conversion Kick NO GOOD (short)</a:t>
            </a:r>
          </a:p>
          <a:p>
            <a:r>
              <a:rPr lang="en-US" sz="800" b="1" dirty="0"/>
              <a:t>	Titans 19 Showboats 21</a:t>
            </a:r>
          </a:p>
          <a:p>
            <a:r>
              <a:rPr lang="en-US" sz="800" b="1" dirty="0"/>
              <a:t>  3:54 KO Titans to Showboats 50 yds to Crawford @ 15 / 85yd KR TD</a:t>
            </a:r>
          </a:p>
          <a:p>
            <a:r>
              <a:rPr lang="en-US" sz="800" b="1" dirty="0"/>
              <a:t>  1:50 Conversion Kick GOOD </a:t>
            </a:r>
          </a:p>
          <a:p>
            <a:r>
              <a:rPr lang="en-US" sz="800" b="1" dirty="0"/>
              <a:t>	Titans 19 Showboats 28 </a:t>
            </a:r>
          </a:p>
          <a:p>
            <a:r>
              <a:rPr lang="en-US" sz="800" b="1" dirty="0"/>
              <a:t>  1:50 KO Showboats to Titans 47 yds to Davis @ 18 / 82yd KR TD</a:t>
            </a:r>
          </a:p>
          <a:p>
            <a:r>
              <a:rPr lang="en-US" sz="800" b="1" dirty="0"/>
              <a:t>  0:00 Conversion Kick GOOD / End of QTR</a:t>
            </a:r>
          </a:p>
          <a:p>
            <a:r>
              <a:rPr lang="en-US" sz="800" b="1" dirty="0"/>
              <a:t>	Titans 26 Showboats 28</a:t>
            </a:r>
          </a:p>
          <a:p>
            <a:r>
              <a:rPr lang="en-US" sz="800" b="1" dirty="0"/>
              <a:t>4th Quarter</a:t>
            </a:r>
          </a:p>
          <a:p>
            <a:r>
              <a:rPr lang="en-US" sz="800" b="1" dirty="0"/>
              <a:t>15:00 KO Titans to Showboats 62 yds to Reid @ 3 / 51yd KR (Tannehill) </a:t>
            </a:r>
          </a:p>
          <a:p>
            <a:r>
              <a:rPr lang="en-US" sz="800" b="1" dirty="0"/>
              <a:t>Showboats @ Titans 46</a:t>
            </a:r>
          </a:p>
          <a:p>
            <a:r>
              <a:rPr lang="en-US" sz="800" b="1" dirty="0"/>
              <a:t>13:21 1/10 @ D46 - Quarles -3yd Run (Henry)</a:t>
            </a:r>
          </a:p>
          <a:p>
            <a:r>
              <a:rPr lang="en-US" sz="800" b="1" dirty="0"/>
              <a:t>11:30 2/13 @ D49 - Quarles -1yd Run (Johns)</a:t>
            </a:r>
          </a:p>
          <a:p>
            <a:r>
              <a:rPr lang="en-US" sz="800" b="1" dirty="0"/>
              <a:t>10:55 3/14 @ Midfield - Reid 29yd Run (Henry)</a:t>
            </a:r>
          </a:p>
          <a:p>
            <a:r>
              <a:rPr lang="en-US" sz="800" b="1" dirty="0"/>
              <a:t>  9:20 1/10 @ D21 - Pass COMP to Crawford in endzone / 21yds TD</a:t>
            </a:r>
          </a:p>
          <a:p>
            <a:r>
              <a:rPr lang="en-US" sz="800" b="1" dirty="0"/>
              <a:t>  8:17 Conversion kick GOOD </a:t>
            </a:r>
          </a:p>
          <a:p>
            <a:r>
              <a:rPr lang="en-US" sz="800" b="1" dirty="0"/>
              <a:t>	Titans 26 Showboats 35</a:t>
            </a:r>
          </a:p>
          <a:p>
            <a:r>
              <a:rPr lang="en-US" sz="800" b="1" dirty="0"/>
              <a:t>  8:17 KO Showboats to Titans 30 yds to Tannehill @ 35 / 12yd KR (Kuehn)</a:t>
            </a:r>
          </a:p>
          <a:p>
            <a:r>
              <a:rPr lang="en-US" sz="800" b="1" dirty="0"/>
              <a:t>Titans @ their 47</a:t>
            </a:r>
          </a:p>
          <a:p>
            <a:r>
              <a:rPr lang="en-US" sz="800" b="1" dirty="0"/>
              <a:t>  7:05 1/10 @ 47 - Henry 4yd Run (Quarles)</a:t>
            </a:r>
          </a:p>
          <a:p>
            <a:r>
              <a:rPr lang="en-US" sz="800" b="1" dirty="0"/>
              <a:t>  6:01 2/6 @ D49 - Pass COMP to Brown @ D13 / 49yds TD</a:t>
            </a:r>
          </a:p>
          <a:p>
            <a:r>
              <a:rPr lang="en-US" sz="800" b="1" dirty="0"/>
              <a:t>  4:59 Conversion Kick GOOD</a:t>
            </a:r>
          </a:p>
          <a:p>
            <a:r>
              <a:rPr lang="en-US" sz="800" b="1" dirty="0"/>
              <a:t>	Titans 33 Showboats 35</a:t>
            </a:r>
          </a:p>
          <a:p>
            <a:r>
              <a:rPr lang="en-US" sz="800" b="1" dirty="0"/>
              <a:t>  4:59 KO Titans to Showboats 50 yds to Crawford @ 15 / 17yd KR (Henry)</a:t>
            </a:r>
          </a:p>
          <a:p>
            <a:r>
              <a:rPr lang="en-US" sz="800" b="1" dirty="0"/>
              <a:t>Showboats @ their 32</a:t>
            </a:r>
          </a:p>
          <a:p>
            <a:r>
              <a:rPr lang="en-US" sz="800" b="1" dirty="0"/>
              <a:t>  4:06 1/10 @ 32 - Reid 4yd Run OB</a:t>
            </a:r>
          </a:p>
          <a:p>
            <a:r>
              <a:rPr lang="en-US" sz="800" b="1" dirty="0"/>
              <a:t>  3:21 2/6 @ 36 - Pass COMP to Reid @ 43 / 32yds (Walker)</a:t>
            </a:r>
          </a:p>
          <a:p>
            <a:r>
              <a:rPr lang="en-US" sz="800" b="1" dirty="0"/>
              <a:t>  2:45 1/10 @ D32 - Lewis -7yd Run (Evans)</a:t>
            </a:r>
          </a:p>
          <a:p>
            <a:r>
              <a:rPr lang="en-US" sz="800" b="1" dirty="0"/>
              <a:t>  2:10 2/17 @ D39 - Time allowed to run to TWO MINUTE WARNING</a:t>
            </a:r>
          </a:p>
          <a:p>
            <a:r>
              <a:rPr lang="en-US" sz="800" b="1" dirty="0"/>
              <a:t>	TWO MINUTE WARNING</a:t>
            </a:r>
          </a:p>
          <a:p>
            <a:r>
              <a:rPr lang="en-US" sz="800" b="1" dirty="0"/>
              <a:t>  2:00 2/17 @ D39 - Quarles -11yd Run (Evans)  / Titans call 1st Time Out</a:t>
            </a:r>
          </a:p>
          <a:p>
            <a:r>
              <a:rPr lang="en-US" sz="800" b="1" dirty="0"/>
              <a:t>	Titans Time Out</a:t>
            </a:r>
          </a:p>
          <a:p>
            <a:r>
              <a:rPr lang="en-US" sz="800" b="1" dirty="0"/>
              <a:t>  1:16 3/28 @ Midfield - Pass INT Lewis @ D33 / 0yd INT Return (Crawford)</a:t>
            </a:r>
          </a:p>
          <a:p>
            <a:r>
              <a:rPr lang="en-US" sz="800" b="1" dirty="0"/>
              <a:t>Titans @ their 33</a:t>
            </a:r>
          </a:p>
          <a:p>
            <a:r>
              <a:rPr lang="en-US" sz="800" b="1" dirty="0"/>
              <a:t>  1:06 1/10 @ 33 Pass INT Crawford @ 49 / 1 yd INT Return (Lewis)</a:t>
            </a:r>
          </a:p>
          <a:p>
            <a:r>
              <a:rPr lang="en-US" sz="800" b="1" dirty="0"/>
              <a:t>Showboats possession @ Titans 48</a:t>
            </a:r>
          </a:p>
          <a:p>
            <a:r>
              <a:rPr lang="en-US" sz="800" b="1" dirty="0"/>
              <a:t>  0:41 1/10 @ D48 - Lewis -2yd Run (Kneel Down) </a:t>
            </a:r>
          </a:p>
          <a:p>
            <a:r>
              <a:rPr lang="en-US" sz="800" b="1" dirty="0"/>
              <a:t>  0:36 2/8 @ Midfield - Time allowed to expire</a:t>
            </a:r>
          </a:p>
          <a:p>
            <a:r>
              <a:rPr lang="en-US" sz="800" b="1" dirty="0"/>
              <a:t>End of GAME </a:t>
            </a:r>
          </a:p>
          <a:p>
            <a:r>
              <a:rPr lang="en-US" sz="800" b="1" dirty="0"/>
              <a:t>	Titans 33 Showboats 35</a:t>
            </a:r>
          </a:p>
          <a:p>
            <a:endParaRPr lang="en-US" sz="1000" b="1" dirty="0"/>
          </a:p>
          <a:p>
            <a:endParaRPr lang="en-US" sz="1200" b="1" dirty="0"/>
          </a:p>
        </p:txBody>
      </p:sp>
    </p:spTree>
    <p:extLst>
      <p:ext uri="{BB962C8B-B14F-4D97-AF65-F5344CB8AC3E}">
        <p14:creationId xmlns:p14="http://schemas.microsoft.com/office/powerpoint/2010/main" xmlns="" val="3064733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xmlns="" id="{DCBDB34A-181D-4769-924B-955968CA839D}"/>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8" name="TextBox 37">
            <a:extLst>
              <a:ext uri="{FF2B5EF4-FFF2-40B4-BE49-F238E27FC236}">
                <a16:creationId xmlns:a16="http://schemas.microsoft.com/office/drawing/2014/main" xmlns="" id="{19325DE0-C445-4B18-B584-AEE5AD7EA4CF}"/>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10/24/2020 WK1 Game 2</a:t>
            </a:r>
          </a:p>
          <a:p>
            <a:r>
              <a:rPr lang="en-US" sz="1600" dirty="0">
                <a:latin typeface="Arial Black" panose="020B0A04020102020204" pitchFamily="34" charset="0"/>
              </a:rPr>
              <a:t>Knoxville Bears @ Tennessee Oilers </a:t>
            </a:r>
          </a:p>
        </p:txBody>
      </p:sp>
      <p:grpSp>
        <p:nvGrpSpPr>
          <p:cNvPr id="60" name="Group 59">
            <a:extLst>
              <a:ext uri="{FF2B5EF4-FFF2-40B4-BE49-F238E27FC236}">
                <a16:creationId xmlns:a16="http://schemas.microsoft.com/office/drawing/2014/main" xmlns="" id="{889B1038-B14D-44E1-8762-C2CBE7403382}"/>
              </a:ext>
            </a:extLst>
          </p:cNvPr>
          <p:cNvGrpSpPr/>
          <p:nvPr/>
        </p:nvGrpSpPr>
        <p:grpSpPr>
          <a:xfrm>
            <a:off x="457198" y="755768"/>
            <a:ext cx="2372934" cy="1846659"/>
            <a:chOff x="74483" y="794391"/>
            <a:chExt cx="2325475" cy="2034204"/>
          </a:xfrm>
        </p:grpSpPr>
        <p:sp>
          <p:nvSpPr>
            <p:cNvPr id="42" name="TextBox 41">
              <a:extLst>
                <a:ext uri="{FF2B5EF4-FFF2-40B4-BE49-F238E27FC236}">
                  <a16:creationId xmlns:a16="http://schemas.microsoft.com/office/drawing/2014/main" xmlns="" id="{0980E9D2-90BE-40F2-9A64-8D8907F540B1}"/>
                </a:ext>
              </a:extLst>
            </p:cNvPr>
            <p:cNvSpPr txBox="1"/>
            <p:nvPr/>
          </p:nvSpPr>
          <p:spPr>
            <a:xfrm>
              <a:off x="74483" y="797942"/>
              <a:ext cx="896112" cy="1675352"/>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Knoxville Bears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12 Troutman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31 Nichols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23 Faircloth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Frazier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Baskette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McCauley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52 Shafer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Warwick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Cole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75 Daniels</a:t>
              </a:r>
            </a:p>
          </p:txBody>
        </p:sp>
        <p:sp>
          <p:nvSpPr>
            <p:cNvPr id="44" name="TextBox 43">
              <a:extLst>
                <a:ext uri="{FF2B5EF4-FFF2-40B4-BE49-F238E27FC236}">
                  <a16:creationId xmlns:a16="http://schemas.microsoft.com/office/drawing/2014/main" xmlns="" id="{6602EBEC-06FD-4891-AC64-3B4428384629}"/>
                </a:ext>
              </a:extLst>
            </p:cNvPr>
            <p:cNvSpPr txBox="1"/>
            <p:nvPr/>
          </p:nvSpPr>
          <p:spPr>
            <a:xfrm>
              <a:off x="1302678" y="794391"/>
              <a:ext cx="1097280" cy="2034204"/>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Oilers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McNair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27 George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Thomas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81 Sanders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Wycheck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Stepnoski</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Layman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69 Runyon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Matthews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72 Hopkins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5" name="TextBox 44">
              <a:extLst>
                <a:ext uri="{FF2B5EF4-FFF2-40B4-BE49-F238E27FC236}">
                  <a16:creationId xmlns:a16="http://schemas.microsoft.com/office/drawing/2014/main" xmlns="" id="{94519B03-D29C-4F80-9AA8-2A2C0C2ED4A9}"/>
                </a:ext>
              </a:extLst>
            </p:cNvPr>
            <p:cNvSpPr txBox="1"/>
            <p:nvPr/>
          </p:nvSpPr>
          <p:spPr>
            <a:xfrm>
              <a:off x="754037" y="929942"/>
              <a:ext cx="548640" cy="1576802"/>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grpSp>
      <p:graphicFrame>
        <p:nvGraphicFramePr>
          <p:cNvPr id="46" name="Table 45">
            <a:extLst>
              <a:ext uri="{FF2B5EF4-FFF2-40B4-BE49-F238E27FC236}">
                <a16:creationId xmlns:a16="http://schemas.microsoft.com/office/drawing/2014/main" xmlns="" id="{0B79F20E-6034-4898-99B3-40F863326C15}"/>
              </a:ext>
            </a:extLst>
          </p:cNvPr>
          <p:cNvGraphicFramePr>
            <a:graphicFrameLocks noGrp="1"/>
          </p:cNvGraphicFramePr>
          <p:nvPr>
            <p:extLst>
              <p:ext uri="{D42A27DB-BD31-4B8C-83A1-F6EECF244321}">
                <p14:modId xmlns:p14="http://schemas.microsoft.com/office/powerpoint/2010/main" xmlns="" val="161377098"/>
              </p:ext>
            </p:extLst>
          </p:nvPr>
        </p:nvGraphicFramePr>
        <p:xfrm>
          <a:off x="3657598" y="801489"/>
          <a:ext cx="2926079" cy="548640"/>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0">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0">
                <a:tc>
                  <a:txBody>
                    <a:bodyPr/>
                    <a:lstStyle/>
                    <a:p>
                      <a:pPr marL="0" marR="0">
                        <a:spcBef>
                          <a:spcPts val="0"/>
                        </a:spcBef>
                        <a:spcAft>
                          <a:spcPts val="0"/>
                        </a:spcAft>
                      </a:pPr>
                      <a:r>
                        <a:rPr lang="en-US" sz="1200" b="1" dirty="0">
                          <a:effectLst/>
                        </a:rPr>
                        <a:t>Bears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23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14</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37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0">
                <a:tc>
                  <a:txBody>
                    <a:bodyPr/>
                    <a:lstStyle/>
                    <a:p>
                      <a:pPr marL="0" marR="0">
                        <a:spcBef>
                          <a:spcPts val="0"/>
                        </a:spcBef>
                        <a:spcAft>
                          <a:spcPts val="0"/>
                        </a:spcAft>
                      </a:pPr>
                      <a:r>
                        <a:rPr lang="en-US" sz="1200" b="1" dirty="0">
                          <a:effectLst/>
                        </a:rPr>
                        <a:t>Oilers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rPr>
                        <a:t>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21</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2</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37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77947723"/>
                  </a:ext>
                </a:extLst>
              </a:tr>
            </a:tbl>
          </a:graphicData>
        </a:graphic>
      </p:graphicFrame>
      <p:sp>
        <p:nvSpPr>
          <p:cNvPr id="48" name="TextBox 47">
            <a:extLst>
              <a:ext uri="{FF2B5EF4-FFF2-40B4-BE49-F238E27FC236}">
                <a16:creationId xmlns:a16="http://schemas.microsoft.com/office/drawing/2014/main" xmlns="" id="{5953EEFD-6C58-4229-AA96-21619803A9D6}"/>
              </a:ext>
            </a:extLst>
          </p:cNvPr>
          <p:cNvSpPr txBox="1"/>
          <p:nvPr/>
        </p:nvSpPr>
        <p:spPr>
          <a:xfrm>
            <a:off x="3657598" y="1356142"/>
            <a:ext cx="3657600" cy="21945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117475" algn="l"/>
              </a:tabLst>
            </a:pPr>
            <a:r>
              <a:rPr lang="en-US" sz="800" b="1" dirty="0"/>
              <a:t>1st QTR                                                                                       		             KNO  TEN</a:t>
            </a:r>
          </a:p>
          <a:p>
            <a:pPr>
              <a:tabLst>
                <a:tab pos="117475" algn="l"/>
                <a:tab pos="457200" algn="l"/>
                <a:tab pos="3082925" algn="l"/>
                <a:tab pos="3317875" algn="l"/>
              </a:tabLst>
            </a:pPr>
            <a:r>
              <a:rPr lang="en-US" sz="800" b="1" dirty="0"/>
              <a:t>TEN - Davis 105yd KR (Kick Good)	 0	 7</a:t>
            </a:r>
          </a:p>
          <a:p>
            <a:pPr>
              <a:tabLst>
                <a:tab pos="3082925" algn="l"/>
                <a:tab pos="3314700" algn="l"/>
              </a:tabLst>
            </a:pPr>
            <a:r>
              <a:rPr lang="en-US" sz="800" b="1" dirty="0"/>
              <a:t>KNO - </a:t>
            </a:r>
            <a:r>
              <a:rPr lang="en-US" sz="800" b="1" dirty="0" err="1"/>
              <a:t>Baskette</a:t>
            </a:r>
            <a:r>
              <a:rPr lang="en-US" sz="800" b="1" dirty="0"/>
              <a:t> 74yd PASS from Troutman (Kick Good)	 7	 7 KNO - </a:t>
            </a:r>
            <a:r>
              <a:rPr lang="en-US" sz="800" b="1" dirty="0" err="1"/>
              <a:t>Baskette</a:t>
            </a:r>
            <a:r>
              <a:rPr lang="en-US" sz="800" b="1" dirty="0"/>
              <a:t> 57yd PASS from Troutman (Kick Good)	14	 7</a:t>
            </a:r>
          </a:p>
          <a:p>
            <a:pPr>
              <a:tabLst>
                <a:tab pos="3082925" algn="l"/>
                <a:tab pos="3314700" algn="l"/>
              </a:tabLst>
            </a:pPr>
            <a:r>
              <a:rPr lang="en-US" sz="800" b="1" dirty="0"/>
              <a:t>KNO - Warwick tackled </a:t>
            </a:r>
            <a:r>
              <a:rPr lang="en-US" sz="800" b="1" dirty="0" err="1"/>
              <a:t>NcNair</a:t>
            </a:r>
            <a:r>
              <a:rPr lang="en-US" sz="800" b="1" dirty="0"/>
              <a:t> in the end zone - SAFETY	16	 7</a:t>
            </a:r>
          </a:p>
          <a:p>
            <a:pPr>
              <a:tabLst>
                <a:tab pos="3082925" algn="l"/>
                <a:tab pos="3314700" algn="l"/>
              </a:tabLst>
            </a:pPr>
            <a:r>
              <a:rPr lang="en-US" sz="800" b="1" dirty="0"/>
              <a:t>KNO - Faircloth 50yd PASS from Troutman (Kick Good)	23	 7 2nd QTR</a:t>
            </a:r>
          </a:p>
          <a:p>
            <a:pPr>
              <a:tabLst>
                <a:tab pos="3082925" algn="l"/>
                <a:tab pos="3314700" algn="l"/>
              </a:tabLst>
            </a:pPr>
            <a:r>
              <a:rPr lang="en-US" sz="800" b="1" dirty="0"/>
              <a:t>TEN - Davis 41yd PASS from McNair (Kick Good)	23	14</a:t>
            </a:r>
          </a:p>
          <a:p>
            <a:pPr>
              <a:tabLst>
                <a:tab pos="3082925" algn="l"/>
                <a:tab pos="3314700" algn="l"/>
              </a:tabLst>
            </a:pPr>
            <a:r>
              <a:rPr lang="en-US" sz="800" b="1" dirty="0"/>
              <a:t>TEN - George 50yd PASS from McNair (Kick Good)	23	21</a:t>
            </a:r>
          </a:p>
          <a:p>
            <a:pPr>
              <a:tabLst>
                <a:tab pos="3082925" algn="l"/>
                <a:tab pos="3314700" algn="l"/>
              </a:tabLst>
            </a:pPr>
            <a:r>
              <a:rPr lang="en-US" sz="800" b="1" dirty="0"/>
              <a:t>TEN - Davis 14yd PASS from McNair (Kick Good)	23	28</a:t>
            </a:r>
          </a:p>
          <a:p>
            <a:pPr>
              <a:tabLst>
                <a:tab pos="3082925" algn="l"/>
                <a:tab pos="3314700" algn="l"/>
              </a:tabLst>
            </a:pPr>
            <a:r>
              <a:rPr lang="en-US" sz="800" b="1" dirty="0"/>
              <a:t>3rd QTR</a:t>
            </a:r>
          </a:p>
          <a:p>
            <a:pPr>
              <a:tabLst>
                <a:tab pos="3082925" algn="l"/>
                <a:tab pos="3314700" algn="l"/>
              </a:tabLst>
            </a:pPr>
            <a:r>
              <a:rPr lang="en-US" sz="800" b="1" dirty="0"/>
              <a:t>TEN - George 91yd RUN (Kick Good)	23	35</a:t>
            </a:r>
          </a:p>
          <a:p>
            <a:pPr>
              <a:tabLst>
                <a:tab pos="3082925" algn="l"/>
                <a:tab pos="3314700" algn="l"/>
              </a:tabLst>
            </a:pPr>
            <a:r>
              <a:rPr lang="en-US" sz="800" b="1" dirty="0"/>
              <a:t>4th QTR</a:t>
            </a:r>
          </a:p>
          <a:p>
            <a:pPr>
              <a:tabLst>
                <a:tab pos="3082925" algn="l"/>
                <a:tab pos="3314700" algn="l"/>
              </a:tabLst>
            </a:pPr>
            <a:r>
              <a:rPr lang="en-US" sz="800" b="1" dirty="0"/>
              <a:t>TEN - Hopkins tackled Troutman in the end zone -SAFETY	23	37</a:t>
            </a:r>
          </a:p>
          <a:p>
            <a:pPr>
              <a:tabLst>
                <a:tab pos="3082925" algn="l"/>
                <a:tab pos="3314700" algn="l"/>
              </a:tabLst>
            </a:pPr>
            <a:r>
              <a:rPr lang="en-US" sz="800" b="1" dirty="0"/>
              <a:t>KNO - </a:t>
            </a:r>
            <a:r>
              <a:rPr lang="en-US" sz="800" b="1" dirty="0" err="1"/>
              <a:t>Baskette</a:t>
            </a:r>
            <a:r>
              <a:rPr lang="en-US" sz="800" b="1" dirty="0"/>
              <a:t> 52yd PASS from Troutman (Kick Good)	30	37</a:t>
            </a:r>
          </a:p>
          <a:p>
            <a:pPr>
              <a:tabLst>
                <a:tab pos="3082925" algn="l"/>
                <a:tab pos="3314700" algn="l"/>
              </a:tabLst>
            </a:pPr>
            <a:r>
              <a:rPr lang="en-US" sz="800" b="1" dirty="0"/>
              <a:t>KNO - Faircloth 22yd RUN (Kick Good)	37	37				 			</a:t>
            </a:r>
          </a:p>
        </p:txBody>
      </p:sp>
      <p:sp>
        <p:nvSpPr>
          <p:cNvPr id="50" name="TextBox 49">
            <a:extLst>
              <a:ext uri="{FF2B5EF4-FFF2-40B4-BE49-F238E27FC236}">
                <a16:creationId xmlns:a16="http://schemas.microsoft.com/office/drawing/2014/main" xmlns="" id="{EFFAAC89-341F-41FE-A0E9-DA08FD5F92EF}"/>
              </a:ext>
            </a:extLst>
          </p:cNvPr>
          <p:cNvSpPr txBox="1"/>
          <p:nvPr/>
        </p:nvSpPr>
        <p:spPr>
          <a:xfrm>
            <a:off x="457198" y="2322419"/>
            <a:ext cx="3200400" cy="7543800"/>
          </a:xfrm>
          <a:prstGeom prst="rect">
            <a:avLst/>
          </a:prstGeom>
          <a:noFill/>
        </p:spPr>
        <p:txBody>
          <a:bodyPr wrap="square" rtlCol="0">
            <a:spAutoFit/>
          </a:bodyPr>
          <a:lstStyle/>
          <a:p>
            <a:r>
              <a:rPr lang="en-US" sz="800" b="1" dirty="0"/>
              <a:t>Coin Toss “Tails” - Oilers to Receive</a:t>
            </a:r>
          </a:p>
          <a:p>
            <a:r>
              <a:rPr lang="en-US" sz="800" b="1" dirty="0"/>
              <a:t>1st Quarter</a:t>
            </a:r>
          </a:p>
          <a:p>
            <a:r>
              <a:rPr lang="en-US" sz="800" b="1" dirty="0"/>
              <a:t>15:00 KO Bears to Oilers 70 yds Davis in the end zone 105yd KR TD</a:t>
            </a:r>
          </a:p>
          <a:p>
            <a:r>
              <a:rPr lang="en-US" sz="800" b="1" dirty="0"/>
              <a:t>14:05 Kick Conversion Good </a:t>
            </a:r>
          </a:p>
          <a:p>
            <a:r>
              <a:rPr lang="en-US" sz="800" b="1" dirty="0"/>
              <a:t>	Bears 0 Oilers 7</a:t>
            </a:r>
          </a:p>
          <a:p>
            <a:r>
              <a:rPr lang="en-US" sz="800" b="1" dirty="0"/>
              <a:t>14:05 KO Oilers to Bears 73 yds NO RETURN Touchback</a:t>
            </a:r>
          </a:p>
          <a:p>
            <a:r>
              <a:rPr lang="en-US" sz="800" b="1" dirty="0"/>
              <a:t>Bears @ their 25</a:t>
            </a:r>
          </a:p>
          <a:p>
            <a:r>
              <a:rPr lang="en-US" sz="800" b="1" dirty="0"/>
              <a:t>14:05 1/10 @ 25 - Nichols 1yd Run (</a:t>
            </a:r>
            <a:r>
              <a:rPr lang="en-US" sz="800" b="1" dirty="0" err="1"/>
              <a:t>Stepnoski</a:t>
            </a:r>
            <a:r>
              <a:rPr lang="en-US" sz="800" b="1" dirty="0"/>
              <a:t>)</a:t>
            </a:r>
          </a:p>
          <a:p>
            <a:r>
              <a:rPr lang="en-US" sz="800" b="1" dirty="0"/>
              <a:t>13:31 2/9 @ 26 - Pass COMP to </a:t>
            </a:r>
            <a:r>
              <a:rPr lang="en-US" sz="800" b="1" dirty="0" err="1"/>
              <a:t>Baskette</a:t>
            </a:r>
            <a:r>
              <a:rPr lang="en-US" sz="800" b="1" dirty="0"/>
              <a:t> @ D45 / 74 yds TD </a:t>
            </a:r>
          </a:p>
          <a:p>
            <a:r>
              <a:rPr lang="en-US" sz="800" b="1" dirty="0"/>
              <a:t>12:09 Conversion Kick GOOD </a:t>
            </a:r>
          </a:p>
          <a:p>
            <a:r>
              <a:rPr lang="en-US" sz="800" b="1" dirty="0"/>
              <a:t>	Bears 7 Oilers 7</a:t>
            </a:r>
          </a:p>
          <a:p>
            <a:r>
              <a:rPr lang="en-US" sz="800" b="1" dirty="0"/>
              <a:t>12:09 KO Bears to Oilers 55 yds to Davis @ 10 / 36yd KR (Schafer)</a:t>
            </a:r>
          </a:p>
          <a:p>
            <a:r>
              <a:rPr lang="en-US" sz="800" b="1" dirty="0"/>
              <a:t>Oilers @ their 46</a:t>
            </a:r>
          </a:p>
          <a:p>
            <a:r>
              <a:rPr lang="en-US" sz="800" b="1" dirty="0"/>
              <a:t>11:42 1/10 @ 46 - McNair -8yd Run (Faircloth)</a:t>
            </a:r>
          </a:p>
          <a:p>
            <a:r>
              <a:rPr lang="en-US" sz="800" b="1" dirty="0"/>
              <a:t>11:17 2/18 @ 38 - George -8yd Run (Frazier)</a:t>
            </a:r>
          </a:p>
          <a:p>
            <a:r>
              <a:rPr lang="en-US" sz="800" b="1" dirty="0"/>
              <a:t>10:05 3/26 @ 30 - George 5yd Run (Daniels)</a:t>
            </a:r>
          </a:p>
          <a:p>
            <a:r>
              <a:rPr lang="en-US" sz="800" b="1" dirty="0"/>
              <a:t>  8:54 4/21 @ 35 - Punt 28 yds Nichols @ D42 / 1yd PR (</a:t>
            </a:r>
            <a:r>
              <a:rPr lang="en-US" sz="800" b="1" dirty="0" err="1"/>
              <a:t>Stepnoski</a:t>
            </a:r>
            <a:r>
              <a:rPr lang="en-US" sz="800" b="1" dirty="0"/>
              <a:t>)</a:t>
            </a:r>
          </a:p>
          <a:p>
            <a:r>
              <a:rPr lang="en-US" sz="800" b="1" dirty="0"/>
              <a:t>Bears @ their 43</a:t>
            </a:r>
          </a:p>
          <a:p>
            <a:r>
              <a:rPr lang="en-US" sz="800" b="1" dirty="0"/>
              <a:t>  7:42 1/10 @ 43 - Faircloth 0yd Run (Matthews)</a:t>
            </a:r>
          </a:p>
          <a:p>
            <a:r>
              <a:rPr lang="en-US" sz="800" b="1" dirty="0"/>
              <a:t>  7:05 2/10 @ 43 - Pass COMP to </a:t>
            </a:r>
            <a:r>
              <a:rPr lang="en-US" sz="800" b="1" dirty="0" err="1"/>
              <a:t>Baskette</a:t>
            </a:r>
            <a:r>
              <a:rPr lang="en-US" sz="800" b="1" dirty="0"/>
              <a:t> @ D30 / 57 yds TD</a:t>
            </a:r>
          </a:p>
          <a:p>
            <a:r>
              <a:rPr lang="en-US" sz="800" b="1" dirty="0"/>
              <a:t>  6:18 Conversion Kick GOOD </a:t>
            </a:r>
          </a:p>
          <a:p>
            <a:r>
              <a:rPr lang="en-US" sz="800" b="1" dirty="0"/>
              <a:t>	Bears 14 Oilers 7</a:t>
            </a:r>
          </a:p>
          <a:p>
            <a:r>
              <a:rPr lang="en-US" sz="800" b="1" dirty="0"/>
              <a:t>  6:18 KO Bears to Oilers 73 yds NO RETURN TB</a:t>
            </a:r>
          </a:p>
          <a:p>
            <a:r>
              <a:rPr lang="en-US" sz="800" b="1" dirty="0"/>
              <a:t>Oilers @ their 25</a:t>
            </a:r>
          </a:p>
          <a:p>
            <a:r>
              <a:rPr lang="en-US" sz="800" b="1" dirty="0"/>
              <a:t>  6:18 1/10 @ 25 - McNair -15yd Run (White) </a:t>
            </a:r>
          </a:p>
          <a:p>
            <a:r>
              <a:rPr lang="en-US" sz="800" b="1" dirty="0"/>
              <a:t>  5:17 2/25 @ 10 - McNair SACKED in the end zone SAFETY / -10 yd Run (Warwick) </a:t>
            </a:r>
          </a:p>
          <a:p>
            <a:r>
              <a:rPr lang="en-US" sz="800" b="1" dirty="0"/>
              <a:t>	Bears 16 Oilers 7</a:t>
            </a:r>
          </a:p>
          <a:p>
            <a:r>
              <a:rPr lang="en-US" sz="800" b="1" dirty="0"/>
              <a:t>  4:22 Safety Kick Oilers to Bears 44 yds to </a:t>
            </a:r>
            <a:r>
              <a:rPr lang="en-US" sz="800" b="1" dirty="0" err="1"/>
              <a:t>Baskette</a:t>
            </a:r>
            <a:r>
              <a:rPr lang="en-US" sz="800" b="1" dirty="0"/>
              <a:t> @ 36 / 14 yd SKR (Davis)</a:t>
            </a:r>
          </a:p>
          <a:p>
            <a:r>
              <a:rPr lang="en-US" sz="800" b="1" dirty="0"/>
              <a:t>Bears @ Midfield</a:t>
            </a:r>
          </a:p>
          <a:p>
            <a:r>
              <a:rPr lang="en-US" sz="800" b="1" dirty="0"/>
              <a:t>  3:25 1/10 @ Midfield - Pass COMP to Faircloth @ 45 / 50 yds TD </a:t>
            </a:r>
          </a:p>
          <a:p>
            <a:r>
              <a:rPr lang="en-US" sz="800" b="1" dirty="0"/>
              <a:t>  2:32 Conversion Kick GOOD </a:t>
            </a:r>
          </a:p>
          <a:p>
            <a:r>
              <a:rPr lang="en-US" sz="800" b="1" dirty="0"/>
              <a:t>	Bears 23 Oilers 7 </a:t>
            </a:r>
          </a:p>
          <a:p>
            <a:r>
              <a:rPr lang="en-US" sz="800" b="1" dirty="0"/>
              <a:t>  2:32 KO Bears to Oilers 73 yds to end zone Touchback</a:t>
            </a:r>
          </a:p>
          <a:p>
            <a:r>
              <a:rPr lang="en-US" sz="800" b="1" dirty="0"/>
              <a:t>Oilers @ their 25</a:t>
            </a:r>
          </a:p>
          <a:p>
            <a:r>
              <a:rPr lang="en-US" sz="800" b="1" dirty="0"/>
              <a:t>  2:32 1/10 @ 25 - McNair 6yd Run (Frazier)</a:t>
            </a:r>
          </a:p>
          <a:p>
            <a:r>
              <a:rPr lang="en-US" sz="800" b="1" dirty="0"/>
              <a:t>  1:55 2/4 @ 31 - George -1yd Run (Nichols)</a:t>
            </a:r>
          </a:p>
          <a:p>
            <a:r>
              <a:rPr lang="en-US" sz="800" b="1" dirty="0"/>
              <a:t>  1:14 3/5 @ 30 - McNair 29 yd Run (Faircloth) Time Expires</a:t>
            </a:r>
          </a:p>
          <a:p>
            <a:r>
              <a:rPr lang="en-US" sz="800" b="1" dirty="0"/>
              <a:t>End of QTR</a:t>
            </a:r>
          </a:p>
          <a:p>
            <a:r>
              <a:rPr lang="en-US" sz="800" b="1" dirty="0"/>
              <a:t>	Bears 23 Oilers 7</a:t>
            </a:r>
          </a:p>
          <a:p>
            <a:r>
              <a:rPr lang="en-US" sz="800" b="1" dirty="0"/>
              <a:t>2nd Quarter</a:t>
            </a:r>
          </a:p>
          <a:p>
            <a:r>
              <a:rPr lang="en-US" sz="800" b="1" dirty="0"/>
              <a:t>Oilers @ Bears 41</a:t>
            </a:r>
          </a:p>
          <a:p>
            <a:r>
              <a:rPr lang="en-US" sz="800" b="1" dirty="0"/>
              <a:t>15:00 1/10 @ D41 - Pass COMP to Davis @ D10 / 41yds TD</a:t>
            </a:r>
          </a:p>
          <a:p>
            <a:r>
              <a:rPr lang="en-US" sz="800" b="1" dirty="0"/>
              <a:t>14:08 Conversion Kick GOOD</a:t>
            </a:r>
          </a:p>
          <a:p>
            <a:r>
              <a:rPr lang="en-US" sz="800" b="1" dirty="0"/>
              <a:t>	Bears 23 Oilers 14</a:t>
            </a:r>
          </a:p>
          <a:p>
            <a:r>
              <a:rPr lang="en-US" sz="800" b="1" dirty="0"/>
              <a:t>14:08 KO Oilers to Bears 65 yds to </a:t>
            </a:r>
            <a:r>
              <a:rPr lang="en-US" sz="800" b="1" dirty="0" err="1"/>
              <a:t>Baskette</a:t>
            </a:r>
            <a:r>
              <a:rPr lang="en-US" sz="800" b="1" dirty="0"/>
              <a:t> @ GL / 23yd KR (George)</a:t>
            </a:r>
          </a:p>
          <a:p>
            <a:r>
              <a:rPr lang="en-US" sz="800" b="1" dirty="0"/>
              <a:t>Bears @ their 23</a:t>
            </a:r>
          </a:p>
          <a:p>
            <a:r>
              <a:rPr lang="en-US" sz="800" b="1" dirty="0"/>
              <a:t>13:03 1/10 @ 23 - Troutman -8yd Run (Matthews)</a:t>
            </a:r>
          </a:p>
          <a:p>
            <a:r>
              <a:rPr lang="en-US" sz="800" b="1" dirty="0"/>
              <a:t>12:14 2/18 @ 15 - Frazier 12yd Run OB</a:t>
            </a:r>
          </a:p>
          <a:p>
            <a:r>
              <a:rPr lang="en-US" sz="800" b="1" dirty="0"/>
              <a:t>11:21 3/6 @ 27 - Frazier -2yd Run (Matthews)</a:t>
            </a:r>
          </a:p>
          <a:p>
            <a:r>
              <a:rPr lang="en-US" sz="800" b="1" dirty="0"/>
              <a:t>10:51 4/8 @ 25 - Punt 28yds to George @ D47 / 3yd PR OB</a:t>
            </a:r>
          </a:p>
          <a:p>
            <a:r>
              <a:rPr lang="en-US" sz="800" b="1" dirty="0"/>
              <a:t>Oilers @ Midfield</a:t>
            </a:r>
          </a:p>
          <a:p>
            <a:r>
              <a:rPr lang="en-US" sz="800" b="1" dirty="0"/>
              <a:t>10:03 1/10 @ Midfield - George 0yd Run (Frazier)</a:t>
            </a:r>
          </a:p>
          <a:p>
            <a:r>
              <a:rPr lang="en-US" sz="800" b="1" dirty="0"/>
              <a:t>  9:18 2/10 @ Midfield - Pass INC to George </a:t>
            </a:r>
          </a:p>
          <a:p>
            <a:r>
              <a:rPr lang="en-US" sz="800" b="1" dirty="0"/>
              <a:t>  8:19 3/10 @ Midfield - Pass COMP to George @ D44 / 50yds TD</a:t>
            </a:r>
          </a:p>
          <a:p>
            <a:r>
              <a:rPr lang="en-US" sz="800" b="1" dirty="0"/>
              <a:t>  7:32 Conversion Kick GOOD</a:t>
            </a:r>
          </a:p>
          <a:p>
            <a:r>
              <a:rPr lang="en-US" sz="800" b="1" dirty="0"/>
              <a:t>	Bears 23 Oilers 21</a:t>
            </a:r>
          </a:p>
          <a:p>
            <a:r>
              <a:rPr lang="en-US" sz="800" b="1" dirty="0"/>
              <a:t>  7:32 KO Oilers to Bears 57yds to </a:t>
            </a:r>
            <a:r>
              <a:rPr lang="en-US" sz="800" b="1" dirty="0" err="1"/>
              <a:t>Baskette</a:t>
            </a:r>
            <a:r>
              <a:rPr lang="en-US" sz="800" b="1" dirty="0"/>
              <a:t> @ 12 / 18yd KR (George)</a:t>
            </a:r>
          </a:p>
          <a:p>
            <a:r>
              <a:rPr lang="en-US" sz="800" b="1" dirty="0"/>
              <a:t>Bears @ their 30</a:t>
            </a:r>
          </a:p>
          <a:p>
            <a:r>
              <a:rPr lang="en-US" sz="800" b="1" dirty="0"/>
              <a:t>  6:23 1/10 @ 30 - Nichols 5yd FP</a:t>
            </a:r>
          </a:p>
        </p:txBody>
      </p:sp>
      <p:sp>
        <p:nvSpPr>
          <p:cNvPr id="59" name="TextBox 58">
            <a:extLst>
              <a:ext uri="{FF2B5EF4-FFF2-40B4-BE49-F238E27FC236}">
                <a16:creationId xmlns:a16="http://schemas.microsoft.com/office/drawing/2014/main" xmlns="" id="{E25F8104-2E1A-4143-A799-3458BB7D2AF6}"/>
              </a:ext>
            </a:extLst>
          </p:cNvPr>
          <p:cNvSpPr txBox="1"/>
          <p:nvPr/>
        </p:nvSpPr>
        <p:spPr>
          <a:xfrm>
            <a:off x="3657598" y="3550702"/>
            <a:ext cx="3657600" cy="6678751"/>
          </a:xfrm>
          <a:prstGeom prst="rect">
            <a:avLst/>
          </a:prstGeom>
          <a:noFill/>
        </p:spPr>
        <p:txBody>
          <a:bodyPr wrap="square" rtlCol="0">
            <a:spAutoFit/>
          </a:bodyPr>
          <a:lstStyle/>
          <a:p>
            <a:r>
              <a:rPr lang="en-US" sz="800" b="1" dirty="0"/>
              <a:t> 5:28 2/5 @ 35 - Faircloth 2yd Run (</a:t>
            </a:r>
            <a:r>
              <a:rPr lang="en-US" sz="800" b="1" dirty="0" err="1"/>
              <a:t>Stepnoski</a:t>
            </a:r>
            <a:r>
              <a:rPr lang="en-US" sz="800" b="1" dirty="0"/>
              <a:t>)</a:t>
            </a:r>
          </a:p>
          <a:p>
            <a:r>
              <a:rPr lang="en-US" sz="800" b="1" dirty="0"/>
              <a:t>  4:48 3/3 @ 37 - Troutman -2yd Run (</a:t>
            </a:r>
            <a:r>
              <a:rPr lang="en-US" sz="800" b="1" dirty="0" err="1"/>
              <a:t>Wycheck</a:t>
            </a:r>
            <a:r>
              <a:rPr lang="en-US" sz="800" b="1" dirty="0"/>
              <a:t>) </a:t>
            </a:r>
          </a:p>
          <a:p>
            <a:r>
              <a:rPr lang="en-US" sz="800" b="1" dirty="0"/>
              <a:t>  4:04 4/5 @ 35 - Punt 31 yds to Sanders @ D33 / - 5yd PR (Warwick)</a:t>
            </a:r>
          </a:p>
          <a:p>
            <a:r>
              <a:rPr lang="en-US" sz="800" b="1" dirty="0"/>
              <a:t>Oilers @ their 26</a:t>
            </a:r>
          </a:p>
          <a:p>
            <a:r>
              <a:rPr lang="en-US" sz="800" b="1" dirty="0"/>
              <a:t>  2:56 1/10 @ 26 - Pass McNair SACKED  / -4yd Run (Cole)</a:t>
            </a:r>
          </a:p>
          <a:p>
            <a:r>
              <a:rPr lang="en-US" sz="800" b="1" dirty="0"/>
              <a:t>  2:28 2/14 @ 22 - Time allowed to run to the TWO MINUTE WARNING</a:t>
            </a:r>
          </a:p>
          <a:p>
            <a:r>
              <a:rPr lang="en-US" sz="800" b="1" dirty="0"/>
              <a:t>TWO MINUTE WARNING</a:t>
            </a:r>
          </a:p>
          <a:p>
            <a:r>
              <a:rPr lang="en-US" sz="800" b="1" dirty="0"/>
              <a:t>  2:00 2/14 @ 22 - Pass COMP to George @ D48 / 71 yds FP - Oilers call 1st Time Out </a:t>
            </a:r>
          </a:p>
          <a:p>
            <a:r>
              <a:rPr lang="en-US" sz="800" b="1" dirty="0"/>
              <a:t>  0:18 1/10 @ D14 - Pass COMP to Davis in end zone / 14 yds TD </a:t>
            </a:r>
          </a:p>
          <a:p>
            <a:r>
              <a:rPr lang="en-US" sz="800" b="1" dirty="0"/>
              <a:t>  0:08 Conversion Kick GOOD </a:t>
            </a:r>
          </a:p>
          <a:p>
            <a:r>
              <a:rPr lang="en-US" sz="800" b="1" dirty="0"/>
              <a:t>	Bears 23 Oilers 28</a:t>
            </a:r>
          </a:p>
          <a:p>
            <a:r>
              <a:rPr lang="en-US" sz="800" b="1" dirty="0"/>
              <a:t>  0:08 KO Oilers to Bears 67 yds to Nichols in the end zone / 29yd KR (Thomas) Time Expires</a:t>
            </a:r>
          </a:p>
          <a:p>
            <a:r>
              <a:rPr lang="en-US" sz="800" b="1" dirty="0"/>
              <a:t>End of QTR  - Half Time</a:t>
            </a:r>
          </a:p>
          <a:p>
            <a:r>
              <a:rPr lang="en-US" sz="800" b="1" dirty="0"/>
              <a:t>	Bears 23 Oilers 28   </a:t>
            </a:r>
          </a:p>
          <a:p>
            <a:r>
              <a:rPr lang="en-US" sz="800" b="1" dirty="0"/>
              <a:t>Bears to receive 2nd Half Kickoff3rd Quarter</a:t>
            </a:r>
          </a:p>
          <a:p>
            <a:r>
              <a:rPr lang="en-US" sz="800" b="1" dirty="0"/>
              <a:t>15:00 KO Oilers to Bears 71 yds to </a:t>
            </a:r>
            <a:r>
              <a:rPr lang="en-US" sz="800" b="1" dirty="0" err="1"/>
              <a:t>Baskette</a:t>
            </a:r>
            <a:r>
              <a:rPr lang="en-US" sz="800" b="1" dirty="0"/>
              <a:t> in end zone / 19yd KR (George)</a:t>
            </a:r>
          </a:p>
          <a:p>
            <a:r>
              <a:rPr lang="en-US" sz="800" b="1" dirty="0"/>
              <a:t>Bears @ their 13</a:t>
            </a:r>
          </a:p>
          <a:p>
            <a:r>
              <a:rPr lang="en-US" sz="800" b="1" dirty="0"/>
              <a:t>14:02 1/10 @ 13 - Nichols 28yd Run (</a:t>
            </a:r>
            <a:r>
              <a:rPr lang="en-US" sz="800" b="1" dirty="0" err="1"/>
              <a:t>Wycheck</a:t>
            </a:r>
            <a:r>
              <a:rPr lang="en-US" sz="800" b="1" dirty="0"/>
              <a:t>)</a:t>
            </a:r>
          </a:p>
          <a:p>
            <a:r>
              <a:rPr lang="en-US" sz="800" b="1" dirty="0"/>
              <a:t>12:42 1/10 @ 41 - Faircloth -5yd Run (</a:t>
            </a:r>
            <a:r>
              <a:rPr lang="en-US" sz="800" b="1" dirty="0" err="1"/>
              <a:t>Wycheck</a:t>
            </a:r>
            <a:r>
              <a:rPr lang="en-US" sz="800" b="1" dirty="0"/>
              <a:t>)</a:t>
            </a:r>
          </a:p>
          <a:p>
            <a:r>
              <a:rPr lang="en-US" sz="800" b="1" dirty="0"/>
              <a:t>12:07 2/15 @ 36 - Faircloth 6yd Run (Thomas)</a:t>
            </a:r>
          </a:p>
          <a:p>
            <a:r>
              <a:rPr lang="en-US" sz="800" b="1" dirty="0"/>
              <a:t>10:56 3/9 @ 42 - Pass INC to </a:t>
            </a:r>
            <a:r>
              <a:rPr lang="en-US" sz="800" b="1" dirty="0" err="1"/>
              <a:t>Baskette</a:t>
            </a:r>
            <a:endParaRPr lang="en-US" sz="800" b="1" dirty="0"/>
          </a:p>
          <a:p>
            <a:r>
              <a:rPr lang="en-US" sz="800" b="1" dirty="0"/>
              <a:t>  9:37 4/9 @ 42 - Punt 33yds to Thomas @ D25 / 5 yd PR (Frazier) </a:t>
            </a:r>
          </a:p>
          <a:p>
            <a:r>
              <a:rPr lang="en-US" sz="800" b="1" dirty="0"/>
              <a:t>Oilers @ their 30  </a:t>
            </a:r>
          </a:p>
          <a:p>
            <a:r>
              <a:rPr lang="en-US" sz="800" b="1" dirty="0"/>
              <a:t>  7:40 1/10 @ 30 - George -1yd Run (Warwick) </a:t>
            </a:r>
          </a:p>
          <a:p>
            <a:r>
              <a:rPr lang="en-US" sz="800" b="1" dirty="0"/>
              <a:t>  7:12 2/11 @ 29 - George -12yd Run (Faircloth)</a:t>
            </a:r>
          </a:p>
          <a:p>
            <a:r>
              <a:rPr lang="en-US" sz="800" b="1" dirty="0"/>
              <a:t>  6:02 3/23 @ 17 - George -2yd Run (McCauley)</a:t>
            </a:r>
          </a:p>
          <a:p>
            <a:r>
              <a:rPr lang="en-US" sz="800" b="1" dirty="0"/>
              <a:t>  5:12 4/25 @ 15 - Punt 26yds to Faircloth @ 41 / 0yd PR (George)</a:t>
            </a:r>
          </a:p>
          <a:p>
            <a:r>
              <a:rPr lang="en-US" sz="800" b="1" dirty="0"/>
              <a:t>Bears @ Oilers 41 </a:t>
            </a:r>
          </a:p>
          <a:p>
            <a:r>
              <a:rPr lang="en-US" sz="800" b="1" dirty="0"/>
              <a:t>  5:03 1/10 @ D41 - Faircloth 0yd Run (George)</a:t>
            </a:r>
          </a:p>
          <a:p>
            <a:r>
              <a:rPr lang="en-US" sz="800" b="1" dirty="0"/>
              <a:t>  4:05 2/10 @ D41 - Pass INC</a:t>
            </a:r>
          </a:p>
          <a:p>
            <a:r>
              <a:rPr lang="en-US" sz="800" b="1" dirty="0"/>
              <a:t>  3:09 3/10 @ D41 - Pass to McCauley @ D4 / INT Thomas / 6yd INT Return (Frazier)</a:t>
            </a:r>
          </a:p>
          <a:p>
            <a:r>
              <a:rPr lang="en-US" sz="800" b="1" dirty="0"/>
              <a:t>Oilers @ their 10</a:t>
            </a:r>
          </a:p>
          <a:p>
            <a:r>
              <a:rPr lang="en-US" sz="800" b="1" dirty="0"/>
              <a:t>  1:56 1/10 @ 10 - George -1yd Run (Warwick)</a:t>
            </a:r>
          </a:p>
          <a:p>
            <a:r>
              <a:rPr lang="en-US" sz="800" b="1" dirty="0"/>
              <a:t>  1:13 2/11 @ 9 - George 91 yd Run TD / Time Expires</a:t>
            </a:r>
          </a:p>
          <a:p>
            <a:r>
              <a:rPr lang="en-US" sz="800" b="1" dirty="0"/>
              <a:t>  0:00 Conversion Kick GOOD </a:t>
            </a:r>
          </a:p>
          <a:p>
            <a:r>
              <a:rPr lang="en-US" sz="800" b="1" dirty="0"/>
              <a:t>Bears 23 Oilers 35</a:t>
            </a:r>
          </a:p>
          <a:p>
            <a:r>
              <a:rPr lang="en-US" sz="800" b="1" dirty="0"/>
              <a:t>End Of  QTR</a:t>
            </a:r>
          </a:p>
          <a:p>
            <a:r>
              <a:rPr lang="en-US" sz="800" b="1" dirty="0"/>
              <a:t>4th Quarter</a:t>
            </a:r>
          </a:p>
          <a:p>
            <a:r>
              <a:rPr lang="en-US" sz="800" b="1" dirty="0"/>
              <a:t>15:00 KO Oilers to Bears 70 yds to </a:t>
            </a:r>
            <a:r>
              <a:rPr lang="en-US" sz="800" b="1" dirty="0" err="1"/>
              <a:t>Baskette</a:t>
            </a:r>
            <a:r>
              <a:rPr lang="en-US" sz="800" b="1" dirty="0"/>
              <a:t> in end zone / 11yd KR (Davis)</a:t>
            </a:r>
          </a:p>
          <a:p>
            <a:r>
              <a:rPr lang="en-US" sz="800" b="1" dirty="0"/>
              <a:t>Bears @ their 6</a:t>
            </a:r>
          </a:p>
          <a:p>
            <a:r>
              <a:rPr lang="en-US" sz="800" b="1" dirty="0"/>
              <a:t>14:22 1/10 @ 6 - Pass INC to Frazier </a:t>
            </a:r>
          </a:p>
          <a:p>
            <a:r>
              <a:rPr lang="en-US" sz="800" b="1" dirty="0"/>
              <a:t>13:41 2/10 @ 6 - Pass Troutman SACKED in endzone SAFETY (Hopkins) / - 6yd Run </a:t>
            </a:r>
          </a:p>
          <a:p>
            <a:r>
              <a:rPr lang="en-US" sz="800" b="1" dirty="0"/>
              <a:t>	Bears 23 Oilers 37</a:t>
            </a:r>
          </a:p>
          <a:p>
            <a:r>
              <a:rPr lang="en-US" sz="800" b="1" dirty="0"/>
              <a:t>13:02 Safety Kick Bears to Oilers 64yds to Sanders @ 16 / 10yd KR (Warwick)</a:t>
            </a:r>
          </a:p>
          <a:p>
            <a:r>
              <a:rPr lang="en-US" sz="800" b="1" dirty="0"/>
              <a:t>Oilers @ their 26</a:t>
            </a:r>
          </a:p>
          <a:p>
            <a:r>
              <a:rPr lang="en-US" sz="800" b="1" dirty="0"/>
              <a:t>12:19 1/10 @ 26 - George 8yd Run (Warwick)</a:t>
            </a:r>
          </a:p>
          <a:p>
            <a:r>
              <a:rPr lang="en-US" sz="800" b="1" dirty="0"/>
              <a:t>11:11 2/2 @ 34 - Thomas 1yd Run (</a:t>
            </a:r>
            <a:r>
              <a:rPr lang="en-US" sz="800" b="1" dirty="0" err="1"/>
              <a:t>Baskette</a:t>
            </a:r>
            <a:r>
              <a:rPr lang="en-US" sz="800" b="1" dirty="0"/>
              <a:t>)</a:t>
            </a:r>
          </a:p>
          <a:p>
            <a:r>
              <a:rPr lang="en-US" sz="800" b="1" dirty="0"/>
              <a:t>10:04 3/1 @ 35 - George 0yd Run (Nichols)</a:t>
            </a:r>
          </a:p>
          <a:p>
            <a:endParaRPr lang="en-US" sz="800" b="1" dirty="0"/>
          </a:p>
          <a:p>
            <a:endParaRPr lang="en-US" sz="1200" b="1" dirty="0"/>
          </a:p>
        </p:txBody>
      </p:sp>
    </p:spTree>
    <p:extLst>
      <p:ext uri="{BB962C8B-B14F-4D97-AF65-F5344CB8AC3E}">
        <p14:creationId xmlns:p14="http://schemas.microsoft.com/office/powerpoint/2010/main" xmlns="" val="76511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DC55DBE-F1F2-490B-A571-71EC1D942504}"/>
              </a:ext>
            </a:extLst>
          </p:cNvPr>
          <p:cNvSpPr txBox="1"/>
          <p:nvPr/>
        </p:nvSpPr>
        <p:spPr>
          <a:xfrm>
            <a:off x="478464" y="249070"/>
            <a:ext cx="3200400" cy="1815882"/>
          </a:xfrm>
          <a:prstGeom prst="rect">
            <a:avLst/>
          </a:prstGeom>
          <a:noFill/>
        </p:spPr>
        <p:txBody>
          <a:bodyPr wrap="square" rtlCol="0">
            <a:spAutoFit/>
          </a:bodyPr>
          <a:lstStyle/>
          <a:p>
            <a:r>
              <a:rPr lang="en-US" sz="800" b="1" dirty="0"/>
              <a:t> 8:55 4/1 @ 35 - Punt 28yds to </a:t>
            </a:r>
            <a:r>
              <a:rPr lang="en-US" sz="800" b="1" dirty="0" err="1"/>
              <a:t>Baskette</a:t>
            </a:r>
            <a:r>
              <a:rPr lang="en-US" sz="800" b="1" dirty="0"/>
              <a:t> @ D37 / 11yd PR (</a:t>
            </a:r>
            <a:r>
              <a:rPr lang="en-US" sz="800" b="1" dirty="0" err="1"/>
              <a:t>Geroge</a:t>
            </a:r>
            <a:r>
              <a:rPr lang="en-US" sz="800" b="1" dirty="0"/>
              <a:t>)</a:t>
            </a:r>
          </a:p>
          <a:p>
            <a:r>
              <a:rPr lang="en-US" sz="800" b="1" dirty="0"/>
              <a:t>Bears @ their 48</a:t>
            </a:r>
          </a:p>
          <a:p>
            <a:r>
              <a:rPr lang="en-US" sz="800" b="1" dirty="0"/>
              <a:t>  7:16 1/10 @ 48 - Pass COMP to </a:t>
            </a:r>
            <a:r>
              <a:rPr lang="en-US" sz="800" b="1" dirty="0" err="1"/>
              <a:t>Baskette</a:t>
            </a:r>
            <a:r>
              <a:rPr lang="en-US" sz="800" b="1" dirty="0"/>
              <a:t> @ D38 / 52 yds TD </a:t>
            </a:r>
          </a:p>
          <a:p>
            <a:r>
              <a:rPr lang="en-US" sz="800" b="1" dirty="0"/>
              <a:t>  6:05 Conversion Kick GOOD </a:t>
            </a:r>
          </a:p>
          <a:p>
            <a:r>
              <a:rPr lang="en-US" sz="800" b="1" dirty="0"/>
              <a:t>	Bears 30 Oilers 37</a:t>
            </a:r>
          </a:p>
          <a:p>
            <a:r>
              <a:rPr lang="en-US" sz="800" b="1" dirty="0"/>
              <a:t>  6:05 KO Bears to Oilers 30yds to 35 / Bears Nichols recovers @ D35</a:t>
            </a:r>
          </a:p>
          <a:p>
            <a:r>
              <a:rPr lang="en-US" sz="800" b="1" dirty="0"/>
              <a:t>Bears @ D35</a:t>
            </a:r>
          </a:p>
          <a:p>
            <a:r>
              <a:rPr lang="en-US" sz="800" b="1" dirty="0"/>
              <a:t>  6:05 1/10 @ D35 - Nichols 13yd Run (Davis) </a:t>
            </a:r>
          </a:p>
          <a:p>
            <a:r>
              <a:rPr lang="en-US" sz="800" b="1" dirty="0"/>
              <a:t>  4:30 1/10 @ D22 - Faircloth 22yd Run TD</a:t>
            </a:r>
          </a:p>
          <a:p>
            <a:r>
              <a:rPr lang="en-US" sz="800" b="1" dirty="0"/>
              <a:t>  3:00 Conversion Kick GOOD </a:t>
            </a:r>
          </a:p>
          <a:p>
            <a:r>
              <a:rPr lang="en-US" sz="800" b="1" dirty="0"/>
              <a:t>	Bears 37 Oilers 37</a:t>
            </a:r>
          </a:p>
          <a:p>
            <a:r>
              <a:rPr lang="en-US" sz="800" b="1" dirty="0"/>
              <a:t>  3:00 KO Bears to Oilers 54yds to Davis @ 11 / 28yd KR (Daniels)</a:t>
            </a:r>
          </a:p>
          <a:p>
            <a:r>
              <a:rPr lang="en-US" sz="800" b="1" dirty="0"/>
              <a:t>Oilers @ their 39</a:t>
            </a:r>
          </a:p>
          <a:p>
            <a:r>
              <a:rPr lang="en-US" sz="800" b="1" dirty="0"/>
              <a:t>  2:15 1/10 @ 39 - Pass INC / TWO MINUTE WARNING</a:t>
            </a:r>
          </a:p>
        </p:txBody>
      </p:sp>
      <p:sp>
        <p:nvSpPr>
          <p:cNvPr id="5" name="TextBox 4">
            <a:extLst>
              <a:ext uri="{FF2B5EF4-FFF2-40B4-BE49-F238E27FC236}">
                <a16:creationId xmlns:a16="http://schemas.microsoft.com/office/drawing/2014/main" xmlns="" id="{118789D9-68FD-4FD1-A6FC-8AD0D5732A07}"/>
              </a:ext>
            </a:extLst>
          </p:cNvPr>
          <p:cNvSpPr txBox="1"/>
          <p:nvPr/>
        </p:nvSpPr>
        <p:spPr>
          <a:xfrm>
            <a:off x="3678864" y="249070"/>
            <a:ext cx="3657600" cy="1920240"/>
          </a:xfrm>
          <a:prstGeom prst="rect">
            <a:avLst/>
          </a:prstGeom>
          <a:noFill/>
        </p:spPr>
        <p:txBody>
          <a:bodyPr wrap="square" rtlCol="0">
            <a:spAutoFit/>
          </a:bodyPr>
          <a:lstStyle/>
          <a:p>
            <a:r>
              <a:rPr lang="en-US" sz="800" b="1" dirty="0"/>
              <a:t>1:45 2/10 @ 39 - Pass INT Faircloth @ D40 / 8yd INT Return (</a:t>
            </a:r>
            <a:r>
              <a:rPr lang="en-US" sz="800" b="1" dirty="0" err="1"/>
              <a:t>Stepnoski</a:t>
            </a:r>
            <a:r>
              <a:rPr lang="en-US" sz="800" b="1" dirty="0"/>
              <a:t>) </a:t>
            </a:r>
          </a:p>
          <a:p>
            <a:r>
              <a:rPr lang="en-US" sz="800" b="1" dirty="0"/>
              <a:t>Bears @ their 48</a:t>
            </a:r>
          </a:p>
          <a:p>
            <a:r>
              <a:rPr lang="en-US" sz="800" b="1" dirty="0"/>
              <a:t>  1:21 1/10 @ 48 - Pass Troutman SACKED (George) / -11 yd Run / Bears call 1st TO</a:t>
            </a:r>
          </a:p>
          <a:p>
            <a:r>
              <a:rPr lang="en-US" sz="800" b="1" dirty="0"/>
              <a:t>  0:43 2/21 @ 37 - Pass COMP to Faircloth @ Oilers 42 / 38yds (Thomas) / Bears Call 2nd TO</a:t>
            </a:r>
          </a:p>
          <a:p>
            <a:r>
              <a:rPr lang="en-US" sz="800" b="1" dirty="0"/>
              <a:t>  0:33 1/10 @ D25 - Pass INTERFERENCE Oilers Sanders @ D2  </a:t>
            </a:r>
          </a:p>
          <a:p>
            <a:r>
              <a:rPr lang="en-US" sz="800" b="1" dirty="0"/>
              <a:t>  0:23 1/G @ D2 - Pass COMP to Frazier @ Oilers 14 / -12yds (Layman) Bears call 3rd TO</a:t>
            </a:r>
          </a:p>
          <a:p>
            <a:r>
              <a:rPr lang="en-US" sz="800" b="1" dirty="0"/>
              <a:t>  0:13 2/G @ D14 - 31yd FG - BLOCKED </a:t>
            </a:r>
          </a:p>
          <a:p>
            <a:r>
              <a:rPr lang="en-US" sz="800" b="1" dirty="0"/>
              <a:t>Oilers @ their 21 </a:t>
            </a:r>
          </a:p>
          <a:p>
            <a:r>
              <a:rPr lang="en-US" sz="800" b="1" dirty="0"/>
              <a:t>  0:03 1/10 @ 21 - Pass INT Nichols @ D42 / 2yd INT Return (George) / Time Expires</a:t>
            </a:r>
          </a:p>
          <a:p>
            <a:r>
              <a:rPr lang="en-US" sz="800" b="1" dirty="0"/>
              <a:t>END of GAME </a:t>
            </a:r>
          </a:p>
          <a:p>
            <a:r>
              <a:rPr lang="en-US" sz="800" b="1" dirty="0"/>
              <a:t>	Bears 37 Oilers 37 </a:t>
            </a:r>
          </a:p>
        </p:txBody>
      </p:sp>
      <p:pic>
        <p:nvPicPr>
          <p:cNvPr id="7" name="Picture 6">
            <a:extLst>
              <a:ext uri="{FF2B5EF4-FFF2-40B4-BE49-F238E27FC236}">
                <a16:creationId xmlns:a16="http://schemas.microsoft.com/office/drawing/2014/main" xmlns="" id="{0EC73447-931C-4068-930B-3618FBFB8C34}"/>
              </a:ext>
            </a:extLst>
          </p:cNvPr>
          <p:cNvPicPr>
            <a:picLocks noChangeAspect="1"/>
          </p:cNvPicPr>
          <p:nvPr/>
        </p:nvPicPr>
        <p:blipFill>
          <a:blip r:embed="rId2" cstate="print"/>
          <a:stretch>
            <a:fillRect/>
          </a:stretch>
        </p:blipFill>
        <p:spPr>
          <a:xfrm>
            <a:off x="478466" y="2115902"/>
            <a:ext cx="1029363" cy="457200"/>
          </a:xfrm>
          <a:prstGeom prst="rect">
            <a:avLst/>
          </a:prstGeom>
        </p:spPr>
      </p:pic>
      <p:sp>
        <p:nvSpPr>
          <p:cNvPr id="9" name="TextBox 8">
            <a:extLst>
              <a:ext uri="{FF2B5EF4-FFF2-40B4-BE49-F238E27FC236}">
                <a16:creationId xmlns:a16="http://schemas.microsoft.com/office/drawing/2014/main" xmlns="" id="{151654A7-A03E-4047-A39C-A2A0F8A39EF2}"/>
              </a:ext>
            </a:extLst>
          </p:cNvPr>
          <p:cNvSpPr txBox="1"/>
          <p:nvPr/>
        </p:nvSpPr>
        <p:spPr>
          <a:xfrm>
            <a:off x="1621464" y="2070182"/>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10/25/2020 WK1 Game 3</a:t>
            </a:r>
          </a:p>
          <a:p>
            <a:r>
              <a:rPr lang="en-US" sz="1600" dirty="0">
                <a:latin typeface="Arial Black" panose="020B0A04020102020204" pitchFamily="34" charset="0"/>
              </a:rPr>
              <a:t>Memphis </a:t>
            </a:r>
            <a:r>
              <a:rPr lang="en-US" sz="1600" dirty="0" err="1">
                <a:latin typeface="Arial Black" panose="020B0A04020102020204" pitchFamily="34" charset="0"/>
              </a:rPr>
              <a:t>Southmen</a:t>
            </a:r>
            <a:r>
              <a:rPr lang="en-US" sz="1600" dirty="0">
                <a:latin typeface="Arial Black" panose="020B0A04020102020204" pitchFamily="34" charset="0"/>
              </a:rPr>
              <a:t> @ Chattanooga Cherokees</a:t>
            </a:r>
          </a:p>
        </p:txBody>
      </p:sp>
      <p:sp>
        <p:nvSpPr>
          <p:cNvPr id="11" name="TextBox 10">
            <a:extLst>
              <a:ext uri="{FF2B5EF4-FFF2-40B4-BE49-F238E27FC236}">
                <a16:creationId xmlns:a16="http://schemas.microsoft.com/office/drawing/2014/main" xmlns="" id="{73BEEB5A-F2CF-4BF3-A803-6D8E7EF43CB3}"/>
              </a:ext>
            </a:extLst>
          </p:cNvPr>
          <p:cNvSpPr txBox="1"/>
          <p:nvPr/>
        </p:nvSpPr>
        <p:spPr>
          <a:xfrm>
            <a:off x="478463" y="2618822"/>
            <a:ext cx="1097280" cy="1554480"/>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Memphis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Huarte</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Csonka</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Kiick</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42 Warfield</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Marshall</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Hill</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Kruyer</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Mikolajczyk</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Canale</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Cotton</a:t>
            </a:r>
          </a:p>
        </p:txBody>
      </p:sp>
      <p:sp>
        <p:nvSpPr>
          <p:cNvPr id="13" name="TextBox 12">
            <a:extLst>
              <a:ext uri="{FF2B5EF4-FFF2-40B4-BE49-F238E27FC236}">
                <a16:creationId xmlns:a16="http://schemas.microsoft.com/office/drawing/2014/main" xmlns="" id="{ABF20E0A-E8BA-4A21-8364-A83BA99A4A97}"/>
              </a:ext>
            </a:extLst>
          </p:cNvPr>
          <p:cNvSpPr txBox="1"/>
          <p:nvPr/>
        </p:nvSpPr>
        <p:spPr>
          <a:xfrm>
            <a:off x="1730830" y="2654957"/>
            <a:ext cx="1188720" cy="1554480"/>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Chattanooga Cherokees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Haushalter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30 Vandergriff</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Henley</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25 Hogan</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86 Bradley</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80 Brown</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Kunka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Snyder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65 Fuller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70 Locke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Phillips </a:t>
            </a:r>
          </a:p>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15" name="TextBox 14">
            <a:extLst>
              <a:ext uri="{FF2B5EF4-FFF2-40B4-BE49-F238E27FC236}">
                <a16:creationId xmlns:a16="http://schemas.microsoft.com/office/drawing/2014/main" xmlns="" id="{2E5A08B3-BA47-4C66-84EA-93B846730293}"/>
              </a:ext>
            </a:extLst>
          </p:cNvPr>
          <p:cNvSpPr txBox="1"/>
          <p:nvPr/>
        </p:nvSpPr>
        <p:spPr>
          <a:xfrm>
            <a:off x="1227910" y="2739799"/>
            <a:ext cx="559837" cy="1371600"/>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graphicFrame>
        <p:nvGraphicFramePr>
          <p:cNvPr id="17" name="Table 16">
            <a:extLst>
              <a:ext uri="{FF2B5EF4-FFF2-40B4-BE49-F238E27FC236}">
                <a16:creationId xmlns:a16="http://schemas.microsoft.com/office/drawing/2014/main" xmlns="" id="{55F9D311-B430-486E-AD70-57BF45846B68}"/>
              </a:ext>
            </a:extLst>
          </p:cNvPr>
          <p:cNvGraphicFramePr>
            <a:graphicFrameLocks noGrp="1"/>
          </p:cNvGraphicFramePr>
          <p:nvPr>
            <p:extLst>
              <p:ext uri="{D42A27DB-BD31-4B8C-83A1-F6EECF244321}">
                <p14:modId xmlns:p14="http://schemas.microsoft.com/office/powerpoint/2010/main" xmlns="" val="2610223922"/>
              </p:ext>
            </p:extLst>
          </p:nvPr>
        </p:nvGraphicFramePr>
        <p:xfrm>
          <a:off x="3678864" y="2618822"/>
          <a:ext cx="2926079" cy="548640"/>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0">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87393">
                <a:tc>
                  <a:txBody>
                    <a:bodyPr/>
                    <a:lstStyle/>
                    <a:p>
                      <a:pPr marL="0" marR="0">
                        <a:spcBef>
                          <a:spcPts val="0"/>
                        </a:spcBef>
                        <a:spcAft>
                          <a:spcPts val="0"/>
                        </a:spcAft>
                      </a:pPr>
                      <a:r>
                        <a:rPr lang="en-US" sz="1200" b="1" dirty="0" err="1">
                          <a:effectLst/>
                        </a:rPr>
                        <a:t>Southman</a:t>
                      </a:r>
                      <a:r>
                        <a:rPr lang="en-US" sz="1200" b="1" dirty="0">
                          <a:effectLst/>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0">
                <a:tc>
                  <a:txBody>
                    <a:bodyPr/>
                    <a:lstStyle/>
                    <a:p>
                      <a:pPr marL="0" marR="0">
                        <a:spcBef>
                          <a:spcPts val="0"/>
                        </a:spcBef>
                        <a:spcAft>
                          <a:spcPts val="0"/>
                        </a:spcAft>
                      </a:pPr>
                      <a:r>
                        <a:rPr lang="en-US" sz="1200" b="1" dirty="0">
                          <a:effectLst/>
                        </a:rPr>
                        <a:t>Cherokees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20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77947723"/>
                  </a:ext>
                </a:extLst>
              </a:tr>
            </a:tbl>
          </a:graphicData>
        </a:graphic>
      </p:graphicFrame>
      <p:sp>
        <p:nvSpPr>
          <p:cNvPr id="19" name="TextBox 18">
            <a:extLst>
              <a:ext uri="{FF2B5EF4-FFF2-40B4-BE49-F238E27FC236}">
                <a16:creationId xmlns:a16="http://schemas.microsoft.com/office/drawing/2014/main" xmlns="" id="{74F3EA26-0655-4E6A-8ECD-97B8642376BB}"/>
              </a:ext>
            </a:extLst>
          </p:cNvPr>
          <p:cNvSpPr txBox="1"/>
          <p:nvPr/>
        </p:nvSpPr>
        <p:spPr>
          <a:xfrm>
            <a:off x="3678864" y="3173475"/>
            <a:ext cx="3657600" cy="192024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117475" algn="l"/>
              </a:tabLst>
            </a:pPr>
            <a:r>
              <a:rPr lang="en-US" sz="800" b="1" dirty="0"/>
              <a:t>1st QTR                                                                                       		            MEM  CHA</a:t>
            </a:r>
          </a:p>
          <a:p>
            <a:pPr>
              <a:tabLst>
                <a:tab pos="117475" algn="l"/>
                <a:tab pos="457200" algn="l"/>
                <a:tab pos="3082925" algn="l"/>
                <a:tab pos="3317875" algn="l"/>
              </a:tabLst>
            </a:pPr>
            <a:r>
              <a:rPr lang="en-US" sz="800" b="1" dirty="0"/>
              <a:t>MEM - </a:t>
            </a:r>
            <a:r>
              <a:rPr lang="en-US" sz="800" b="1" dirty="0" err="1"/>
              <a:t>Kiick</a:t>
            </a:r>
            <a:r>
              <a:rPr lang="en-US" sz="800" b="1" dirty="0"/>
              <a:t> 89yd KR (Kick Good)	7	0</a:t>
            </a:r>
          </a:p>
          <a:p>
            <a:pPr>
              <a:tabLst>
                <a:tab pos="117475" algn="l"/>
                <a:tab pos="457200" algn="l"/>
                <a:tab pos="3082925" algn="l"/>
                <a:tab pos="3317875" algn="l"/>
              </a:tabLst>
            </a:pPr>
            <a:r>
              <a:rPr lang="en-US" sz="800" b="1" dirty="0"/>
              <a:t>CHA - Hogan 70yd PASS from </a:t>
            </a:r>
            <a:r>
              <a:rPr lang="en-US" sz="800" b="1" dirty="0" err="1"/>
              <a:t>Haushalter</a:t>
            </a:r>
            <a:r>
              <a:rPr lang="en-US" sz="800" b="1" dirty="0"/>
              <a:t> (Kick Good)	7	7</a:t>
            </a:r>
          </a:p>
          <a:p>
            <a:pPr>
              <a:tabLst>
                <a:tab pos="117475" algn="l"/>
                <a:tab pos="457200" algn="l"/>
                <a:tab pos="3082925" algn="l"/>
                <a:tab pos="3317875" algn="l"/>
              </a:tabLst>
            </a:pPr>
            <a:r>
              <a:rPr lang="en-US" sz="800" b="1" dirty="0"/>
              <a:t>2nd QTR</a:t>
            </a:r>
          </a:p>
          <a:p>
            <a:pPr>
              <a:tabLst>
                <a:tab pos="117475" algn="l"/>
                <a:tab pos="457200" algn="l"/>
                <a:tab pos="3082925" algn="l"/>
                <a:tab pos="3317875" algn="l"/>
              </a:tabLst>
            </a:pPr>
            <a:r>
              <a:rPr lang="en-US" sz="800" b="1" dirty="0"/>
              <a:t>MEM - </a:t>
            </a:r>
            <a:r>
              <a:rPr lang="en-US" sz="800" b="1" dirty="0" err="1"/>
              <a:t>Csonka</a:t>
            </a:r>
            <a:r>
              <a:rPr lang="en-US" sz="800" b="1" dirty="0"/>
              <a:t> 6yd RUN (Kick Good)	14	7</a:t>
            </a:r>
          </a:p>
          <a:p>
            <a:pPr>
              <a:tabLst>
                <a:tab pos="117475" algn="l"/>
                <a:tab pos="457200" algn="l"/>
                <a:tab pos="3082925" algn="l"/>
                <a:tab pos="3317875" algn="l"/>
              </a:tabLst>
            </a:pPr>
            <a:r>
              <a:rPr lang="en-US" sz="800" b="1" dirty="0"/>
              <a:t>MEM - Marshall 76yd PASS from </a:t>
            </a:r>
            <a:r>
              <a:rPr lang="en-US" sz="800" b="1" dirty="0" err="1"/>
              <a:t>Huarte</a:t>
            </a:r>
            <a:r>
              <a:rPr lang="en-US" sz="800" b="1" dirty="0"/>
              <a:t> (Kick Good)	21	7</a:t>
            </a:r>
          </a:p>
          <a:p>
            <a:pPr>
              <a:tabLst>
                <a:tab pos="117475" algn="l"/>
                <a:tab pos="457200" algn="l"/>
                <a:tab pos="3082925" algn="l"/>
                <a:tab pos="3317875" algn="l"/>
              </a:tabLst>
            </a:pPr>
            <a:r>
              <a:rPr lang="en-US" sz="800" b="1" dirty="0"/>
              <a:t>CHA - Bradley 36yd Pass from </a:t>
            </a:r>
            <a:r>
              <a:rPr lang="en-US" sz="800" b="1" dirty="0" err="1"/>
              <a:t>Haushalter</a:t>
            </a:r>
            <a:r>
              <a:rPr lang="en-US" sz="800" b="1" dirty="0"/>
              <a:t> (Kick Good)	21	14</a:t>
            </a:r>
          </a:p>
          <a:p>
            <a:pPr>
              <a:tabLst>
                <a:tab pos="117475" algn="l"/>
                <a:tab pos="457200" algn="l"/>
                <a:tab pos="3082925" algn="l"/>
                <a:tab pos="3317875" algn="l"/>
              </a:tabLst>
            </a:pPr>
            <a:r>
              <a:rPr lang="en-US" sz="800" b="1" dirty="0"/>
              <a:t>3rd QTR</a:t>
            </a:r>
          </a:p>
          <a:p>
            <a:pPr>
              <a:tabLst>
                <a:tab pos="117475" algn="l"/>
                <a:tab pos="457200" algn="l"/>
                <a:tab pos="3082925" algn="l"/>
                <a:tab pos="3317875" algn="l"/>
              </a:tabLst>
            </a:pPr>
            <a:r>
              <a:rPr lang="en-US" sz="800" b="1" dirty="0"/>
              <a:t>MEM - </a:t>
            </a:r>
            <a:r>
              <a:rPr lang="en-US" sz="800" b="1" dirty="0" err="1"/>
              <a:t>Kiick</a:t>
            </a:r>
            <a:r>
              <a:rPr lang="en-US" sz="800" b="1" dirty="0"/>
              <a:t> 15yd PASS from </a:t>
            </a:r>
            <a:r>
              <a:rPr lang="en-US" sz="800" b="1" dirty="0" err="1"/>
              <a:t>Huarte</a:t>
            </a:r>
            <a:r>
              <a:rPr lang="en-US" sz="800" b="1" dirty="0"/>
              <a:t> (Kick Good)	28	14</a:t>
            </a:r>
          </a:p>
          <a:p>
            <a:pPr>
              <a:tabLst>
                <a:tab pos="117475" algn="l"/>
                <a:tab pos="457200" algn="l"/>
                <a:tab pos="3082925" algn="l"/>
                <a:tab pos="3317875" algn="l"/>
              </a:tabLst>
            </a:pPr>
            <a:r>
              <a:rPr lang="en-US" sz="800" b="1" dirty="0"/>
              <a:t>4th QTR</a:t>
            </a:r>
          </a:p>
          <a:p>
            <a:pPr>
              <a:tabLst>
                <a:tab pos="117475" algn="l"/>
                <a:tab pos="457200" algn="l"/>
                <a:tab pos="3082925" algn="l"/>
                <a:tab pos="3317875" algn="l"/>
              </a:tabLst>
            </a:pPr>
            <a:r>
              <a:rPr lang="en-US" sz="800" b="1" dirty="0"/>
              <a:t>MEM - </a:t>
            </a:r>
            <a:r>
              <a:rPr lang="en-US" sz="800" b="1" dirty="0" err="1"/>
              <a:t>Csonka</a:t>
            </a:r>
            <a:r>
              <a:rPr lang="en-US" sz="800" b="1" dirty="0"/>
              <a:t> 28yd RUN (Kick Good)	35	14</a:t>
            </a:r>
          </a:p>
          <a:p>
            <a:pPr>
              <a:tabLst>
                <a:tab pos="117475" algn="l"/>
                <a:tab pos="457200" algn="l"/>
                <a:tab pos="3082925" algn="l"/>
                <a:tab pos="3317875" algn="l"/>
              </a:tabLst>
            </a:pPr>
            <a:r>
              <a:rPr lang="en-US" sz="800" b="1" dirty="0"/>
              <a:t>CHA - Henley 15yd RUN (Kick Failed) 	35	20</a:t>
            </a:r>
          </a:p>
          <a:p>
            <a:pPr>
              <a:tabLst>
                <a:tab pos="117475" algn="l"/>
                <a:tab pos="457200" algn="l"/>
                <a:tab pos="3082925" algn="l"/>
                <a:tab pos="3317875" algn="l"/>
              </a:tabLst>
            </a:pPr>
            <a:r>
              <a:rPr lang="en-US" sz="800" b="1" dirty="0"/>
              <a:t>MEM - </a:t>
            </a:r>
            <a:r>
              <a:rPr lang="en-US" sz="800" b="1" dirty="0" err="1"/>
              <a:t>Csonka</a:t>
            </a:r>
            <a:r>
              <a:rPr lang="en-US" sz="800" b="1" dirty="0"/>
              <a:t> 60yd RUN (Kick Good)	42	20</a:t>
            </a:r>
          </a:p>
          <a:p>
            <a:pPr>
              <a:tabLst>
                <a:tab pos="117475" algn="l"/>
                <a:tab pos="457200" algn="l"/>
                <a:tab pos="3082925" algn="l"/>
                <a:tab pos="3317875" algn="l"/>
              </a:tabLst>
            </a:pPr>
            <a:r>
              <a:rPr lang="en-US" sz="800" b="1" dirty="0"/>
              <a:t>MEM - </a:t>
            </a:r>
            <a:r>
              <a:rPr lang="en-US" sz="800" b="1" dirty="0" err="1"/>
              <a:t>Csonka</a:t>
            </a:r>
            <a:r>
              <a:rPr lang="en-US" sz="800" b="1" dirty="0"/>
              <a:t> 43yd INT Return (Kick Good)	49	20					 			</a:t>
            </a:r>
          </a:p>
        </p:txBody>
      </p:sp>
      <p:sp>
        <p:nvSpPr>
          <p:cNvPr id="21" name="TextBox 20">
            <a:extLst>
              <a:ext uri="{FF2B5EF4-FFF2-40B4-BE49-F238E27FC236}">
                <a16:creationId xmlns:a16="http://schemas.microsoft.com/office/drawing/2014/main" xmlns="" id="{2F7BAC14-CAC9-4366-A3D2-40B0C7D3CB3A}"/>
              </a:ext>
            </a:extLst>
          </p:cNvPr>
          <p:cNvSpPr txBox="1"/>
          <p:nvPr/>
        </p:nvSpPr>
        <p:spPr>
          <a:xfrm>
            <a:off x="435429" y="4173302"/>
            <a:ext cx="3200400" cy="5623560"/>
          </a:xfrm>
          <a:prstGeom prst="rect">
            <a:avLst/>
          </a:prstGeom>
          <a:noFill/>
        </p:spPr>
        <p:txBody>
          <a:bodyPr wrap="square" rtlCol="0">
            <a:spAutoFit/>
          </a:bodyPr>
          <a:lstStyle/>
          <a:p>
            <a:r>
              <a:rPr lang="en-US" sz="800" b="1" dirty="0"/>
              <a:t>Coin Toss “Heads” - </a:t>
            </a:r>
            <a:r>
              <a:rPr lang="en-US" sz="800" b="1" dirty="0" err="1"/>
              <a:t>Southmen</a:t>
            </a:r>
            <a:r>
              <a:rPr lang="en-US" sz="800" b="1" dirty="0"/>
              <a:t> Receive</a:t>
            </a:r>
          </a:p>
          <a:p>
            <a:r>
              <a:rPr lang="en-US" sz="800" b="1" dirty="0"/>
              <a:t>1st Quarter</a:t>
            </a:r>
          </a:p>
          <a:p>
            <a:r>
              <a:rPr lang="en-US" sz="800" b="1" dirty="0"/>
              <a:t>15:00 KO Cherokees to </a:t>
            </a:r>
            <a:r>
              <a:rPr lang="en-US" sz="800" b="1" dirty="0" err="1"/>
              <a:t>Southmen</a:t>
            </a:r>
            <a:r>
              <a:rPr lang="en-US" sz="800" b="1" dirty="0"/>
              <a:t> 54yds </a:t>
            </a:r>
            <a:r>
              <a:rPr lang="en-US" sz="800" b="1" dirty="0" err="1"/>
              <a:t>Kiick</a:t>
            </a:r>
            <a:r>
              <a:rPr lang="en-US" sz="800" b="1" dirty="0"/>
              <a:t> @ 11 / 89yd KR TD</a:t>
            </a:r>
          </a:p>
          <a:p>
            <a:r>
              <a:rPr lang="en-US" sz="800" b="1" dirty="0"/>
              <a:t>13:36 Conversion Kick GOOD</a:t>
            </a:r>
          </a:p>
          <a:p>
            <a:r>
              <a:rPr lang="en-US" sz="800" b="1" dirty="0"/>
              <a:t>	</a:t>
            </a:r>
            <a:r>
              <a:rPr lang="en-US" sz="800" b="1" dirty="0" err="1"/>
              <a:t>Southmen</a:t>
            </a:r>
            <a:r>
              <a:rPr lang="en-US" sz="800" b="1" dirty="0"/>
              <a:t> 7 Cherokees 0</a:t>
            </a:r>
          </a:p>
          <a:p>
            <a:r>
              <a:rPr lang="en-US" sz="800" b="1" dirty="0"/>
              <a:t>13:36 KO </a:t>
            </a:r>
            <a:r>
              <a:rPr lang="en-US" sz="800" b="1" dirty="0" err="1"/>
              <a:t>Southmen</a:t>
            </a:r>
            <a:r>
              <a:rPr lang="en-US" sz="800" b="1" dirty="0"/>
              <a:t> to Cherokees 53yds Vandergriff @ 12 / 10yd KR (Warfield)</a:t>
            </a:r>
          </a:p>
          <a:p>
            <a:r>
              <a:rPr lang="en-US" sz="800" b="1" dirty="0"/>
              <a:t>Cherokees @ their 22</a:t>
            </a:r>
          </a:p>
          <a:p>
            <a:r>
              <a:rPr lang="en-US" sz="800" b="1" dirty="0"/>
              <a:t>13:07 1/10 @ 22 - Henley 8yd Run (Marshall)</a:t>
            </a:r>
          </a:p>
          <a:p>
            <a:r>
              <a:rPr lang="en-US" sz="800" b="1" dirty="0"/>
              <a:t>11:47 2/2 @ 30 - Pass COMP Hogan @ Midfield / 70yds TD </a:t>
            </a:r>
          </a:p>
          <a:p>
            <a:r>
              <a:rPr lang="en-US" sz="800" b="1" dirty="0"/>
              <a:t>10:31 Conversion Kick GOOD</a:t>
            </a:r>
          </a:p>
          <a:p>
            <a:r>
              <a:rPr lang="en-US" sz="800" b="1" dirty="0"/>
              <a:t>	</a:t>
            </a:r>
            <a:r>
              <a:rPr lang="en-US" sz="800" b="1" dirty="0" err="1"/>
              <a:t>Southmen</a:t>
            </a:r>
            <a:r>
              <a:rPr lang="en-US" sz="800" b="1" dirty="0"/>
              <a:t> 7 Cherokees 7</a:t>
            </a:r>
          </a:p>
          <a:p>
            <a:r>
              <a:rPr lang="en-US" sz="800" b="1" dirty="0"/>
              <a:t>10:31 KO Cherokees to </a:t>
            </a:r>
            <a:r>
              <a:rPr lang="en-US" sz="800" b="1" dirty="0" err="1"/>
              <a:t>Southmen</a:t>
            </a:r>
            <a:r>
              <a:rPr lang="en-US" sz="800" b="1" dirty="0"/>
              <a:t> 65 yds Warfield @ GL / 28yd KR (Bradley)</a:t>
            </a:r>
          </a:p>
          <a:p>
            <a:r>
              <a:rPr lang="en-US" sz="800" b="1" dirty="0" err="1"/>
              <a:t>Southmen</a:t>
            </a:r>
            <a:r>
              <a:rPr lang="en-US" sz="800" b="1" dirty="0"/>
              <a:t> @ their 28</a:t>
            </a:r>
          </a:p>
          <a:p>
            <a:r>
              <a:rPr lang="en-US" sz="800" b="1" dirty="0"/>
              <a:t>  9:37 1/10 @ 28 - </a:t>
            </a:r>
            <a:r>
              <a:rPr lang="en-US" sz="800" b="1" dirty="0" err="1"/>
              <a:t>Csonka</a:t>
            </a:r>
            <a:r>
              <a:rPr lang="en-US" sz="800" b="1" dirty="0"/>
              <a:t> 6yd Run (Kunka)</a:t>
            </a:r>
          </a:p>
          <a:p>
            <a:r>
              <a:rPr lang="en-US" sz="800" b="1" dirty="0"/>
              <a:t>  8:58 2/4 @ 34 - </a:t>
            </a:r>
            <a:r>
              <a:rPr lang="en-US" sz="800" b="1" dirty="0" err="1"/>
              <a:t>Csonka</a:t>
            </a:r>
            <a:r>
              <a:rPr lang="en-US" sz="800" b="1" dirty="0"/>
              <a:t> 0yd Run (Phillips)</a:t>
            </a:r>
          </a:p>
          <a:p>
            <a:r>
              <a:rPr lang="en-US" sz="800" b="1" dirty="0"/>
              <a:t>  8:13 3/4 @ 34 - </a:t>
            </a:r>
            <a:r>
              <a:rPr lang="en-US" sz="800" b="1" dirty="0" err="1"/>
              <a:t>Kiick</a:t>
            </a:r>
            <a:r>
              <a:rPr lang="en-US" sz="800" b="1" dirty="0"/>
              <a:t> -3yd Run (Fuller)</a:t>
            </a:r>
          </a:p>
          <a:p>
            <a:r>
              <a:rPr lang="en-US" sz="800" b="1" dirty="0"/>
              <a:t>  7:19 4/7 @ 31 - Punt 24yds / Downed by </a:t>
            </a:r>
            <a:r>
              <a:rPr lang="en-US" sz="800" b="1" dirty="0" err="1"/>
              <a:t>Csonka</a:t>
            </a:r>
            <a:r>
              <a:rPr lang="en-US" sz="800" b="1" dirty="0"/>
              <a:t> @ Cherokees 45</a:t>
            </a:r>
          </a:p>
          <a:p>
            <a:r>
              <a:rPr lang="en-US" sz="800" b="1" dirty="0"/>
              <a:t>Cherokees @ their 45  </a:t>
            </a:r>
          </a:p>
          <a:p>
            <a:r>
              <a:rPr lang="en-US" sz="800" b="1" dirty="0"/>
              <a:t>  6:46 1/10 @ 45 - Vandergriff 5yd Run (</a:t>
            </a:r>
            <a:r>
              <a:rPr lang="en-US" sz="800" b="1" dirty="0" err="1"/>
              <a:t>Huarte</a:t>
            </a:r>
            <a:r>
              <a:rPr lang="en-US" sz="800" b="1" dirty="0"/>
              <a:t>)</a:t>
            </a:r>
          </a:p>
          <a:p>
            <a:r>
              <a:rPr lang="en-US" sz="800" b="1" dirty="0"/>
              <a:t>  5:19 2/5 @ Midfield - Henley -4yd Run (</a:t>
            </a:r>
            <a:r>
              <a:rPr lang="en-US" sz="800" b="1" dirty="0" err="1"/>
              <a:t>Canale</a:t>
            </a:r>
            <a:r>
              <a:rPr lang="en-US" sz="800" b="1" dirty="0"/>
              <a:t>)</a:t>
            </a:r>
          </a:p>
          <a:p>
            <a:r>
              <a:rPr lang="en-US" sz="800" b="1" dirty="0"/>
              <a:t>  4:25 3/9 @ 46 - Henley 11yd (Fumble and Recovery) Run </a:t>
            </a:r>
          </a:p>
          <a:p>
            <a:r>
              <a:rPr lang="en-US" sz="800" b="1" dirty="0"/>
              <a:t>  2:15 1/10 @ D44 - Henley -3yd Run (</a:t>
            </a:r>
            <a:r>
              <a:rPr lang="en-US" sz="800" b="1" dirty="0" err="1"/>
              <a:t>Canale</a:t>
            </a:r>
            <a:r>
              <a:rPr lang="en-US" sz="800" b="1" dirty="0"/>
              <a:t>)</a:t>
            </a:r>
          </a:p>
          <a:p>
            <a:r>
              <a:rPr lang="en-US" sz="800" b="1" dirty="0"/>
              <a:t>  1:27 2/13 @ D47 - Pass to Vandergriff @ D41 / INT </a:t>
            </a:r>
            <a:r>
              <a:rPr lang="en-US" sz="800" b="1" dirty="0" err="1"/>
              <a:t>Csonka</a:t>
            </a:r>
            <a:r>
              <a:rPr lang="en-US" sz="800" b="1" dirty="0"/>
              <a:t> / 14yd INT Return (</a:t>
            </a:r>
            <a:r>
              <a:rPr lang="en-US" sz="800" b="1" dirty="0" err="1"/>
              <a:t>Haushalter</a:t>
            </a:r>
            <a:r>
              <a:rPr lang="en-US" sz="800" b="1" dirty="0"/>
              <a:t>)</a:t>
            </a:r>
          </a:p>
          <a:p>
            <a:r>
              <a:rPr lang="en-US" sz="800" b="1" dirty="0" err="1"/>
              <a:t>Southmen</a:t>
            </a:r>
            <a:r>
              <a:rPr lang="en-US" sz="800" b="1" dirty="0"/>
              <a:t> @ D45</a:t>
            </a:r>
          </a:p>
          <a:p>
            <a:r>
              <a:rPr lang="en-US" sz="800" b="1" dirty="0"/>
              <a:t>  0:25 1/10 @ D45 - </a:t>
            </a:r>
            <a:r>
              <a:rPr lang="en-US" sz="800" b="1" dirty="0" err="1"/>
              <a:t>Kiick</a:t>
            </a:r>
            <a:r>
              <a:rPr lang="en-US" sz="800" b="1" dirty="0"/>
              <a:t> 39yd Run OB - Time Expires</a:t>
            </a:r>
          </a:p>
          <a:p>
            <a:r>
              <a:rPr lang="en-US" sz="800" b="1" dirty="0"/>
              <a:t>End OF QTR</a:t>
            </a:r>
          </a:p>
          <a:p>
            <a:r>
              <a:rPr lang="en-US" sz="800" b="1" dirty="0"/>
              <a:t>	</a:t>
            </a:r>
            <a:r>
              <a:rPr lang="en-US" sz="800" b="1" dirty="0" err="1"/>
              <a:t>Southmen</a:t>
            </a:r>
            <a:r>
              <a:rPr lang="en-US" sz="800" b="1" dirty="0"/>
              <a:t> 7 </a:t>
            </a:r>
            <a:r>
              <a:rPr lang="en-US" sz="800" b="1" dirty="0" err="1"/>
              <a:t>Cherokkees</a:t>
            </a:r>
            <a:r>
              <a:rPr lang="en-US" sz="800" b="1" dirty="0"/>
              <a:t> 7  </a:t>
            </a:r>
          </a:p>
          <a:p>
            <a:r>
              <a:rPr lang="en-US" sz="800" b="1" dirty="0"/>
              <a:t>2nd Quarter</a:t>
            </a:r>
          </a:p>
          <a:p>
            <a:r>
              <a:rPr lang="en-US" sz="800" b="1" dirty="0" err="1"/>
              <a:t>Southmen</a:t>
            </a:r>
            <a:r>
              <a:rPr lang="en-US" sz="800" b="1" dirty="0"/>
              <a:t> @ D6</a:t>
            </a:r>
          </a:p>
          <a:p>
            <a:r>
              <a:rPr lang="en-US" sz="800" b="1" dirty="0"/>
              <a:t>15:00 1/10 @ D 6 - </a:t>
            </a:r>
            <a:r>
              <a:rPr lang="en-US" sz="800" b="1" dirty="0" err="1"/>
              <a:t>Csonka</a:t>
            </a:r>
            <a:r>
              <a:rPr lang="en-US" sz="800" b="1" dirty="0"/>
              <a:t> 6yd Run TD</a:t>
            </a:r>
          </a:p>
          <a:p>
            <a:r>
              <a:rPr lang="en-US" sz="800" b="1" dirty="0"/>
              <a:t>14:29 Conversion Kick GOOD </a:t>
            </a:r>
          </a:p>
          <a:p>
            <a:r>
              <a:rPr lang="en-US" sz="800" b="1" dirty="0"/>
              <a:t>	</a:t>
            </a:r>
            <a:r>
              <a:rPr lang="en-US" sz="800" b="1" dirty="0" err="1"/>
              <a:t>Southmen</a:t>
            </a:r>
            <a:r>
              <a:rPr lang="en-US" sz="800" b="1" dirty="0"/>
              <a:t> 14 Cherokees 7</a:t>
            </a:r>
          </a:p>
          <a:p>
            <a:r>
              <a:rPr lang="en-US" sz="800" b="1" dirty="0"/>
              <a:t>14:29 KO </a:t>
            </a:r>
            <a:r>
              <a:rPr lang="en-US" sz="800" b="1" dirty="0" err="1"/>
              <a:t>Southmen</a:t>
            </a:r>
            <a:r>
              <a:rPr lang="en-US" sz="800" b="1" dirty="0"/>
              <a:t> to Cherokees 53yds Hogan @ 12 / 24yd KR OB</a:t>
            </a:r>
          </a:p>
          <a:p>
            <a:r>
              <a:rPr lang="en-US" sz="800" b="1" dirty="0"/>
              <a:t>Cherokees @ their 36</a:t>
            </a:r>
          </a:p>
          <a:p>
            <a:r>
              <a:rPr lang="en-US" sz="800" b="1" dirty="0"/>
              <a:t>13:31 1/10 @ 36 - Henley 2yd Run OB</a:t>
            </a:r>
          </a:p>
          <a:p>
            <a:r>
              <a:rPr lang="en-US" sz="800" b="1" dirty="0"/>
              <a:t>12:34 2/8 @ 38 - Vandergriff 12yd Run (Hill)</a:t>
            </a:r>
          </a:p>
          <a:p>
            <a:r>
              <a:rPr lang="en-US" sz="800" b="1" dirty="0"/>
              <a:t>11:13 1/10 @ Midfield - Pass to Bradley @ D22 / INT </a:t>
            </a:r>
            <a:r>
              <a:rPr lang="en-US" sz="800" b="1" dirty="0" err="1"/>
              <a:t>Csonka</a:t>
            </a:r>
            <a:r>
              <a:rPr lang="en-US" sz="800" b="1" dirty="0"/>
              <a:t> / 0yd INT Return (Bradley)</a:t>
            </a:r>
          </a:p>
          <a:p>
            <a:r>
              <a:rPr lang="en-US" sz="800" b="1" dirty="0" err="1"/>
              <a:t>Southmen</a:t>
            </a:r>
            <a:r>
              <a:rPr lang="en-US" sz="800" b="1" dirty="0"/>
              <a:t> @ their 23</a:t>
            </a:r>
          </a:p>
          <a:p>
            <a:r>
              <a:rPr lang="en-US" sz="800" b="1" dirty="0"/>
              <a:t>  9:45 1/10 @ 23 - </a:t>
            </a:r>
            <a:r>
              <a:rPr lang="en-US" sz="800" b="1" dirty="0" err="1"/>
              <a:t>Csonka</a:t>
            </a:r>
            <a:r>
              <a:rPr lang="en-US" sz="800" b="1" dirty="0"/>
              <a:t> 6yd Run (Locke)</a:t>
            </a:r>
          </a:p>
          <a:p>
            <a:r>
              <a:rPr lang="en-US" sz="800" b="1" dirty="0"/>
              <a:t>  8:26 2/4 @ 29 - </a:t>
            </a:r>
            <a:r>
              <a:rPr lang="en-US" sz="800" b="1" dirty="0" err="1"/>
              <a:t>Huarte</a:t>
            </a:r>
            <a:r>
              <a:rPr lang="en-US" sz="800" b="1" dirty="0"/>
              <a:t> -5yd Run (Brown)</a:t>
            </a:r>
          </a:p>
          <a:p>
            <a:r>
              <a:rPr lang="en-US" sz="800" b="1" dirty="0"/>
              <a:t>  6:33 3/9 @ 24 - Pass COMP Marshall @ Midfield / 76 yd TD</a:t>
            </a:r>
          </a:p>
          <a:p>
            <a:r>
              <a:rPr lang="en-US" sz="800" b="1" dirty="0"/>
              <a:t>  </a:t>
            </a:r>
          </a:p>
          <a:p>
            <a:endParaRPr lang="en-US" sz="1000" b="1" dirty="0"/>
          </a:p>
          <a:p>
            <a:endParaRPr lang="en-US" sz="1200" b="1" dirty="0"/>
          </a:p>
        </p:txBody>
      </p:sp>
      <p:sp>
        <p:nvSpPr>
          <p:cNvPr id="23" name="TextBox 22">
            <a:extLst>
              <a:ext uri="{FF2B5EF4-FFF2-40B4-BE49-F238E27FC236}">
                <a16:creationId xmlns:a16="http://schemas.microsoft.com/office/drawing/2014/main" xmlns="" id="{F64A2C38-A968-448E-B357-9B5AEF0A7C81}"/>
              </a:ext>
            </a:extLst>
          </p:cNvPr>
          <p:cNvSpPr txBox="1"/>
          <p:nvPr/>
        </p:nvSpPr>
        <p:spPr>
          <a:xfrm>
            <a:off x="3678864" y="5180063"/>
            <a:ext cx="3657600" cy="4985980"/>
          </a:xfrm>
          <a:prstGeom prst="rect">
            <a:avLst/>
          </a:prstGeom>
          <a:noFill/>
        </p:spPr>
        <p:txBody>
          <a:bodyPr wrap="square" rtlCol="0">
            <a:spAutoFit/>
          </a:bodyPr>
          <a:lstStyle/>
          <a:p>
            <a:r>
              <a:rPr lang="en-US" sz="800" b="1" dirty="0"/>
              <a:t> 6:33 Conversion Kick GOOD</a:t>
            </a:r>
          </a:p>
          <a:p>
            <a:r>
              <a:rPr lang="en-US" sz="800" b="1" dirty="0"/>
              <a:t>	</a:t>
            </a:r>
            <a:r>
              <a:rPr lang="en-US" sz="800" b="1" dirty="0" err="1"/>
              <a:t>Southmen</a:t>
            </a:r>
            <a:r>
              <a:rPr lang="en-US" sz="800" b="1" dirty="0"/>
              <a:t> 21 Cherokees 7</a:t>
            </a:r>
          </a:p>
          <a:p>
            <a:r>
              <a:rPr lang="en-US" sz="800" b="1" dirty="0"/>
              <a:t>  6:33 KO </a:t>
            </a:r>
            <a:r>
              <a:rPr lang="en-US" sz="800" b="1" dirty="0" err="1"/>
              <a:t>Southmen</a:t>
            </a:r>
            <a:r>
              <a:rPr lang="en-US" sz="800" b="1" dirty="0"/>
              <a:t> to Cherokees 50yds Bradley @ 15 / 21yd KR (Shirk)</a:t>
            </a:r>
          </a:p>
          <a:p>
            <a:r>
              <a:rPr lang="en-US" sz="800" b="1" dirty="0"/>
              <a:t>Cherokees @ their 36</a:t>
            </a:r>
          </a:p>
          <a:p>
            <a:r>
              <a:rPr lang="en-US" sz="800" b="1" dirty="0"/>
              <a:t>  5:41 1/10 @ 36 - Vandergriff 11yd Run (</a:t>
            </a:r>
            <a:r>
              <a:rPr lang="en-US" sz="800" b="1" dirty="0" err="1"/>
              <a:t>Csonka</a:t>
            </a:r>
            <a:r>
              <a:rPr lang="en-US" sz="800" b="1" dirty="0"/>
              <a:t>)</a:t>
            </a:r>
          </a:p>
          <a:p>
            <a:r>
              <a:rPr lang="en-US" sz="800" b="1" dirty="0"/>
              <a:t>  4:57 1/10 @ 47 - Pass COMP Vandergriff @ 43 / 25yds OB</a:t>
            </a:r>
          </a:p>
          <a:p>
            <a:r>
              <a:rPr lang="en-US" sz="800" b="1" dirty="0"/>
              <a:t>  3:32 1/10 @ D28 - Vandergriff 1yd Run (Warfield)</a:t>
            </a:r>
          </a:p>
          <a:p>
            <a:r>
              <a:rPr lang="en-US" sz="800" b="1" dirty="0"/>
              <a:t>  2:45 2/9 @ D27 - </a:t>
            </a:r>
            <a:r>
              <a:rPr lang="en-US" sz="800" b="1" dirty="0" err="1"/>
              <a:t>Haushalter</a:t>
            </a:r>
            <a:r>
              <a:rPr lang="en-US" sz="800" b="1" dirty="0"/>
              <a:t> -9yd Run (</a:t>
            </a:r>
            <a:r>
              <a:rPr lang="en-US" sz="800" b="1" dirty="0" err="1"/>
              <a:t>Kiick</a:t>
            </a:r>
            <a:r>
              <a:rPr lang="en-US" sz="800" b="1" dirty="0"/>
              <a:t>) </a:t>
            </a:r>
          </a:p>
          <a:p>
            <a:r>
              <a:rPr lang="en-US" sz="800" b="1" dirty="0"/>
              <a:t>	TWO MINUTE WARNING</a:t>
            </a:r>
          </a:p>
          <a:p>
            <a:r>
              <a:rPr lang="en-US" sz="800" b="1" dirty="0"/>
              <a:t>  1:45 3/18 @ D36 - Pass INC to Hogan @ D9</a:t>
            </a:r>
          </a:p>
          <a:p>
            <a:r>
              <a:rPr lang="en-US" sz="800" b="1" dirty="0"/>
              <a:t>  1:28 4/18 @ D36 - Pass COMP to Bradley @ D8 / 36 yd TD</a:t>
            </a:r>
          </a:p>
          <a:p>
            <a:r>
              <a:rPr lang="en-US" sz="800" b="1" dirty="0"/>
              <a:t>  0:47 Conversion kick GOOD</a:t>
            </a:r>
          </a:p>
          <a:p>
            <a:r>
              <a:rPr lang="en-US" sz="800" b="1" dirty="0"/>
              <a:t>	</a:t>
            </a:r>
            <a:r>
              <a:rPr lang="en-US" sz="800" b="1" dirty="0" err="1"/>
              <a:t>Southmen</a:t>
            </a:r>
            <a:r>
              <a:rPr lang="en-US" sz="800" b="1" dirty="0"/>
              <a:t> 21 Cherokees 14</a:t>
            </a:r>
          </a:p>
          <a:p>
            <a:r>
              <a:rPr lang="en-US" sz="800" b="1" dirty="0"/>
              <a:t>  0:47 KO Cherokees to </a:t>
            </a:r>
            <a:r>
              <a:rPr lang="en-US" sz="800" b="1" dirty="0" err="1"/>
              <a:t>Southmen</a:t>
            </a:r>
            <a:r>
              <a:rPr lang="en-US" sz="800" b="1" dirty="0"/>
              <a:t> 30yds </a:t>
            </a:r>
            <a:r>
              <a:rPr lang="en-US" sz="800" b="1" dirty="0" err="1"/>
              <a:t>Huarte</a:t>
            </a:r>
            <a:r>
              <a:rPr lang="en-US" sz="800" b="1" dirty="0"/>
              <a:t> @ 35 / 0yd KR (Henley)</a:t>
            </a:r>
          </a:p>
          <a:p>
            <a:r>
              <a:rPr lang="en-US" sz="800" b="1" dirty="0" err="1"/>
              <a:t>Southmen</a:t>
            </a:r>
            <a:r>
              <a:rPr lang="en-US" sz="800" b="1" dirty="0"/>
              <a:t> @ their 35  </a:t>
            </a:r>
          </a:p>
          <a:p>
            <a:r>
              <a:rPr lang="en-US" sz="800" b="1" dirty="0"/>
              <a:t>  0:47 1/10 @ 35 - </a:t>
            </a:r>
            <a:r>
              <a:rPr lang="en-US" sz="800" b="1" dirty="0" err="1"/>
              <a:t>Haurte</a:t>
            </a:r>
            <a:r>
              <a:rPr lang="en-US" sz="800" b="1" dirty="0"/>
              <a:t> -1yd Run (Kneel Down)</a:t>
            </a:r>
          </a:p>
          <a:p>
            <a:r>
              <a:rPr lang="en-US" sz="800" b="1" dirty="0"/>
              <a:t>  0:42 2/11 @ 34 - </a:t>
            </a:r>
            <a:r>
              <a:rPr lang="en-US" sz="800" b="1" dirty="0" err="1"/>
              <a:t>Haurte</a:t>
            </a:r>
            <a:r>
              <a:rPr lang="en-US" sz="800" b="1" dirty="0"/>
              <a:t> -1yd Run (Kneel Down)</a:t>
            </a:r>
          </a:p>
          <a:p>
            <a:r>
              <a:rPr lang="en-US" sz="800" b="1" dirty="0"/>
              <a:t>  0:37 3/12 @ 33 - Time Allowed to Expire</a:t>
            </a:r>
          </a:p>
          <a:p>
            <a:r>
              <a:rPr lang="en-US" sz="800" b="1" dirty="0"/>
              <a:t>End of QTR - Halftime </a:t>
            </a:r>
          </a:p>
          <a:p>
            <a:r>
              <a:rPr lang="en-US" sz="800" b="1" dirty="0"/>
              <a:t>	</a:t>
            </a:r>
            <a:r>
              <a:rPr lang="en-US" sz="800" b="1" dirty="0" err="1"/>
              <a:t>Southmen</a:t>
            </a:r>
            <a:r>
              <a:rPr lang="en-US" sz="800" b="1" dirty="0"/>
              <a:t> 21 Cherokees 14</a:t>
            </a:r>
          </a:p>
          <a:p>
            <a:r>
              <a:rPr lang="en-US" sz="800" b="1" dirty="0"/>
              <a:t>Cherokees to Receive 2nd Half Kickoff</a:t>
            </a:r>
          </a:p>
          <a:p>
            <a:r>
              <a:rPr lang="en-US" sz="800" b="1" dirty="0"/>
              <a:t>3rd Quarter</a:t>
            </a:r>
          </a:p>
          <a:p>
            <a:r>
              <a:rPr lang="en-US" sz="800" b="1" dirty="0"/>
              <a:t>15:00 KO </a:t>
            </a:r>
            <a:r>
              <a:rPr lang="en-US" sz="800" b="1" dirty="0" err="1"/>
              <a:t>Southmen</a:t>
            </a:r>
            <a:r>
              <a:rPr lang="en-US" sz="800" b="1" dirty="0"/>
              <a:t> to Cherokees 65yds to GL / Bradley 27yd KR (</a:t>
            </a:r>
            <a:r>
              <a:rPr lang="en-US" sz="800" b="1" dirty="0" err="1"/>
              <a:t>Csonka</a:t>
            </a:r>
            <a:r>
              <a:rPr lang="en-US" sz="800" b="1" dirty="0"/>
              <a:t>)</a:t>
            </a:r>
          </a:p>
          <a:p>
            <a:r>
              <a:rPr lang="en-US" sz="800" b="1" dirty="0"/>
              <a:t>Cherokees @ their 27</a:t>
            </a:r>
          </a:p>
          <a:p>
            <a:r>
              <a:rPr lang="en-US" sz="800" b="1" dirty="0"/>
              <a:t>14:40 1/10 @ 27 - Vandergriff 2yd Run (Marshall)</a:t>
            </a:r>
          </a:p>
          <a:p>
            <a:r>
              <a:rPr lang="en-US" sz="800" b="1" dirty="0"/>
              <a:t>13:59 2/8 @ 29 - Vandergriff -6yd Run (</a:t>
            </a:r>
            <a:r>
              <a:rPr lang="en-US" sz="800" b="1" dirty="0" err="1"/>
              <a:t>Csonka</a:t>
            </a:r>
            <a:r>
              <a:rPr lang="en-US" sz="800" b="1" dirty="0"/>
              <a:t>)</a:t>
            </a:r>
          </a:p>
          <a:p>
            <a:r>
              <a:rPr lang="en-US" sz="800" b="1" dirty="0"/>
              <a:t>12:35 3/14 @ 23 - </a:t>
            </a:r>
            <a:r>
              <a:rPr lang="en-US" sz="800" b="1" dirty="0" err="1"/>
              <a:t>Haushalter</a:t>
            </a:r>
            <a:r>
              <a:rPr lang="en-US" sz="800" b="1" dirty="0"/>
              <a:t> -3yd Run (</a:t>
            </a:r>
            <a:r>
              <a:rPr lang="en-US" sz="800" b="1" dirty="0" err="1"/>
              <a:t>Canale</a:t>
            </a:r>
            <a:r>
              <a:rPr lang="en-US" sz="800" b="1" dirty="0"/>
              <a:t>)</a:t>
            </a:r>
          </a:p>
          <a:p>
            <a:r>
              <a:rPr lang="en-US" sz="800" b="1" dirty="0"/>
              <a:t>11:32 3/17 @ 20 - Punt 35yds to D45 / Warfield @ 45 / 17yd PR (Snyder)</a:t>
            </a:r>
          </a:p>
          <a:p>
            <a:r>
              <a:rPr lang="en-US" sz="800" b="1" dirty="0" err="1"/>
              <a:t>Southmen</a:t>
            </a:r>
            <a:r>
              <a:rPr lang="en-US" sz="800" b="1" dirty="0"/>
              <a:t> @ D38</a:t>
            </a:r>
          </a:p>
          <a:p>
            <a:r>
              <a:rPr lang="en-US" sz="800" b="1" dirty="0"/>
              <a:t>10:05 1/10 @ D38 - </a:t>
            </a:r>
            <a:r>
              <a:rPr lang="en-US" sz="800" b="1" dirty="0" err="1"/>
              <a:t>Csonka</a:t>
            </a:r>
            <a:r>
              <a:rPr lang="en-US" sz="800" b="1" dirty="0"/>
              <a:t> 4yd Run (Bradley)</a:t>
            </a:r>
          </a:p>
          <a:p>
            <a:r>
              <a:rPr lang="en-US" sz="800" b="1" dirty="0"/>
              <a:t>  9:31 2/6 @ D34 - </a:t>
            </a:r>
            <a:r>
              <a:rPr lang="en-US" sz="800" b="1" dirty="0" err="1"/>
              <a:t>Kiick</a:t>
            </a:r>
            <a:r>
              <a:rPr lang="en-US" sz="800" b="1" dirty="0"/>
              <a:t> 15yd Run OB</a:t>
            </a:r>
          </a:p>
          <a:p>
            <a:r>
              <a:rPr lang="en-US" sz="800" b="1" dirty="0"/>
              <a:t>  7:45 1/10 @ D19 - </a:t>
            </a:r>
            <a:r>
              <a:rPr lang="en-US" sz="800" b="1" dirty="0" err="1"/>
              <a:t>Kiick</a:t>
            </a:r>
            <a:r>
              <a:rPr lang="en-US" sz="800" b="1" dirty="0"/>
              <a:t> 4 yd Run (Henley)</a:t>
            </a:r>
          </a:p>
          <a:p>
            <a:r>
              <a:rPr lang="en-US" sz="800" b="1" dirty="0"/>
              <a:t>  6:46 2/6 @ D15 - Shirk 0yd Run (Bradley)</a:t>
            </a:r>
          </a:p>
          <a:p>
            <a:r>
              <a:rPr lang="en-US" sz="800" b="1" dirty="0"/>
              <a:t>  5:48 3/6 @ D15 - Pass COMP </a:t>
            </a:r>
            <a:r>
              <a:rPr lang="en-US" sz="800" b="1" dirty="0" err="1"/>
              <a:t>Kiick</a:t>
            </a:r>
            <a:r>
              <a:rPr lang="en-US" sz="800" b="1" dirty="0"/>
              <a:t> @ D10 / 15yds TD</a:t>
            </a:r>
          </a:p>
          <a:p>
            <a:r>
              <a:rPr lang="en-US" sz="800" b="1" dirty="0"/>
              <a:t>  4:34 Conversion Kick Good </a:t>
            </a:r>
          </a:p>
          <a:p>
            <a:r>
              <a:rPr lang="en-US" sz="800" b="1" dirty="0"/>
              <a:t>	</a:t>
            </a:r>
            <a:r>
              <a:rPr lang="en-US" sz="800" b="1" dirty="0" err="1"/>
              <a:t>Southmen</a:t>
            </a:r>
            <a:r>
              <a:rPr lang="en-US" sz="800" b="1" dirty="0"/>
              <a:t> 28 Cherokees 14</a:t>
            </a:r>
          </a:p>
          <a:p>
            <a:r>
              <a:rPr lang="en-US" sz="800" b="1" dirty="0"/>
              <a:t>  4:34 KO </a:t>
            </a:r>
            <a:r>
              <a:rPr lang="en-US" sz="800" b="1" dirty="0" err="1"/>
              <a:t>Southmen</a:t>
            </a:r>
            <a:r>
              <a:rPr lang="en-US" sz="800" b="1" dirty="0"/>
              <a:t> to Cherokees 54yds to Henley @ 11 / 30yd KR (Warfield)</a:t>
            </a:r>
          </a:p>
          <a:p>
            <a:endParaRPr lang="en-US" sz="1000" b="1" dirty="0"/>
          </a:p>
          <a:p>
            <a:endParaRPr lang="en-US" sz="1200" b="1" dirty="0"/>
          </a:p>
        </p:txBody>
      </p:sp>
    </p:spTree>
    <p:extLst>
      <p:ext uri="{BB962C8B-B14F-4D97-AF65-F5344CB8AC3E}">
        <p14:creationId xmlns:p14="http://schemas.microsoft.com/office/powerpoint/2010/main" xmlns="" val="1996325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xmlns="" id="{83BB68CA-4AF3-4D65-AF47-B8F229572FFC}"/>
              </a:ext>
            </a:extLst>
          </p:cNvPr>
          <p:cNvSpPr txBox="1"/>
          <p:nvPr/>
        </p:nvSpPr>
        <p:spPr>
          <a:xfrm>
            <a:off x="457202" y="247149"/>
            <a:ext cx="3200400" cy="2743200"/>
          </a:xfrm>
          <a:prstGeom prst="rect">
            <a:avLst/>
          </a:prstGeom>
          <a:noFill/>
        </p:spPr>
        <p:txBody>
          <a:bodyPr wrap="square" rtlCol="0">
            <a:spAutoFit/>
          </a:bodyPr>
          <a:lstStyle/>
          <a:p>
            <a:r>
              <a:rPr lang="en-US" sz="800" b="1" dirty="0"/>
              <a:t>Cherokees @ their 41</a:t>
            </a:r>
          </a:p>
          <a:p>
            <a:r>
              <a:rPr lang="en-US" sz="800" b="1" dirty="0"/>
              <a:t>  3:06 1/10 @ 41 - Vandergriff 0yd Run (Warfield)</a:t>
            </a:r>
          </a:p>
          <a:p>
            <a:r>
              <a:rPr lang="en-US" sz="800" b="1" dirty="0"/>
              <a:t>  2:33 2/10 @ 41 - Pass INC to Hogan @ D32</a:t>
            </a:r>
          </a:p>
          <a:p>
            <a:r>
              <a:rPr lang="en-US" sz="800" b="1" dirty="0"/>
              <a:t>  1:02 3/10 @ 41 - Vandergriff -9yd Run (</a:t>
            </a:r>
            <a:r>
              <a:rPr lang="en-US" sz="800" b="1" dirty="0" err="1"/>
              <a:t>Kiick</a:t>
            </a:r>
            <a:r>
              <a:rPr lang="en-US" sz="800" b="1" dirty="0"/>
              <a:t>)</a:t>
            </a:r>
          </a:p>
          <a:p>
            <a:r>
              <a:rPr lang="en-US" sz="800" b="1" dirty="0"/>
              <a:t>  0:36 4/19 @ 32 - Punt 40yds to </a:t>
            </a:r>
            <a:r>
              <a:rPr lang="en-US" sz="800" b="1" dirty="0" err="1"/>
              <a:t>Csonka</a:t>
            </a:r>
            <a:r>
              <a:rPr lang="en-US" sz="800" b="1" dirty="0"/>
              <a:t> @ D38 / 46yd PR (Hogan) - Time Expires </a:t>
            </a:r>
          </a:p>
          <a:p>
            <a:r>
              <a:rPr lang="en-US" sz="800" b="1" dirty="0"/>
              <a:t>End of QTR</a:t>
            </a:r>
          </a:p>
          <a:p>
            <a:r>
              <a:rPr lang="en-US" sz="800" b="1" dirty="0"/>
              <a:t>	</a:t>
            </a:r>
            <a:r>
              <a:rPr lang="en-US" sz="800" b="1" dirty="0" err="1"/>
              <a:t>Southmen</a:t>
            </a:r>
            <a:r>
              <a:rPr lang="en-US" sz="800" b="1" dirty="0"/>
              <a:t> 28 Cherokees 14</a:t>
            </a:r>
          </a:p>
          <a:p>
            <a:r>
              <a:rPr lang="en-US" sz="800" b="1" dirty="0"/>
              <a:t>4th Quarter</a:t>
            </a:r>
          </a:p>
          <a:p>
            <a:r>
              <a:rPr lang="en-US" sz="800" b="1" dirty="0" err="1"/>
              <a:t>Southmen</a:t>
            </a:r>
            <a:r>
              <a:rPr lang="en-US" sz="800" b="1" dirty="0"/>
              <a:t> @ D26</a:t>
            </a:r>
          </a:p>
          <a:p>
            <a:r>
              <a:rPr lang="en-US" sz="800" b="1" dirty="0"/>
              <a:t>15:00 1/10 @ D26 - </a:t>
            </a:r>
            <a:r>
              <a:rPr lang="en-US" sz="800" b="1" dirty="0" err="1"/>
              <a:t>Kiick</a:t>
            </a:r>
            <a:r>
              <a:rPr lang="en-US" sz="800" b="1" dirty="0"/>
              <a:t> -2yd Run (Hogan)</a:t>
            </a:r>
          </a:p>
          <a:p>
            <a:r>
              <a:rPr lang="en-US" sz="800" b="1" dirty="0"/>
              <a:t>14:32 2/12 @ D28 - </a:t>
            </a:r>
            <a:r>
              <a:rPr lang="en-US" sz="800" b="1" dirty="0" err="1"/>
              <a:t>Csonka</a:t>
            </a:r>
            <a:r>
              <a:rPr lang="en-US" sz="800" b="1" dirty="0"/>
              <a:t> 28yd Run TD</a:t>
            </a:r>
          </a:p>
          <a:p>
            <a:r>
              <a:rPr lang="en-US" sz="800" b="1" dirty="0"/>
              <a:t>13:06 Conversion Kick GOOD</a:t>
            </a:r>
          </a:p>
          <a:p>
            <a:r>
              <a:rPr lang="en-US" sz="800" b="1" dirty="0"/>
              <a:t>	</a:t>
            </a:r>
            <a:r>
              <a:rPr lang="en-US" sz="800" b="1" dirty="0" err="1"/>
              <a:t>Southmen</a:t>
            </a:r>
            <a:r>
              <a:rPr lang="en-US" sz="800" b="1" dirty="0"/>
              <a:t> 35 Cherokees 14</a:t>
            </a:r>
          </a:p>
          <a:p>
            <a:r>
              <a:rPr lang="en-US" sz="800" b="1" dirty="0"/>
              <a:t>13:06 KO </a:t>
            </a:r>
            <a:r>
              <a:rPr lang="en-US" sz="800" b="1" dirty="0" err="1"/>
              <a:t>Southmen</a:t>
            </a:r>
            <a:r>
              <a:rPr lang="en-US" sz="800" b="1" dirty="0"/>
              <a:t> to Cherokees 54 yds to Henley @ 11 / 28yd KR (</a:t>
            </a:r>
            <a:r>
              <a:rPr lang="en-US" sz="800" b="1" dirty="0" err="1"/>
              <a:t>Canale</a:t>
            </a:r>
            <a:r>
              <a:rPr lang="en-US" sz="800" b="1" dirty="0"/>
              <a:t>)</a:t>
            </a:r>
          </a:p>
          <a:p>
            <a:r>
              <a:rPr lang="en-US" sz="800" b="1" dirty="0"/>
              <a:t>Cherokees @ their 39</a:t>
            </a:r>
          </a:p>
          <a:p>
            <a:r>
              <a:rPr lang="en-US" sz="800" b="1" dirty="0"/>
              <a:t>12:34 1/10 @ 39 - Henley -4yd Run (</a:t>
            </a:r>
            <a:r>
              <a:rPr lang="en-US" sz="800" b="1" dirty="0" err="1"/>
              <a:t>Csonka</a:t>
            </a:r>
            <a:r>
              <a:rPr lang="en-US" sz="800" b="1" dirty="0"/>
              <a:t>)</a:t>
            </a:r>
          </a:p>
          <a:p>
            <a:r>
              <a:rPr lang="en-US" sz="800" b="1" dirty="0"/>
              <a:t>12:07 2/14 @ 35 - Henley 60 yd Run (</a:t>
            </a:r>
            <a:r>
              <a:rPr lang="en-US" sz="800" b="1" dirty="0" err="1"/>
              <a:t>Csonka</a:t>
            </a:r>
            <a:r>
              <a:rPr lang="en-US" sz="800" b="1" dirty="0"/>
              <a:t>)</a:t>
            </a:r>
          </a:p>
          <a:p>
            <a:r>
              <a:rPr lang="en-US" sz="800" b="1" dirty="0"/>
              <a:t>10:31 1/G @ D5 - Vandergriff -4yd Run (</a:t>
            </a:r>
            <a:r>
              <a:rPr lang="en-US" sz="800" b="1" dirty="0" err="1"/>
              <a:t>Csonka</a:t>
            </a:r>
            <a:r>
              <a:rPr lang="en-US" sz="800" b="1" dirty="0"/>
              <a:t>)</a:t>
            </a:r>
          </a:p>
          <a:p>
            <a:r>
              <a:rPr lang="en-US" sz="800" b="1" dirty="0"/>
              <a:t>  9:16 2/G @ D9 - Henley -6yd Run (</a:t>
            </a:r>
            <a:r>
              <a:rPr lang="en-US" sz="800" b="1" dirty="0" err="1"/>
              <a:t>Canale</a:t>
            </a:r>
            <a:r>
              <a:rPr lang="en-US" sz="800" b="1" dirty="0"/>
              <a:t>)</a:t>
            </a:r>
          </a:p>
          <a:p>
            <a:r>
              <a:rPr lang="en-US" sz="800" b="1" dirty="0"/>
              <a:t>  8:29 3/G @ D15 - Henley 15yd Run TD</a:t>
            </a:r>
          </a:p>
          <a:p>
            <a:r>
              <a:rPr lang="en-US" sz="800" b="1" dirty="0"/>
              <a:t>  </a:t>
            </a:r>
            <a:endParaRPr lang="en-US" sz="1000" b="1" dirty="0"/>
          </a:p>
          <a:p>
            <a:endParaRPr lang="en-US" sz="1200" b="1" dirty="0"/>
          </a:p>
        </p:txBody>
      </p:sp>
      <p:sp>
        <p:nvSpPr>
          <p:cNvPr id="19" name="TextBox 18">
            <a:extLst>
              <a:ext uri="{FF2B5EF4-FFF2-40B4-BE49-F238E27FC236}">
                <a16:creationId xmlns:a16="http://schemas.microsoft.com/office/drawing/2014/main" xmlns="" id="{CBDE26BA-9C65-4D84-BE95-031C5DA7CF20}"/>
              </a:ext>
            </a:extLst>
          </p:cNvPr>
          <p:cNvSpPr txBox="1"/>
          <p:nvPr/>
        </p:nvSpPr>
        <p:spPr>
          <a:xfrm>
            <a:off x="3657602" y="247149"/>
            <a:ext cx="3657600" cy="2743200"/>
          </a:xfrm>
          <a:prstGeom prst="rect">
            <a:avLst/>
          </a:prstGeom>
          <a:noFill/>
        </p:spPr>
        <p:txBody>
          <a:bodyPr wrap="square" rtlCol="0">
            <a:spAutoFit/>
          </a:bodyPr>
          <a:lstStyle/>
          <a:p>
            <a:r>
              <a:rPr lang="en-US" sz="800" b="1" dirty="0"/>
              <a:t> 6:51 Conversion Kick NO GOOD (Short)</a:t>
            </a:r>
          </a:p>
          <a:p>
            <a:r>
              <a:rPr lang="en-US" sz="800" b="1" dirty="0"/>
              <a:t>	</a:t>
            </a:r>
            <a:r>
              <a:rPr lang="en-US" sz="800" b="1" dirty="0" err="1"/>
              <a:t>Southmen</a:t>
            </a:r>
            <a:r>
              <a:rPr lang="en-US" sz="800" b="1" dirty="0"/>
              <a:t> 35 Cherokees 20</a:t>
            </a:r>
          </a:p>
          <a:p>
            <a:r>
              <a:rPr lang="en-US" sz="800" b="1" dirty="0"/>
              <a:t>6:51 KO Cherokees to </a:t>
            </a:r>
            <a:r>
              <a:rPr lang="en-US" sz="800" b="1" dirty="0" err="1"/>
              <a:t>Southmen</a:t>
            </a:r>
            <a:r>
              <a:rPr lang="en-US" sz="800" b="1" dirty="0"/>
              <a:t> 38yds to </a:t>
            </a:r>
            <a:r>
              <a:rPr lang="en-US" sz="800" b="1" dirty="0" err="1"/>
              <a:t>Huarte</a:t>
            </a:r>
            <a:r>
              <a:rPr lang="en-US" sz="800" b="1" dirty="0"/>
              <a:t> @ 27 / 13yd KR (Phillips)</a:t>
            </a:r>
          </a:p>
          <a:p>
            <a:r>
              <a:rPr lang="en-US" sz="800" b="1" dirty="0" err="1"/>
              <a:t>Southmen</a:t>
            </a:r>
            <a:r>
              <a:rPr lang="en-US" sz="800" b="1" dirty="0"/>
              <a:t> @ their 40  </a:t>
            </a:r>
          </a:p>
          <a:p>
            <a:r>
              <a:rPr lang="en-US" sz="800" b="1" dirty="0"/>
              <a:t>  6:34 1/10 @ 40 - </a:t>
            </a:r>
            <a:r>
              <a:rPr lang="en-US" sz="800" b="1" dirty="0" err="1"/>
              <a:t>Csonka</a:t>
            </a:r>
            <a:r>
              <a:rPr lang="en-US" sz="800" b="1" dirty="0"/>
              <a:t> 60yd Run TD</a:t>
            </a:r>
          </a:p>
          <a:p>
            <a:r>
              <a:rPr lang="en-US" sz="800" b="1" dirty="0"/>
              <a:t>  5:08 Conversion Kick GOOD</a:t>
            </a:r>
          </a:p>
          <a:p>
            <a:r>
              <a:rPr lang="en-US" sz="800" b="1" dirty="0"/>
              <a:t>	</a:t>
            </a:r>
            <a:r>
              <a:rPr lang="en-US" sz="800" b="1" dirty="0" err="1"/>
              <a:t>Southmen</a:t>
            </a:r>
            <a:r>
              <a:rPr lang="en-US" sz="800" b="1" dirty="0"/>
              <a:t> 42 Cherokees 20</a:t>
            </a:r>
          </a:p>
          <a:p>
            <a:r>
              <a:rPr lang="en-US" sz="800" b="1" dirty="0"/>
              <a:t>  5:08 KO </a:t>
            </a:r>
            <a:r>
              <a:rPr lang="en-US" sz="800" b="1" dirty="0" err="1"/>
              <a:t>Southmen</a:t>
            </a:r>
            <a:r>
              <a:rPr lang="en-US" sz="800" b="1" dirty="0"/>
              <a:t> to Cherokees 62yds to Bradley @ 3 / 25yd KR (</a:t>
            </a:r>
            <a:r>
              <a:rPr lang="en-US" sz="800" b="1" dirty="0" err="1"/>
              <a:t>Csonka</a:t>
            </a:r>
            <a:r>
              <a:rPr lang="en-US" sz="800" b="1" dirty="0"/>
              <a:t>)</a:t>
            </a:r>
          </a:p>
          <a:p>
            <a:r>
              <a:rPr lang="en-US" sz="800" b="1" dirty="0"/>
              <a:t>Cherokees @ their 28</a:t>
            </a:r>
          </a:p>
          <a:p>
            <a:r>
              <a:rPr lang="en-US" sz="800" b="1" dirty="0"/>
              <a:t>  4:45 1/10 @ 28 - </a:t>
            </a:r>
            <a:r>
              <a:rPr lang="en-US" sz="800" b="1" dirty="0" err="1"/>
              <a:t>Haushalter</a:t>
            </a:r>
            <a:r>
              <a:rPr lang="en-US" sz="800" b="1" dirty="0"/>
              <a:t> SACKED / -9yd Run (</a:t>
            </a:r>
            <a:r>
              <a:rPr lang="en-US" sz="800" b="1" dirty="0" err="1"/>
              <a:t>Csonka</a:t>
            </a:r>
            <a:r>
              <a:rPr lang="en-US" sz="800" b="1" dirty="0"/>
              <a:t>)</a:t>
            </a:r>
          </a:p>
          <a:p>
            <a:r>
              <a:rPr lang="en-US" sz="800" b="1" dirty="0"/>
              <a:t>  4:14 2/19 @ 19 - Pass to Bradley @ 43 / INT </a:t>
            </a:r>
            <a:r>
              <a:rPr lang="en-US" sz="800" b="1" dirty="0" err="1"/>
              <a:t>Csonka</a:t>
            </a:r>
            <a:r>
              <a:rPr lang="en-US" sz="800" b="1" dirty="0"/>
              <a:t> / 43yd INT Return TD</a:t>
            </a:r>
          </a:p>
          <a:p>
            <a:r>
              <a:rPr lang="en-US" sz="800" b="1" dirty="0"/>
              <a:t>  2:40 Conversion Kick GOOD</a:t>
            </a:r>
          </a:p>
          <a:p>
            <a:r>
              <a:rPr lang="en-US" sz="800" b="1" dirty="0"/>
              <a:t>	</a:t>
            </a:r>
            <a:r>
              <a:rPr lang="en-US" sz="800" b="1" dirty="0" err="1"/>
              <a:t>Southmen</a:t>
            </a:r>
            <a:r>
              <a:rPr lang="en-US" sz="800" b="1" dirty="0"/>
              <a:t> 49 Cherokees 20</a:t>
            </a:r>
          </a:p>
          <a:p>
            <a:r>
              <a:rPr lang="en-US" sz="800" b="1" dirty="0"/>
              <a:t>  2:40 KO </a:t>
            </a:r>
            <a:r>
              <a:rPr lang="en-US" sz="800" b="1" dirty="0" err="1"/>
              <a:t>Southmen</a:t>
            </a:r>
            <a:r>
              <a:rPr lang="en-US" sz="800" b="1" dirty="0"/>
              <a:t> to Cherokees 57yds to Hogan @ 13 / 14yd KR (</a:t>
            </a:r>
            <a:r>
              <a:rPr lang="en-US" sz="800" b="1" dirty="0" err="1"/>
              <a:t>Csonka</a:t>
            </a:r>
            <a:r>
              <a:rPr lang="en-US" sz="800" b="1" dirty="0"/>
              <a:t>)</a:t>
            </a:r>
          </a:p>
          <a:p>
            <a:r>
              <a:rPr lang="en-US" sz="800" b="1" dirty="0"/>
              <a:t>Cherokees @ their 27</a:t>
            </a:r>
          </a:p>
          <a:p>
            <a:r>
              <a:rPr lang="en-US" sz="800" b="1" dirty="0"/>
              <a:t>  2:04 1/10 @ 27 - Henley 23yd Run FP </a:t>
            </a:r>
          </a:p>
          <a:p>
            <a:r>
              <a:rPr lang="en-US" sz="800" b="1" dirty="0"/>
              <a:t>	TWO MINUTE WARNING</a:t>
            </a:r>
          </a:p>
          <a:p>
            <a:r>
              <a:rPr lang="en-US" sz="800" b="1" dirty="0"/>
              <a:t>  1:45 1/10 @ Midfield - Vandergriff 5yd Run (</a:t>
            </a:r>
            <a:r>
              <a:rPr lang="en-US" sz="800" b="1" dirty="0" err="1"/>
              <a:t>Haurte</a:t>
            </a:r>
            <a:r>
              <a:rPr lang="en-US" sz="800" b="1" dirty="0"/>
              <a:t>)</a:t>
            </a:r>
          </a:p>
          <a:p>
            <a:r>
              <a:rPr lang="en-US" sz="800" b="1" dirty="0"/>
              <a:t>  1:07 2/5 @ D45 - Vandergriff 11yd Run (</a:t>
            </a:r>
            <a:r>
              <a:rPr lang="en-US" sz="800" b="1" dirty="0" err="1"/>
              <a:t>Csonka</a:t>
            </a:r>
            <a:r>
              <a:rPr lang="en-US" sz="800" b="1" dirty="0"/>
              <a:t>)</a:t>
            </a:r>
          </a:p>
          <a:p>
            <a:r>
              <a:rPr lang="en-US" sz="800" b="1" dirty="0"/>
              <a:t>  0:06 1/10 @ D34 - Time Expires</a:t>
            </a:r>
          </a:p>
          <a:p>
            <a:r>
              <a:rPr lang="en-US" sz="800" b="1" dirty="0"/>
              <a:t>END of GAME</a:t>
            </a:r>
          </a:p>
          <a:p>
            <a:r>
              <a:rPr lang="en-US" sz="800" b="1" dirty="0"/>
              <a:t>	</a:t>
            </a:r>
            <a:r>
              <a:rPr lang="en-US" sz="800" b="1" dirty="0" err="1"/>
              <a:t>Southmen</a:t>
            </a:r>
            <a:r>
              <a:rPr lang="en-US" sz="800" b="1" dirty="0"/>
              <a:t> 49 Cherokees 20</a:t>
            </a:r>
          </a:p>
          <a:p>
            <a:r>
              <a:rPr lang="en-US" sz="800" b="1" dirty="0"/>
              <a:t> </a:t>
            </a:r>
            <a:endParaRPr lang="en-US" sz="1000" b="1" dirty="0"/>
          </a:p>
          <a:p>
            <a:endParaRPr lang="en-US" sz="1200" b="1" dirty="0"/>
          </a:p>
        </p:txBody>
      </p:sp>
      <p:sp>
        <p:nvSpPr>
          <p:cNvPr id="20" name="Rectangle 19">
            <a:extLst>
              <a:ext uri="{FF2B5EF4-FFF2-40B4-BE49-F238E27FC236}">
                <a16:creationId xmlns:a16="http://schemas.microsoft.com/office/drawing/2014/main" xmlns="" id="{33CBDCD0-D324-4BE9-8C99-B566FC7B5358}"/>
              </a:ext>
            </a:extLst>
          </p:cNvPr>
          <p:cNvSpPr/>
          <p:nvPr/>
        </p:nvSpPr>
        <p:spPr>
          <a:xfrm>
            <a:off x="457203" y="3187910"/>
            <a:ext cx="6858000"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xmlns="" id="{57CC3747-2AA1-46AF-9815-C42CFFF40276}"/>
              </a:ext>
            </a:extLst>
          </p:cNvPr>
          <p:cNvGrpSpPr/>
          <p:nvPr/>
        </p:nvGrpSpPr>
        <p:grpSpPr>
          <a:xfrm>
            <a:off x="457203" y="3187910"/>
            <a:ext cx="6858000" cy="3108960"/>
            <a:chOff x="441062" y="-13367"/>
            <a:chExt cx="6799710" cy="3151429"/>
          </a:xfrm>
        </p:grpSpPr>
        <p:pic>
          <p:nvPicPr>
            <p:cNvPr id="22" name="Picture 21" descr="See the source image">
              <a:extLst>
                <a:ext uri="{FF2B5EF4-FFF2-40B4-BE49-F238E27FC236}">
                  <a16:creationId xmlns:a16="http://schemas.microsoft.com/office/drawing/2014/main" xmlns="" id="{C33CC337-6513-4436-8071-3500DDBBAAA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941721"/>
              <a:ext cx="6400800" cy="15099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23" name="Isosceles Triangle 22">
              <a:extLst>
                <a:ext uri="{FF2B5EF4-FFF2-40B4-BE49-F238E27FC236}">
                  <a16:creationId xmlns:a16="http://schemas.microsoft.com/office/drawing/2014/main" xmlns="" id="{64081172-88EF-4FE5-ABCD-014693C2E759}"/>
                </a:ext>
              </a:extLst>
            </p:cNvPr>
            <p:cNvSpPr/>
            <p:nvPr/>
          </p:nvSpPr>
          <p:spPr>
            <a:xfrm rot="4457983">
              <a:off x="2065680" y="750882"/>
              <a:ext cx="91440" cy="256032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4" name="Star: 5 Points 23">
              <a:extLst>
                <a:ext uri="{FF2B5EF4-FFF2-40B4-BE49-F238E27FC236}">
                  <a16:creationId xmlns:a16="http://schemas.microsoft.com/office/drawing/2014/main" xmlns="" id="{6A767061-D478-4DAB-B725-ADB50287FE5A}"/>
                </a:ext>
              </a:extLst>
            </p:cNvPr>
            <p:cNvSpPr/>
            <p:nvPr/>
          </p:nvSpPr>
          <p:spPr>
            <a:xfrm>
              <a:off x="531628"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5" name="Isosceles Triangle 24">
              <a:extLst>
                <a:ext uri="{FF2B5EF4-FFF2-40B4-BE49-F238E27FC236}">
                  <a16:creationId xmlns:a16="http://schemas.microsoft.com/office/drawing/2014/main" xmlns="" id="{6CC7A75E-F2B6-4E63-9683-7269F5401E85}"/>
                </a:ext>
              </a:extLst>
            </p:cNvPr>
            <p:cNvSpPr/>
            <p:nvPr/>
          </p:nvSpPr>
          <p:spPr>
            <a:xfrm rot="17682777">
              <a:off x="4148826" y="1143838"/>
              <a:ext cx="91440" cy="18288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6" name="Star: 5 Points 25">
              <a:extLst>
                <a:ext uri="{FF2B5EF4-FFF2-40B4-BE49-F238E27FC236}">
                  <a16:creationId xmlns:a16="http://schemas.microsoft.com/office/drawing/2014/main" xmlns="" id="{766B7FBE-9919-451D-BF0A-15EF39562F8F}"/>
                </a:ext>
              </a:extLst>
            </p:cNvPr>
            <p:cNvSpPr/>
            <p:nvPr/>
          </p:nvSpPr>
          <p:spPr>
            <a:xfrm>
              <a:off x="4820093"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7" name="Star: 5 Points 26">
              <a:extLst>
                <a:ext uri="{FF2B5EF4-FFF2-40B4-BE49-F238E27FC236}">
                  <a16:creationId xmlns:a16="http://schemas.microsoft.com/office/drawing/2014/main" xmlns="" id="{C6A89761-FCD7-46BD-8675-8F02E4437399}"/>
                </a:ext>
              </a:extLst>
            </p:cNvPr>
            <p:cNvSpPr/>
            <p:nvPr/>
          </p:nvSpPr>
          <p:spPr>
            <a:xfrm>
              <a:off x="3116178" y="1409741"/>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8" name="Isosceles Triangle 27">
              <a:extLst>
                <a:ext uri="{FF2B5EF4-FFF2-40B4-BE49-F238E27FC236}">
                  <a16:creationId xmlns:a16="http://schemas.microsoft.com/office/drawing/2014/main" xmlns="" id="{C2860F24-0461-4D2B-9F45-C253019EB270}"/>
                </a:ext>
              </a:extLst>
            </p:cNvPr>
            <p:cNvSpPr/>
            <p:nvPr/>
          </p:nvSpPr>
          <p:spPr>
            <a:xfrm rot="15883039">
              <a:off x="4480789" y="442758"/>
              <a:ext cx="91440" cy="22860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9" name="Star: 5 Points 28">
              <a:extLst>
                <a:ext uri="{FF2B5EF4-FFF2-40B4-BE49-F238E27FC236}">
                  <a16:creationId xmlns:a16="http://schemas.microsoft.com/office/drawing/2014/main" xmlns="" id="{7B397B9D-DD8B-404F-8EEB-D4DE14523451}"/>
                </a:ext>
              </a:extLst>
            </p:cNvPr>
            <p:cNvSpPr/>
            <p:nvPr/>
          </p:nvSpPr>
          <p:spPr>
            <a:xfrm>
              <a:off x="5500577" y="1239520"/>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xmlns="" id="{B92190EB-A401-4DDF-8F07-F0890F721D23}"/>
                </a:ext>
              </a:extLst>
            </p:cNvPr>
            <p:cNvSpPr/>
            <p:nvPr/>
          </p:nvSpPr>
          <p:spPr>
            <a:xfrm>
              <a:off x="1370254" y="-13367"/>
              <a:ext cx="5870518"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chemeClr val="accent3"/>
                  </a:solidFill>
                  <a:latin typeface="Arial Black" panose="020B0A04020102020204" pitchFamily="34" charset="0"/>
                </a:rPr>
                <a:t>TENNESSEE</a:t>
              </a:r>
            </a:p>
          </p:txBody>
        </p:sp>
        <p:sp>
          <p:nvSpPr>
            <p:cNvPr id="31" name="Rectangle 30">
              <a:extLst>
                <a:ext uri="{FF2B5EF4-FFF2-40B4-BE49-F238E27FC236}">
                  <a16:creationId xmlns:a16="http://schemas.microsoft.com/office/drawing/2014/main" xmlns="" id="{8E1259CF-0CE1-47DD-91E9-848D4993F2DC}"/>
                </a:ext>
              </a:extLst>
            </p:cNvPr>
            <p:cNvSpPr/>
            <p:nvPr/>
          </p:nvSpPr>
          <p:spPr>
            <a:xfrm>
              <a:off x="441062" y="2676397"/>
              <a:ext cx="6486584"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latin typeface="Arial Black" panose="020B0A04020102020204" pitchFamily="34" charset="0"/>
                </a:rPr>
                <a:t>Professional Electric Football League</a:t>
              </a:r>
            </a:p>
          </p:txBody>
        </p:sp>
      </p:grpSp>
      <p:grpSp>
        <p:nvGrpSpPr>
          <p:cNvPr id="32" name="Group 31">
            <a:extLst>
              <a:ext uri="{FF2B5EF4-FFF2-40B4-BE49-F238E27FC236}">
                <a16:creationId xmlns:a16="http://schemas.microsoft.com/office/drawing/2014/main" xmlns="" id="{97A943C1-26AE-442C-8341-F5750E2DD8F3}"/>
              </a:ext>
            </a:extLst>
          </p:cNvPr>
          <p:cNvGrpSpPr/>
          <p:nvPr/>
        </p:nvGrpSpPr>
        <p:grpSpPr>
          <a:xfrm>
            <a:off x="457203" y="6292092"/>
            <a:ext cx="6858000" cy="1828800"/>
            <a:chOff x="548542" y="3450669"/>
            <a:chExt cx="6858000" cy="646331"/>
          </a:xfrm>
        </p:grpSpPr>
        <p:sp>
          <p:nvSpPr>
            <p:cNvPr id="33" name="TextBox 32">
              <a:extLst>
                <a:ext uri="{FF2B5EF4-FFF2-40B4-BE49-F238E27FC236}">
                  <a16:creationId xmlns:a16="http://schemas.microsoft.com/office/drawing/2014/main" xmlns="" id="{FC1DFEA3-2ED8-4D1F-9BAC-84898A20EEBA}"/>
                </a:ext>
              </a:extLst>
            </p:cNvPr>
            <p:cNvSpPr txBox="1"/>
            <p:nvPr/>
          </p:nvSpPr>
          <p:spPr>
            <a:xfrm>
              <a:off x="548542" y="3450669"/>
              <a:ext cx="3429000" cy="646331"/>
            </a:xfrm>
            <a:prstGeom prst="rect">
              <a:avLst/>
            </a:prstGeom>
            <a:solidFill>
              <a:srgbClr val="002060"/>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BLUE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34" name="TextBox 33">
              <a:extLst>
                <a:ext uri="{FF2B5EF4-FFF2-40B4-BE49-F238E27FC236}">
                  <a16:creationId xmlns:a16="http://schemas.microsoft.com/office/drawing/2014/main" xmlns="" id="{02B7139E-28F0-41EB-A5D3-27EB9DC3E7DF}"/>
                </a:ext>
              </a:extLst>
            </p:cNvPr>
            <p:cNvSpPr txBox="1"/>
            <p:nvPr/>
          </p:nvSpPr>
          <p:spPr>
            <a:xfrm>
              <a:off x="3977542" y="3450669"/>
              <a:ext cx="3429000" cy="646331"/>
            </a:xfrm>
            <a:prstGeom prst="rect">
              <a:avLst/>
            </a:prstGeom>
            <a:solidFill>
              <a:schemeClr val="bg1">
                <a:lumMod val="50000"/>
              </a:schemeClr>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GREY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grpSp>
      <p:sp>
        <p:nvSpPr>
          <p:cNvPr id="35" name="TextBox 34">
            <a:extLst>
              <a:ext uri="{FF2B5EF4-FFF2-40B4-BE49-F238E27FC236}">
                <a16:creationId xmlns:a16="http://schemas.microsoft.com/office/drawing/2014/main" xmlns="" id="{58E35D0E-5130-4E43-AE08-10BB00312B20}"/>
              </a:ext>
            </a:extLst>
          </p:cNvPr>
          <p:cNvSpPr txBox="1"/>
          <p:nvPr/>
        </p:nvSpPr>
        <p:spPr>
          <a:xfrm>
            <a:off x="457202" y="7688173"/>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Titans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1	0</a:t>
            </a:r>
          </a:p>
        </p:txBody>
      </p:sp>
      <p:sp>
        <p:nvSpPr>
          <p:cNvPr id="36" name="TextBox 35">
            <a:extLst>
              <a:ext uri="{FF2B5EF4-FFF2-40B4-BE49-F238E27FC236}">
                <a16:creationId xmlns:a16="http://schemas.microsoft.com/office/drawing/2014/main" xmlns="" id="{11BB5E30-BCC8-4126-9DD7-B5F932ECE5EE}"/>
              </a:ext>
            </a:extLst>
          </p:cNvPr>
          <p:cNvSpPr txBox="1"/>
          <p:nvPr/>
        </p:nvSpPr>
        <p:spPr>
          <a:xfrm>
            <a:off x="457202" y="6949057"/>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Showboats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1	0	0</a:t>
            </a:r>
          </a:p>
        </p:txBody>
      </p:sp>
      <p:sp>
        <p:nvSpPr>
          <p:cNvPr id="37" name="TextBox 36">
            <a:extLst>
              <a:ext uri="{FF2B5EF4-FFF2-40B4-BE49-F238E27FC236}">
                <a16:creationId xmlns:a16="http://schemas.microsoft.com/office/drawing/2014/main" xmlns="" id="{66D63E1D-4026-4F36-93AB-D9543C42C9CE}"/>
              </a:ext>
            </a:extLst>
          </p:cNvPr>
          <p:cNvSpPr txBox="1"/>
          <p:nvPr/>
        </p:nvSpPr>
        <p:spPr>
          <a:xfrm>
            <a:off x="457202" y="7316430"/>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Bears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0	1</a:t>
            </a:r>
          </a:p>
        </p:txBody>
      </p:sp>
      <p:sp>
        <p:nvSpPr>
          <p:cNvPr id="38" name="TextBox 37">
            <a:extLst>
              <a:ext uri="{FF2B5EF4-FFF2-40B4-BE49-F238E27FC236}">
                <a16:creationId xmlns:a16="http://schemas.microsoft.com/office/drawing/2014/main" xmlns="" id="{75D8F279-A47C-48A7-9FE2-D142C8BA53BB}"/>
              </a:ext>
            </a:extLst>
          </p:cNvPr>
          <p:cNvSpPr txBox="1"/>
          <p:nvPr/>
        </p:nvSpPr>
        <p:spPr>
          <a:xfrm>
            <a:off x="3886203" y="6943201"/>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1	0	0</a:t>
            </a:r>
          </a:p>
        </p:txBody>
      </p:sp>
      <p:sp>
        <p:nvSpPr>
          <p:cNvPr id="39" name="TextBox 38">
            <a:extLst>
              <a:ext uri="{FF2B5EF4-FFF2-40B4-BE49-F238E27FC236}">
                <a16:creationId xmlns:a16="http://schemas.microsoft.com/office/drawing/2014/main" xmlns="" id="{A1531BC7-1244-4212-942B-4556DE5E0FF3}"/>
              </a:ext>
            </a:extLst>
          </p:cNvPr>
          <p:cNvSpPr txBox="1"/>
          <p:nvPr/>
        </p:nvSpPr>
        <p:spPr>
          <a:xfrm>
            <a:off x="3886203" y="7321623"/>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Oilers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0	1</a:t>
            </a:r>
          </a:p>
        </p:txBody>
      </p:sp>
      <p:sp>
        <p:nvSpPr>
          <p:cNvPr id="40" name="TextBox 39">
            <a:extLst>
              <a:ext uri="{FF2B5EF4-FFF2-40B4-BE49-F238E27FC236}">
                <a16:creationId xmlns:a16="http://schemas.microsoft.com/office/drawing/2014/main" xmlns="" id="{B608999F-4987-4AC3-B953-09B42E03C0E0}"/>
              </a:ext>
            </a:extLst>
          </p:cNvPr>
          <p:cNvSpPr txBox="1"/>
          <p:nvPr/>
        </p:nvSpPr>
        <p:spPr>
          <a:xfrm>
            <a:off x="3886203" y="7694189"/>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Cherokees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1	0</a:t>
            </a:r>
          </a:p>
        </p:txBody>
      </p:sp>
      <p:pic>
        <p:nvPicPr>
          <p:cNvPr id="41" name="Picture 14" descr="See the source image">
            <a:extLst>
              <a:ext uri="{FF2B5EF4-FFF2-40B4-BE49-F238E27FC236}">
                <a16:creationId xmlns:a16="http://schemas.microsoft.com/office/drawing/2014/main" xmlns="" id="{74D255DB-D1E1-448F-BEAF-273D3D23C5C7}"/>
              </a:ext>
            </a:extLst>
          </p:cNvPr>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525522" y="7656977"/>
            <a:ext cx="457200" cy="337842"/>
          </a:xfrm>
          <a:prstGeom prst="rect">
            <a:avLst/>
          </a:prstGeom>
          <a:noFill/>
          <a:extLst>
            <a:ext uri="{909E8E84-426E-40DD-AFC4-6F175D3DCCD1}">
              <a14:hiddenFill xmlns:a14="http://schemas.microsoft.com/office/drawing/2010/main" xmlns="">
                <a:solidFill>
                  <a:srgbClr val="FFFFFF"/>
                </a:solidFill>
              </a14:hiddenFill>
            </a:ext>
          </a:extLst>
        </p:spPr>
      </p:pic>
      <p:pic>
        <p:nvPicPr>
          <p:cNvPr id="42" name="Picture 18" descr="See the source image">
            <a:extLst>
              <a:ext uri="{FF2B5EF4-FFF2-40B4-BE49-F238E27FC236}">
                <a16:creationId xmlns:a16="http://schemas.microsoft.com/office/drawing/2014/main" xmlns="" id="{AAB0FD16-8957-4ABB-BD95-ED0D1E97DD88}"/>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52464" y="7000443"/>
            <a:ext cx="457200" cy="231448"/>
          </a:xfrm>
          <a:prstGeom prst="rect">
            <a:avLst/>
          </a:prstGeom>
          <a:noFill/>
          <a:extLst>
            <a:ext uri="{909E8E84-426E-40DD-AFC4-6F175D3DCCD1}">
              <a14:hiddenFill xmlns:a14="http://schemas.microsoft.com/office/drawing/2010/main" xmlns="">
                <a:solidFill>
                  <a:srgbClr val="FFFFFF"/>
                </a:solidFill>
              </a14:hiddenFill>
            </a:ext>
          </a:extLst>
        </p:spPr>
      </p:pic>
      <p:pic>
        <p:nvPicPr>
          <p:cNvPr id="43" name="Picture 10" descr="See the source image">
            <a:extLst>
              <a:ext uri="{FF2B5EF4-FFF2-40B4-BE49-F238E27FC236}">
                <a16:creationId xmlns:a16="http://schemas.microsoft.com/office/drawing/2014/main" xmlns="" id="{F465396D-C129-43D8-90A0-54FA46D68C62}"/>
              </a:ext>
            </a:extLst>
          </p:cNvPr>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522527" y="7299352"/>
            <a:ext cx="457200" cy="3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44" name="Picture 20" descr="See the source image">
            <a:extLst>
              <a:ext uri="{FF2B5EF4-FFF2-40B4-BE49-F238E27FC236}">
                <a16:creationId xmlns:a16="http://schemas.microsoft.com/office/drawing/2014/main" xmlns="" id="{D6A5FBF0-9D22-4C05-90BD-EEA67805D1FB}"/>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989021" y="7335606"/>
            <a:ext cx="365760" cy="358583"/>
          </a:xfrm>
          <a:prstGeom prst="rect">
            <a:avLst/>
          </a:prstGeom>
          <a:noFill/>
          <a:extLst>
            <a:ext uri="{909E8E84-426E-40DD-AFC4-6F175D3DCCD1}">
              <a14:hiddenFill xmlns:a14="http://schemas.microsoft.com/office/drawing/2010/main" xmlns="">
                <a:solidFill>
                  <a:srgbClr val="FFFFFF"/>
                </a:solidFill>
              </a14:hiddenFill>
            </a:ext>
          </a:extLst>
        </p:spPr>
      </p:pic>
      <p:pic>
        <p:nvPicPr>
          <p:cNvPr id="45" name="Picture 22" descr="See the source image">
            <a:extLst>
              <a:ext uri="{FF2B5EF4-FFF2-40B4-BE49-F238E27FC236}">
                <a16:creationId xmlns:a16="http://schemas.microsoft.com/office/drawing/2014/main" xmlns="" id="{5284D9ED-42B2-47D6-9CA7-E69448192FAB}"/>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951526" y="6939883"/>
            <a:ext cx="457200" cy="376219"/>
          </a:xfrm>
          <a:prstGeom prst="rect">
            <a:avLst/>
          </a:prstGeom>
          <a:noFill/>
          <a:extLst>
            <a:ext uri="{909E8E84-426E-40DD-AFC4-6F175D3DCCD1}">
              <a14:hiddenFill xmlns:a14="http://schemas.microsoft.com/office/drawing/2010/main" xmlns="">
                <a:solidFill>
                  <a:srgbClr val="FFFFFF"/>
                </a:solidFill>
              </a14:hiddenFill>
            </a:ext>
          </a:extLst>
        </p:spPr>
      </p:pic>
      <p:pic>
        <p:nvPicPr>
          <p:cNvPr id="46" name="Picture 4" descr="See the source image">
            <a:extLst>
              <a:ext uri="{FF2B5EF4-FFF2-40B4-BE49-F238E27FC236}">
                <a16:creationId xmlns:a16="http://schemas.microsoft.com/office/drawing/2014/main" xmlns="" id="{142CB505-216C-49C3-9C55-289CDAB68392}"/>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989021" y="7720327"/>
            <a:ext cx="365760" cy="371880"/>
          </a:xfrm>
          <a:prstGeom prst="rect">
            <a:avLst/>
          </a:prstGeom>
          <a:noFill/>
          <a:extLst>
            <a:ext uri="{909E8E84-426E-40DD-AFC4-6F175D3DCCD1}">
              <a14:hiddenFill xmlns:a14="http://schemas.microsoft.com/office/drawing/2010/main" xmlns="">
                <a:solidFill>
                  <a:srgbClr val="FFFFFF"/>
                </a:solidFill>
              </a14:hiddenFill>
            </a:ext>
          </a:extLst>
        </p:spPr>
      </p:pic>
      <p:sp>
        <p:nvSpPr>
          <p:cNvPr id="47" name="TextBox 46">
            <a:extLst>
              <a:ext uri="{FF2B5EF4-FFF2-40B4-BE49-F238E27FC236}">
                <a16:creationId xmlns:a16="http://schemas.microsoft.com/office/drawing/2014/main" xmlns="" id="{793A53AB-F339-4862-9C20-BA99AC3817F4}"/>
              </a:ext>
            </a:extLst>
          </p:cNvPr>
          <p:cNvSpPr txBox="1"/>
          <p:nvPr/>
        </p:nvSpPr>
        <p:spPr>
          <a:xfrm>
            <a:off x="457202" y="8200234"/>
            <a:ext cx="6858001" cy="1200329"/>
          </a:xfrm>
          <a:prstGeom prst="rect">
            <a:avLst/>
          </a:prstGeom>
          <a:noFill/>
        </p:spPr>
        <p:txBody>
          <a:bodyPr wrap="square" rtlCol="0">
            <a:spAutoFit/>
          </a:bodyPr>
          <a:lstStyle/>
          <a:p>
            <a:r>
              <a:rPr lang="en-US" dirty="0">
                <a:effectLst>
                  <a:outerShdw blurRad="38100" dist="38100" dir="2700000" algn="tl">
                    <a:srgbClr val="000000">
                      <a:alpha val="43137"/>
                    </a:srgbClr>
                  </a:outerShdw>
                </a:effectLst>
                <a:latin typeface="Arial Black" panose="020B0A04020102020204" pitchFamily="34" charset="0"/>
              </a:rPr>
              <a:t>WK2 Schedule</a:t>
            </a:r>
          </a:p>
          <a:p>
            <a:r>
              <a:rPr lang="en-US" dirty="0">
                <a:effectLst>
                  <a:outerShdw blurRad="38100" dist="38100" dir="2700000" algn="tl">
                    <a:srgbClr val="000000">
                      <a:alpha val="43137"/>
                    </a:srgbClr>
                  </a:outerShdw>
                </a:effectLst>
                <a:latin typeface="Arial Black" panose="020B0A04020102020204" pitchFamily="34" charset="0"/>
              </a:rPr>
              <a:t>Game 1  </a:t>
            </a:r>
            <a:r>
              <a:rPr lang="en-US" sz="1600" dirty="0">
                <a:effectLst>
                  <a:outerShdw blurRad="38100" dist="38100" dir="2700000" algn="tl">
                    <a:srgbClr val="000000">
                      <a:alpha val="43137"/>
                    </a:srgbClr>
                  </a:outerShdw>
                </a:effectLst>
                <a:latin typeface="Arial Black" panose="020B0A04020102020204" pitchFamily="34" charset="0"/>
              </a:rPr>
              <a:t>Knoxville Bears @ Tennessee Titans</a:t>
            </a:r>
          </a:p>
          <a:p>
            <a:r>
              <a:rPr lang="en-US" dirty="0">
                <a:effectLst>
                  <a:outerShdw blurRad="38100" dist="38100" dir="2700000" algn="tl">
                    <a:srgbClr val="000000">
                      <a:alpha val="43137"/>
                    </a:srgbClr>
                  </a:outerShdw>
                </a:effectLst>
                <a:latin typeface="Arial Black" panose="020B0A04020102020204" pitchFamily="34" charset="0"/>
              </a:rPr>
              <a:t>Game 2  </a:t>
            </a:r>
            <a:r>
              <a:rPr lang="en-US" sz="1600" dirty="0">
                <a:effectLst>
                  <a:outerShdw blurRad="38100" dist="38100" dir="2700000" algn="tl">
                    <a:srgbClr val="000000">
                      <a:alpha val="43137"/>
                    </a:srgbClr>
                  </a:outerShdw>
                </a:effectLst>
                <a:latin typeface="Arial Black" panose="020B0A04020102020204" pitchFamily="34" charset="0"/>
              </a:rPr>
              <a:t>Tennessee Oilers @ Memphis Showboats </a:t>
            </a:r>
          </a:p>
          <a:p>
            <a:r>
              <a:rPr lang="en-US" dirty="0">
                <a:effectLst>
                  <a:outerShdw blurRad="38100" dist="38100" dir="2700000" algn="tl">
                    <a:srgbClr val="000000">
                      <a:alpha val="43137"/>
                    </a:srgbClr>
                  </a:outerShdw>
                </a:effectLst>
                <a:latin typeface="Arial Black" panose="020B0A04020102020204" pitchFamily="34" charset="0"/>
              </a:rPr>
              <a:t>Game 3  </a:t>
            </a:r>
            <a:r>
              <a:rPr lang="en-US" sz="1600" dirty="0">
                <a:effectLst>
                  <a:outerShdw blurRad="38100" dist="38100" dir="2700000" algn="tl">
                    <a:srgbClr val="000000">
                      <a:alpha val="43137"/>
                    </a:srgbClr>
                  </a:outerShdw>
                </a:effectLst>
                <a:latin typeface="Arial Black" panose="020B0A04020102020204" pitchFamily="34" charset="0"/>
              </a:rPr>
              <a:t>Chattanooga Cherokees @ Memphis </a:t>
            </a:r>
            <a:r>
              <a:rPr lang="en-US" sz="1600" dirty="0" err="1">
                <a:effectLst>
                  <a:outerShdw blurRad="38100" dist="38100" dir="2700000" algn="tl">
                    <a:srgbClr val="000000">
                      <a:alpha val="43137"/>
                    </a:srgbClr>
                  </a:outerShdw>
                </a:effectLst>
                <a:latin typeface="Arial Black" panose="020B0A04020102020204" pitchFamily="34" charset="0"/>
              </a:rPr>
              <a:t>Southmen</a:t>
            </a:r>
            <a:endParaRPr lang="en-US" sz="1600" dirty="0">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xmlns="" val="69164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xmlns="" id="{D4A8E4F5-68F8-42C8-A7FB-C028B2027447}"/>
              </a:ext>
            </a:extLst>
          </p:cNvPr>
          <p:cNvGrpSpPr/>
          <p:nvPr/>
        </p:nvGrpSpPr>
        <p:grpSpPr>
          <a:xfrm>
            <a:off x="228600" y="0"/>
            <a:ext cx="7315200" cy="9906000"/>
            <a:chOff x="228600" y="0"/>
            <a:chExt cx="7315200" cy="9906000"/>
          </a:xfrm>
        </p:grpSpPr>
        <p:sp>
          <p:nvSpPr>
            <p:cNvPr id="3" name="Rectangle 2">
              <a:extLst>
                <a:ext uri="{FF2B5EF4-FFF2-40B4-BE49-F238E27FC236}">
                  <a16:creationId xmlns:a16="http://schemas.microsoft.com/office/drawing/2014/main" xmlns="" id="{DCBF89D8-4A07-42DC-840D-BB29706E9317}"/>
                </a:ext>
              </a:extLst>
            </p:cNvPr>
            <p:cNvSpPr/>
            <p:nvPr/>
          </p:nvSpPr>
          <p:spPr>
            <a:xfrm>
              <a:off x="228600" y="228600"/>
              <a:ext cx="7315200" cy="960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descr="A picture containing indoor, table, photo, large&#10;&#10;Description automatically generated">
              <a:extLst>
                <a:ext uri="{FF2B5EF4-FFF2-40B4-BE49-F238E27FC236}">
                  <a16:creationId xmlns:a16="http://schemas.microsoft.com/office/drawing/2014/main" xmlns="" id="{8C3DDF47-0965-4B82-B096-B9C0F7DC62D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3459099"/>
              <a:ext cx="7315200" cy="48228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 name="Group 3">
              <a:extLst>
                <a:ext uri="{FF2B5EF4-FFF2-40B4-BE49-F238E27FC236}">
                  <a16:creationId xmlns:a16="http://schemas.microsoft.com/office/drawing/2014/main" xmlns="" id="{7637998E-ECE8-49F9-94AB-B1CFC6BDF52E}"/>
                </a:ext>
              </a:extLst>
            </p:cNvPr>
            <p:cNvGrpSpPr/>
            <p:nvPr/>
          </p:nvGrpSpPr>
          <p:grpSpPr>
            <a:xfrm>
              <a:off x="317996" y="0"/>
              <a:ext cx="6957057" cy="9906000"/>
              <a:chOff x="358143" y="335853"/>
              <a:chExt cx="6957057" cy="9675734"/>
            </a:xfrm>
          </p:grpSpPr>
          <p:grpSp>
            <p:nvGrpSpPr>
              <p:cNvPr id="5" name="Group 4">
                <a:extLst>
                  <a:ext uri="{FF2B5EF4-FFF2-40B4-BE49-F238E27FC236}">
                    <a16:creationId xmlns:a16="http://schemas.microsoft.com/office/drawing/2014/main" xmlns="" id="{3774487A-2F8E-4BDF-BD21-139ED2D06A39}"/>
                  </a:ext>
                </a:extLst>
              </p:cNvPr>
              <p:cNvGrpSpPr/>
              <p:nvPr/>
            </p:nvGrpSpPr>
            <p:grpSpPr>
              <a:xfrm>
                <a:off x="457200" y="335853"/>
                <a:ext cx="6858000" cy="3151429"/>
                <a:chOff x="441062" y="-13367"/>
                <a:chExt cx="6799710" cy="3151429"/>
              </a:xfrm>
            </p:grpSpPr>
            <p:pic>
              <p:nvPicPr>
                <p:cNvPr id="27" name="Picture 26" descr="See the source image">
                  <a:extLst>
                    <a:ext uri="{FF2B5EF4-FFF2-40B4-BE49-F238E27FC236}">
                      <a16:creationId xmlns:a16="http://schemas.microsoft.com/office/drawing/2014/main" xmlns="" id="{E2E84FDC-A25E-485E-A698-4096A4D108D1}"/>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941721"/>
                  <a:ext cx="6400800" cy="15099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28" name="Isosceles Triangle 27">
                  <a:extLst>
                    <a:ext uri="{FF2B5EF4-FFF2-40B4-BE49-F238E27FC236}">
                      <a16:creationId xmlns:a16="http://schemas.microsoft.com/office/drawing/2014/main" xmlns="" id="{F4D51189-0803-4050-B149-EF82169EC9A4}"/>
                    </a:ext>
                  </a:extLst>
                </p:cNvPr>
                <p:cNvSpPr/>
                <p:nvPr/>
              </p:nvSpPr>
              <p:spPr>
                <a:xfrm rot="4457983">
                  <a:off x="2065680" y="750882"/>
                  <a:ext cx="91440" cy="256032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29" name="Star: 5 Points 28">
                  <a:extLst>
                    <a:ext uri="{FF2B5EF4-FFF2-40B4-BE49-F238E27FC236}">
                      <a16:creationId xmlns:a16="http://schemas.microsoft.com/office/drawing/2014/main" xmlns="" id="{54A5DABA-5CE1-44D4-982D-667DE5D7F9D9}"/>
                    </a:ext>
                  </a:extLst>
                </p:cNvPr>
                <p:cNvSpPr/>
                <p:nvPr/>
              </p:nvSpPr>
              <p:spPr>
                <a:xfrm>
                  <a:off x="531628"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0" name="Isosceles Triangle 29">
                  <a:extLst>
                    <a:ext uri="{FF2B5EF4-FFF2-40B4-BE49-F238E27FC236}">
                      <a16:creationId xmlns:a16="http://schemas.microsoft.com/office/drawing/2014/main" xmlns="" id="{653215C9-5DEB-430B-8FC3-B52B695C8391}"/>
                    </a:ext>
                  </a:extLst>
                </p:cNvPr>
                <p:cNvSpPr/>
                <p:nvPr/>
              </p:nvSpPr>
              <p:spPr>
                <a:xfrm rot="17682777">
                  <a:off x="4148826" y="1143838"/>
                  <a:ext cx="91440" cy="18288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1" name="Star: 5 Points 30">
                  <a:extLst>
                    <a:ext uri="{FF2B5EF4-FFF2-40B4-BE49-F238E27FC236}">
                      <a16:creationId xmlns:a16="http://schemas.microsoft.com/office/drawing/2014/main" xmlns="" id="{6E7F3B2A-9760-4C64-AA84-87877C06A935}"/>
                    </a:ext>
                  </a:extLst>
                </p:cNvPr>
                <p:cNvSpPr/>
                <p:nvPr/>
              </p:nvSpPr>
              <p:spPr>
                <a:xfrm>
                  <a:off x="4820093"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2" name="Star: 5 Points 31">
                  <a:extLst>
                    <a:ext uri="{FF2B5EF4-FFF2-40B4-BE49-F238E27FC236}">
                      <a16:creationId xmlns:a16="http://schemas.microsoft.com/office/drawing/2014/main" xmlns="" id="{90CFC200-0BA6-4FBD-B45D-B88B21E2F584}"/>
                    </a:ext>
                  </a:extLst>
                </p:cNvPr>
                <p:cNvSpPr/>
                <p:nvPr/>
              </p:nvSpPr>
              <p:spPr>
                <a:xfrm>
                  <a:off x="3116178" y="1409741"/>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3" name="Isosceles Triangle 32">
                  <a:extLst>
                    <a:ext uri="{FF2B5EF4-FFF2-40B4-BE49-F238E27FC236}">
                      <a16:creationId xmlns:a16="http://schemas.microsoft.com/office/drawing/2014/main" xmlns="" id="{F7BCE07F-F2F2-41D0-A92F-29331A396044}"/>
                    </a:ext>
                  </a:extLst>
                </p:cNvPr>
                <p:cNvSpPr/>
                <p:nvPr/>
              </p:nvSpPr>
              <p:spPr>
                <a:xfrm rot="15883039">
                  <a:off x="4480789" y="442758"/>
                  <a:ext cx="91440" cy="22860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4" name="Star: 5 Points 33">
                  <a:extLst>
                    <a:ext uri="{FF2B5EF4-FFF2-40B4-BE49-F238E27FC236}">
                      <a16:creationId xmlns:a16="http://schemas.microsoft.com/office/drawing/2014/main" xmlns="" id="{A5E3AC72-8C5E-4D4C-BDE7-CFBFA2813D53}"/>
                    </a:ext>
                  </a:extLst>
                </p:cNvPr>
                <p:cNvSpPr/>
                <p:nvPr/>
              </p:nvSpPr>
              <p:spPr>
                <a:xfrm>
                  <a:off x="5500577" y="1239520"/>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xmlns="" id="{F08DF643-0C1F-4027-AB8C-B7BE2A6F3A6C}"/>
                    </a:ext>
                  </a:extLst>
                </p:cNvPr>
                <p:cNvSpPr/>
                <p:nvPr/>
              </p:nvSpPr>
              <p:spPr>
                <a:xfrm>
                  <a:off x="1370254" y="-13367"/>
                  <a:ext cx="5870518"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chemeClr val="accent3"/>
                      </a:solidFill>
                      <a:latin typeface="Arial Black" panose="020B0A04020102020204" pitchFamily="34" charset="0"/>
                    </a:rPr>
                    <a:t>TENNESSEE</a:t>
                  </a:r>
                </a:p>
              </p:txBody>
            </p:sp>
            <p:sp>
              <p:nvSpPr>
                <p:cNvPr id="36" name="Rectangle 35">
                  <a:extLst>
                    <a:ext uri="{FF2B5EF4-FFF2-40B4-BE49-F238E27FC236}">
                      <a16:creationId xmlns:a16="http://schemas.microsoft.com/office/drawing/2014/main" xmlns="" id="{8BF0B1EC-23D2-4A38-9778-DD84D605CE7F}"/>
                    </a:ext>
                  </a:extLst>
                </p:cNvPr>
                <p:cNvSpPr/>
                <p:nvPr/>
              </p:nvSpPr>
              <p:spPr>
                <a:xfrm>
                  <a:off x="441062" y="2676397"/>
                  <a:ext cx="6486584"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latin typeface="Arial Black" panose="020B0A04020102020204" pitchFamily="34" charset="0"/>
                    </a:rPr>
                    <a:t>Professional Electric Football League</a:t>
                  </a:r>
                </a:p>
              </p:txBody>
            </p:sp>
          </p:grpSp>
          <p:pic>
            <p:nvPicPr>
              <p:cNvPr id="8" name="Picture 14" descr="See the source image">
                <a:extLst>
                  <a:ext uri="{FF2B5EF4-FFF2-40B4-BE49-F238E27FC236}">
                    <a16:creationId xmlns:a16="http://schemas.microsoft.com/office/drawing/2014/main" xmlns="" id="{45A01AB3-1745-4022-88BE-2A7226324842}"/>
                  </a:ext>
                </a:extLst>
              </p:cNvPr>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1317501" y="7686320"/>
                <a:ext cx="914400" cy="668093"/>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18" descr="See the source image">
                <a:extLst>
                  <a:ext uri="{FF2B5EF4-FFF2-40B4-BE49-F238E27FC236}">
                    <a16:creationId xmlns:a16="http://schemas.microsoft.com/office/drawing/2014/main" xmlns="" id="{929E6EAE-D578-4C26-8096-96EE90166E14}"/>
                  </a:ext>
                </a:extLst>
              </p:cNvPr>
              <p:cNvPicPr>
                <a:picLocks noChangeAspect="1" noChangeArrowheads="1"/>
              </p:cNvPicPr>
              <p:nvPr/>
            </p:nvPicPr>
            <p:blipFill rotWithShape="1">
              <a:blip r:embed="rId6" cstate="print">
                <a:extLst>
                  <a:ext uri="{BEBA8EAE-BF5A-486C-A8C5-ECC9F3942E4B}">
                    <a14:imgProps xmlns:a14="http://schemas.microsoft.com/office/drawing/2010/main" xmlns="">
                      <a14:imgLayer r:embed="rId7">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3959370" y="7866577"/>
                <a:ext cx="914400" cy="457695"/>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10" descr="See the source image">
                <a:extLst>
                  <a:ext uri="{FF2B5EF4-FFF2-40B4-BE49-F238E27FC236}">
                    <a16:creationId xmlns:a16="http://schemas.microsoft.com/office/drawing/2014/main" xmlns="" id="{50730804-0886-4E7E-81D4-0D55F2BD0C8C}"/>
                  </a:ext>
                </a:extLst>
              </p:cNvPr>
              <p:cNvPicPr>
                <a:picLocks noChangeAspect="1" noChangeArrowheads="1"/>
              </p:cNvPicPr>
              <p:nvPr/>
            </p:nvPicPr>
            <p:blipFill>
              <a:blip r:embed="rId8" cstate="print">
                <a:extLst>
                  <a:ext uri="{BEBA8EAE-BF5A-486C-A8C5-ECC9F3942E4B}">
                    <a14:imgProps xmlns:a14="http://schemas.microsoft.com/office/drawing/2010/main" xmlns="">
                      <a14:imgLayer r:embed="rId9">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58143" y="7684324"/>
                <a:ext cx="914400" cy="643558"/>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0" descr="See the source image">
                <a:extLst>
                  <a:ext uri="{FF2B5EF4-FFF2-40B4-BE49-F238E27FC236}">
                    <a16:creationId xmlns:a16="http://schemas.microsoft.com/office/drawing/2014/main" xmlns="" id="{FAD08B95-C4A3-44A8-8EEE-B3F62880EA61}"/>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055598" y="7856132"/>
                <a:ext cx="660311"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2" descr="See the source image">
                <a:extLst>
                  <a:ext uri="{FF2B5EF4-FFF2-40B4-BE49-F238E27FC236}">
                    <a16:creationId xmlns:a16="http://schemas.microsoft.com/office/drawing/2014/main" xmlns="" id="{6FD917CA-CAD0-4671-BC82-01B0DC502A40}"/>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502760" y="7752063"/>
                <a:ext cx="786692"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4" descr="See the source image">
                <a:extLst>
                  <a:ext uri="{FF2B5EF4-FFF2-40B4-BE49-F238E27FC236}">
                    <a16:creationId xmlns:a16="http://schemas.microsoft.com/office/drawing/2014/main" xmlns="" id="{0C1F2734-90D7-4214-8A4A-16B004D89383}"/>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530402" y="7792950"/>
                <a:ext cx="636698" cy="64008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4" name="Group 13">
                <a:extLst>
                  <a:ext uri="{FF2B5EF4-FFF2-40B4-BE49-F238E27FC236}">
                    <a16:creationId xmlns:a16="http://schemas.microsoft.com/office/drawing/2014/main" xmlns="" id="{74091DCA-2A30-47A7-81E4-937369699464}"/>
                  </a:ext>
                </a:extLst>
              </p:cNvPr>
              <p:cNvGrpSpPr/>
              <p:nvPr/>
            </p:nvGrpSpPr>
            <p:grpSpPr>
              <a:xfrm>
                <a:off x="642587" y="8620954"/>
                <a:ext cx="1371600" cy="1390633"/>
                <a:chOff x="653122" y="8482274"/>
                <a:chExt cx="1371600" cy="1449668"/>
              </a:xfrm>
            </p:grpSpPr>
            <p:sp>
              <p:nvSpPr>
                <p:cNvPr id="24" name="TextBox 23">
                  <a:extLst>
                    <a:ext uri="{FF2B5EF4-FFF2-40B4-BE49-F238E27FC236}">
                      <a16:creationId xmlns:a16="http://schemas.microsoft.com/office/drawing/2014/main" xmlns="" id="{501F4814-2814-45D6-97C7-F7E2E9EB7D19}"/>
                    </a:ext>
                  </a:extLst>
                </p:cNvPr>
                <p:cNvSpPr txBox="1"/>
                <p:nvPr/>
              </p:nvSpPr>
              <p:spPr>
                <a:xfrm>
                  <a:off x="653122" y="8482274"/>
                  <a:ext cx="1371600" cy="66620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Knoxville Bears</a:t>
                  </a:r>
                </a:p>
              </p:txBody>
            </p:sp>
            <p:sp>
              <p:nvSpPr>
                <p:cNvPr id="25" name="TextBox 24">
                  <a:extLst>
                    <a:ext uri="{FF2B5EF4-FFF2-40B4-BE49-F238E27FC236}">
                      <a16:creationId xmlns:a16="http://schemas.microsoft.com/office/drawing/2014/main" xmlns="" id="{520FBEF9-FD90-47F3-A348-A6867580B772}"/>
                    </a:ext>
                  </a:extLst>
                </p:cNvPr>
                <p:cNvSpPr txBox="1"/>
                <p:nvPr/>
              </p:nvSpPr>
              <p:spPr>
                <a:xfrm>
                  <a:off x="653122" y="9265740"/>
                  <a:ext cx="1349828" cy="666202"/>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Tennessee Titans</a:t>
                  </a:r>
                </a:p>
              </p:txBody>
            </p:sp>
            <p:sp>
              <p:nvSpPr>
                <p:cNvPr id="26" name="TextBox 25">
                  <a:extLst>
                    <a:ext uri="{FF2B5EF4-FFF2-40B4-BE49-F238E27FC236}">
                      <a16:creationId xmlns:a16="http://schemas.microsoft.com/office/drawing/2014/main" xmlns="" id="{C4C2EC12-5C01-4151-9B67-625DD634B2B9}"/>
                    </a:ext>
                  </a:extLst>
                </p:cNvPr>
                <p:cNvSpPr txBox="1"/>
                <p:nvPr/>
              </p:nvSpPr>
              <p:spPr>
                <a:xfrm>
                  <a:off x="1099436" y="9023382"/>
                  <a:ext cx="457200" cy="369332"/>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a:t>
                  </a:r>
                </a:p>
              </p:txBody>
            </p:sp>
          </p:grpSp>
          <p:grpSp>
            <p:nvGrpSpPr>
              <p:cNvPr id="15" name="Group 14">
                <a:extLst>
                  <a:ext uri="{FF2B5EF4-FFF2-40B4-BE49-F238E27FC236}">
                    <a16:creationId xmlns:a16="http://schemas.microsoft.com/office/drawing/2014/main" xmlns="" id="{DFE1E95C-DA0F-4B04-95E8-42A5C860BBE2}"/>
                  </a:ext>
                </a:extLst>
              </p:cNvPr>
              <p:cNvGrpSpPr/>
              <p:nvPr/>
            </p:nvGrpSpPr>
            <p:grpSpPr>
              <a:xfrm>
                <a:off x="3164992" y="8578198"/>
                <a:ext cx="1371600" cy="1390627"/>
                <a:chOff x="954261" y="8435930"/>
                <a:chExt cx="1371600" cy="1449662"/>
              </a:xfrm>
            </p:grpSpPr>
            <p:sp>
              <p:nvSpPr>
                <p:cNvPr id="21" name="TextBox 20">
                  <a:extLst>
                    <a:ext uri="{FF2B5EF4-FFF2-40B4-BE49-F238E27FC236}">
                      <a16:creationId xmlns:a16="http://schemas.microsoft.com/office/drawing/2014/main" xmlns="" id="{50B983B9-653B-4A81-9C99-4C6555C5783F}"/>
                    </a:ext>
                  </a:extLst>
                </p:cNvPr>
                <p:cNvSpPr txBox="1"/>
                <p:nvPr/>
              </p:nvSpPr>
              <p:spPr>
                <a:xfrm>
                  <a:off x="954261" y="8435930"/>
                  <a:ext cx="1371600" cy="673768"/>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Tennessee</a:t>
                  </a:r>
                </a:p>
                <a:p>
                  <a:pPr algn="ctr"/>
                  <a:r>
                    <a:rPr lang="en-US" b="1" dirty="0">
                      <a:solidFill>
                        <a:schemeClr val="bg1"/>
                      </a:solidFill>
                      <a:effectLst>
                        <a:outerShdw blurRad="38100" dist="38100" dir="2700000" algn="tl">
                          <a:srgbClr val="000000">
                            <a:alpha val="43137"/>
                          </a:srgbClr>
                        </a:outerShdw>
                      </a:effectLst>
                    </a:rPr>
                    <a:t>Oilers</a:t>
                  </a:r>
                </a:p>
              </p:txBody>
            </p:sp>
            <p:sp>
              <p:nvSpPr>
                <p:cNvPr id="22" name="TextBox 21">
                  <a:extLst>
                    <a:ext uri="{FF2B5EF4-FFF2-40B4-BE49-F238E27FC236}">
                      <a16:creationId xmlns:a16="http://schemas.microsoft.com/office/drawing/2014/main" xmlns="" id="{64D64D3B-7B91-4D15-A19E-33654C9FBBA7}"/>
                    </a:ext>
                  </a:extLst>
                </p:cNvPr>
                <p:cNvSpPr txBox="1"/>
                <p:nvPr/>
              </p:nvSpPr>
              <p:spPr>
                <a:xfrm>
                  <a:off x="965147" y="9219391"/>
                  <a:ext cx="1349828" cy="66620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Memphis Showboats </a:t>
                  </a:r>
                </a:p>
              </p:txBody>
            </p:sp>
            <p:sp>
              <p:nvSpPr>
                <p:cNvPr id="23" name="TextBox 22">
                  <a:extLst>
                    <a:ext uri="{FF2B5EF4-FFF2-40B4-BE49-F238E27FC236}">
                      <a16:creationId xmlns:a16="http://schemas.microsoft.com/office/drawing/2014/main" xmlns="" id="{680A6370-F871-41FE-AED9-A8AA60BF6E01}"/>
                    </a:ext>
                  </a:extLst>
                </p:cNvPr>
                <p:cNvSpPr txBox="1"/>
                <p:nvPr/>
              </p:nvSpPr>
              <p:spPr>
                <a:xfrm>
                  <a:off x="1411461" y="8977071"/>
                  <a:ext cx="457200" cy="369332"/>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a:t>
                  </a:r>
                </a:p>
              </p:txBody>
            </p:sp>
          </p:grpSp>
          <p:grpSp>
            <p:nvGrpSpPr>
              <p:cNvPr id="16" name="Group 15">
                <a:extLst>
                  <a:ext uri="{FF2B5EF4-FFF2-40B4-BE49-F238E27FC236}">
                    <a16:creationId xmlns:a16="http://schemas.microsoft.com/office/drawing/2014/main" xmlns="" id="{DC60046B-CC43-41F5-BFA8-566C560DC4F5}"/>
                  </a:ext>
                </a:extLst>
              </p:cNvPr>
              <p:cNvGrpSpPr/>
              <p:nvPr/>
            </p:nvGrpSpPr>
            <p:grpSpPr>
              <a:xfrm>
                <a:off x="5672701" y="8511722"/>
                <a:ext cx="1463040" cy="1390628"/>
                <a:chOff x="1234450" y="8313544"/>
                <a:chExt cx="1430416" cy="1449663"/>
              </a:xfrm>
            </p:grpSpPr>
            <p:sp>
              <p:nvSpPr>
                <p:cNvPr id="18" name="TextBox 17">
                  <a:extLst>
                    <a:ext uri="{FF2B5EF4-FFF2-40B4-BE49-F238E27FC236}">
                      <a16:creationId xmlns:a16="http://schemas.microsoft.com/office/drawing/2014/main" xmlns="" id="{962883B7-EF36-4BC8-87DD-92730B31E621}"/>
                    </a:ext>
                  </a:extLst>
                </p:cNvPr>
                <p:cNvSpPr txBox="1"/>
                <p:nvPr/>
              </p:nvSpPr>
              <p:spPr>
                <a:xfrm>
                  <a:off x="1234450" y="8313544"/>
                  <a:ext cx="1371600" cy="66620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Chattanooga  Cherokees</a:t>
                  </a:r>
                </a:p>
              </p:txBody>
            </p:sp>
            <p:sp>
              <p:nvSpPr>
                <p:cNvPr id="19" name="TextBox 18">
                  <a:extLst>
                    <a:ext uri="{FF2B5EF4-FFF2-40B4-BE49-F238E27FC236}">
                      <a16:creationId xmlns:a16="http://schemas.microsoft.com/office/drawing/2014/main" xmlns="" id="{D5C181BF-F8DA-4D7A-A2CD-70BCC7596609}"/>
                    </a:ext>
                  </a:extLst>
                </p:cNvPr>
                <p:cNvSpPr txBox="1"/>
                <p:nvPr/>
              </p:nvSpPr>
              <p:spPr>
                <a:xfrm>
                  <a:off x="1234450" y="9097005"/>
                  <a:ext cx="1430416" cy="666202"/>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Memphis </a:t>
                  </a:r>
                  <a:r>
                    <a:rPr lang="en-US" b="1" dirty="0" err="1">
                      <a:solidFill>
                        <a:schemeClr val="bg1"/>
                      </a:solidFill>
                      <a:effectLst>
                        <a:outerShdw blurRad="38100" dist="38100" dir="2700000" algn="tl">
                          <a:srgbClr val="000000">
                            <a:alpha val="43137"/>
                          </a:srgbClr>
                        </a:outerShdw>
                      </a:effectLst>
                    </a:rPr>
                    <a:t>Southmen</a:t>
                  </a:r>
                  <a:endParaRPr lang="en-US" b="1" dirty="0">
                    <a:solidFill>
                      <a:schemeClr val="bg1"/>
                    </a:solidFill>
                    <a:effectLst>
                      <a:outerShdw blurRad="38100" dist="38100" dir="2700000" algn="tl">
                        <a:srgbClr val="000000">
                          <a:alpha val="43137"/>
                        </a:srgbClr>
                      </a:outerShdw>
                    </a:effectLst>
                  </a:endParaRPr>
                </a:p>
              </p:txBody>
            </p:sp>
            <p:sp>
              <p:nvSpPr>
                <p:cNvPr id="20" name="TextBox 19">
                  <a:extLst>
                    <a:ext uri="{FF2B5EF4-FFF2-40B4-BE49-F238E27FC236}">
                      <a16:creationId xmlns:a16="http://schemas.microsoft.com/office/drawing/2014/main" xmlns="" id="{9BB1236B-309E-4893-B4D4-0072B95AC5BF}"/>
                    </a:ext>
                  </a:extLst>
                </p:cNvPr>
                <p:cNvSpPr txBox="1"/>
                <p:nvPr/>
              </p:nvSpPr>
              <p:spPr>
                <a:xfrm>
                  <a:off x="1680764" y="8854685"/>
                  <a:ext cx="457200" cy="369332"/>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a:t>
                  </a:r>
                </a:p>
              </p:txBody>
            </p:sp>
          </p:grpSp>
        </p:grpSp>
        <p:pic>
          <p:nvPicPr>
            <p:cNvPr id="40" name="Picture 39" descr="A picture containing calendar&#10;&#10;Description automatically generated">
              <a:extLst>
                <a:ext uri="{FF2B5EF4-FFF2-40B4-BE49-F238E27FC236}">
                  <a16:creationId xmlns:a16="http://schemas.microsoft.com/office/drawing/2014/main" xmlns="" id="{5A608211-11FF-4BB0-A3B1-A8DDF77208AE}"/>
                </a:ext>
              </a:extLst>
            </p:cNvPr>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2057400" y="3276529"/>
              <a:ext cx="3657600" cy="20771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4" name="TextBox 43">
              <a:extLst>
                <a:ext uri="{FF2B5EF4-FFF2-40B4-BE49-F238E27FC236}">
                  <a16:creationId xmlns:a16="http://schemas.microsoft.com/office/drawing/2014/main" xmlns="" id="{6F8945BC-DA54-417B-8F91-6EDE399D7527}"/>
                </a:ext>
              </a:extLst>
            </p:cNvPr>
            <p:cNvSpPr txBox="1"/>
            <p:nvPr/>
          </p:nvSpPr>
          <p:spPr>
            <a:xfrm>
              <a:off x="1920240" y="5285422"/>
              <a:ext cx="3931920" cy="1005840"/>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WK2 Games played on the </a:t>
              </a:r>
            </a:p>
            <a:p>
              <a:pPr algn="ctr"/>
              <a:r>
                <a:rPr lang="en-US" b="1" dirty="0" err="1">
                  <a:solidFill>
                    <a:schemeClr val="bg1"/>
                  </a:solidFill>
                  <a:effectLst>
                    <a:outerShdw blurRad="38100" dist="38100" dir="2700000" algn="tl">
                      <a:srgbClr val="000000">
                        <a:alpha val="43137"/>
                      </a:srgbClr>
                    </a:outerShdw>
                  </a:effectLst>
                </a:rPr>
                <a:t>Coleco</a:t>
              </a:r>
              <a:r>
                <a:rPr lang="en-US" b="1" dirty="0">
                  <a:solidFill>
                    <a:schemeClr val="bg1"/>
                  </a:solidFill>
                  <a:effectLst>
                    <a:outerShdw blurRad="38100" dist="38100" dir="2700000" algn="tl">
                      <a:srgbClr val="000000">
                        <a:alpha val="43137"/>
                      </a:srgbClr>
                    </a:outerShdw>
                  </a:effectLst>
                </a:rPr>
                <a:t> World of Sports</a:t>
              </a:r>
            </a:p>
            <a:p>
              <a:pPr algn="ctr"/>
              <a:r>
                <a:rPr lang="en-US" b="1" dirty="0">
                  <a:solidFill>
                    <a:schemeClr val="bg1"/>
                  </a:solidFill>
                  <a:effectLst>
                    <a:outerShdw blurRad="38100" dist="38100" dir="2700000" algn="tl">
                      <a:srgbClr val="000000">
                        <a:alpha val="43137"/>
                      </a:srgbClr>
                    </a:outerShdw>
                  </a:effectLst>
                </a:rPr>
                <a:t>Pro Stars Electric Action Football 5785A</a:t>
              </a:r>
            </a:p>
          </p:txBody>
        </p:sp>
      </p:grpSp>
    </p:spTree>
    <p:extLst>
      <p:ext uri="{BB962C8B-B14F-4D97-AF65-F5344CB8AC3E}">
        <p14:creationId xmlns:p14="http://schemas.microsoft.com/office/powerpoint/2010/main" xmlns="" val="3710445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xmlns="" id="{C9934190-66A6-4DFB-BC0B-B62E7CEDB49D}"/>
              </a:ext>
            </a:extLst>
          </p:cNvPr>
          <p:cNvGrpSpPr/>
          <p:nvPr/>
        </p:nvGrpSpPr>
        <p:grpSpPr>
          <a:xfrm>
            <a:off x="228600" y="228600"/>
            <a:ext cx="7315200" cy="9601200"/>
            <a:chOff x="228600" y="228600"/>
            <a:chExt cx="7315200" cy="9601200"/>
          </a:xfrm>
        </p:grpSpPr>
        <p:sp>
          <p:nvSpPr>
            <p:cNvPr id="60" name="Rectangle 59">
              <a:extLst>
                <a:ext uri="{FF2B5EF4-FFF2-40B4-BE49-F238E27FC236}">
                  <a16:creationId xmlns:a16="http://schemas.microsoft.com/office/drawing/2014/main" xmlns="" id="{5D6A91DB-A21E-462A-A9F5-A23B35FE4328}"/>
                </a:ext>
              </a:extLst>
            </p:cNvPr>
            <p:cNvSpPr/>
            <p:nvPr/>
          </p:nvSpPr>
          <p:spPr>
            <a:xfrm>
              <a:off x="228600" y="228600"/>
              <a:ext cx="7315200" cy="960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xmlns="" id="{C811164A-D859-4783-A0CC-FE3AF1CC43E6}"/>
                </a:ext>
              </a:extLst>
            </p:cNvPr>
            <p:cNvSpPr txBox="1"/>
            <p:nvPr/>
          </p:nvSpPr>
          <p:spPr>
            <a:xfrm>
              <a:off x="6217920" y="2571819"/>
              <a:ext cx="1097280" cy="548640"/>
            </a:xfrm>
            <a:prstGeom prst="rect">
              <a:avLst/>
            </a:prstGeom>
            <a:solidFill>
              <a:schemeClr val="accent2">
                <a:lumMod val="75000"/>
              </a:schemeClr>
            </a:solidFill>
            <a:ln>
              <a:noFill/>
            </a:ln>
          </p:spPr>
          <p:txBody>
            <a:bodyPr wrap="square" rtlCol="0">
              <a:spAutoFit/>
            </a:bodyPr>
            <a:lstStyle/>
            <a:p>
              <a:pPr algn="r"/>
              <a:r>
                <a:rPr lang="en-US" sz="2000" b="1" dirty="0">
                  <a:solidFill>
                    <a:schemeClr val="bg1"/>
                  </a:solidFill>
                  <a:latin typeface="Arial Black" panose="020B0A04020102020204" pitchFamily="34" charset="0"/>
                </a:rPr>
                <a:t>27</a:t>
              </a:r>
            </a:p>
          </p:txBody>
        </p:sp>
        <p:sp>
          <p:nvSpPr>
            <p:cNvPr id="57" name="TextBox 56">
              <a:extLst>
                <a:ext uri="{FF2B5EF4-FFF2-40B4-BE49-F238E27FC236}">
                  <a16:creationId xmlns:a16="http://schemas.microsoft.com/office/drawing/2014/main" xmlns="" id="{3148D57B-94C2-4D69-94D0-EEB6C072C28F}"/>
                </a:ext>
              </a:extLst>
            </p:cNvPr>
            <p:cNvSpPr txBox="1"/>
            <p:nvPr/>
          </p:nvSpPr>
          <p:spPr>
            <a:xfrm>
              <a:off x="5119543" y="2571819"/>
              <a:ext cx="1097280" cy="548640"/>
            </a:xfrm>
            <a:prstGeom prst="rect">
              <a:avLst/>
            </a:prstGeom>
            <a:solidFill>
              <a:schemeClr val="accent4">
                <a:lumMod val="60000"/>
                <a:lumOff val="40000"/>
              </a:schemeClr>
            </a:solidFill>
            <a:ln>
              <a:noFill/>
            </a:ln>
          </p:spPr>
          <p:txBody>
            <a:bodyPr wrap="square" rtlCol="0">
              <a:spAutoFit/>
            </a:bodyPr>
            <a:lstStyle/>
            <a:p>
              <a:r>
                <a:rPr lang="en-US" sz="2000" b="1" dirty="0">
                  <a:solidFill>
                    <a:schemeClr val="bg1"/>
                  </a:solidFill>
                  <a:latin typeface="Arial Black" panose="020B0A04020102020204" pitchFamily="34" charset="0"/>
                </a:rPr>
                <a:t>24</a:t>
              </a:r>
            </a:p>
          </p:txBody>
        </p:sp>
        <p:sp>
          <p:nvSpPr>
            <p:cNvPr id="56" name="TextBox 55">
              <a:extLst>
                <a:ext uri="{FF2B5EF4-FFF2-40B4-BE49-F238E27FC236}">
                  <a16:creationId xmlns:a16="http://schemas.microsoft.com/office/drawing/2014/main" xmlns="" id="{BB461121-363E-48C7-8088-FFF4AAA4EE48}"/>
                </a:ext>
              </a:extLst>
            </p:cNvPr>
            <p:cNvSpPr txBox="1"/>
            <p:nvPr/>
          </p:nvSpPr>
          <p:spPr>
            <a:xfrm>
              <a:off x="3866255" y="2571819"/>
              <a:ext cx="1188720" cy="548640"/>
            </a:xfrm>
            <a:prstGeom prst="rect">
              <a:avLst/>
            </a:prstGeom>
            <a:solidFill>
              <a:schemeClr val="bg1">
                <a:lumMod val="65000"/>
              </a:schemeClr>
            </a:solidFill>
            <a:ln>
              <a:noFill/>
            </a:ln>
          </p:spPr>
          <p:txBody>
            <a:bodyPr wrap="square" rtlCol="0">
              <a:spAutoFit/>
            </a:bodyPr>
            <a:lstStyle/>
            <a:p>
              <a:pPr algn="r"/>
              <a:r>
                <a:rPr lang="en-US" sz="2000" b="1" dirty="0">
                  <a:solidFill>
                    <a:schemeClr val="bg1"/>
                  </a:solidFill>
                  <a:latin typeface="Arial Black" panose="020B0A04020102020204" pitchFamily="34" charset="0"/>
                </a:rPr>
                <a:t>14</a:t>
              </a:r>
            </a:p>
          </p:txBody>
        </p:sp>
        <p:sp>
          <p:nvSpPr>
            <p:cNvPr id="55" name="TextBox 54">
              <a:extLst>
                <a:ext uri="{FF2B5EF4-FFF2-40B4-BE49-F238E27FC236}">
                  <a16:creationId xmlns:a16="http://schemas.microsoft.com/office/drawing/2014/main" xmlns="" id="{DDBD7D74-296C-4AFE-B60C-5A7A1963A6C6}"/>
                </a:ext>
              </a:extLst>
            </p:cNvPr>
            <p:cNvSpPr txBox="1"/>
            <p:nvPr/>
          </p:nvSpPr>
          <p:spPr>
            <a:xfrm>
              <a:off x="2725690" y="2571819"/>
              <a:ext cx="1188720" cy="548640"/>
            </a:xfrm>
            <a:prstGeom prst="rect">
              <a:avLst/>
            </a:prstGeom>
            <a:solidFill>
              <a:srgbClr val="00B0F0"/>
            </a:solidFill>
            <a:ln>
              <a:noFill/>
            </a:ln>
          </p:spPr>
          <p:txBody>
            <a:bodyPr wrap="square" rtlCol="0">
              <a:spAutoFit/>
            </a:bodyPr>
            <a:lstStyle/>
            <a:p>
              <a:r>
                <a:rPr lang="en-US" sz="2000" b="1" dirty="0">
                  <a:solidFill>
                    <a:schemeClr val="bg1"/>
                  </a:solidFill>
                  <a:latin typeface="Arial Black" panose="020B0A04020102020204" pitchFamily="34" charset="0"/>
                </a:rPr>
                <a:t>14</a:t>
              </a:r>
            </a:p>
          </p:txBody>
        </p:sp>
        <p:sp>
          <p:nvSpPr>
            <p:cNvPr id="54" name="TextBox 53">
              <a:extLst>
                <a:ext uri="{FF2B5EF4-FFF2-40B4-BE49-F238E27FC236}">
                  <a16:creationId xmlns:a16="http://schemas.microsoft.com/office/drawing/2014/main" xmlns="" id="{3292EFDB-1C03-408D-BEA9-8035727DA024}"/>
                </a:ext>
              </a:extLst>
            </p:cNvPr>
            <p:cNvSpPr txBox="1"/>
            <p:nvPr/>
          </p:nvSpPr>
          <p:spPr>
            <a:xfrm>
              <a:off x="1584426" y="2571819"/>
              <a:ext cx="1097280" cy="548640"/>
            </a:xfrm>
            <a:prstGeom prst="rect">
              <a:avLst/>
            </a:prstGeom>
            <a:solidFill>
              <a:srgbClr val="002060"/>
            </a:solidFill>
          </p:spPr>
          <p:txBody>
            <a:bodyPr wrap="square" rtlCol="0">
              <a:spAutoFit/>
            </a:bodyPr>
            <a:lstStyle/>
            <a:p>
              <a:pPr algn="r"/>
              <a:r>
                <a:rPr lang="en-US" sz="2000" b="1" dirty="0">
                  <a:solidFill>
                    <a:schemeClr val="bg1"/>
                  </a:solidFill>
                  <a:latin typeface="Arial Black" panose="020B0A04020102020204" pitchFamily="34" charset="0"/>
                </a:rPr>
                <a:t>35</a:t>
              </a:r>
            </a:p>
          </p:txBody>
        </p:sp>
        <p:pic>
          <p:nvPicPr>
            <p:cNvPr id="50" name="Picture 49" descr="A picture containing riding, toy, person, jumping&#10;&#10;Description automatically generated">
              <a:extLst>
                <a:ext uri="{FF2B5EF4-FFF2-40B4-BE49-F238E27FC236}">
                  <a16:creationId xmlns:a16="http://schemas.microsoft.com/office/drawing/2014/main" xmlns="" id="{81E863AD-E8EA-4484-BFBF-A0D611FBE58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39690" y="775387"/>
              <a:ext cx="2286000" cy="1714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6" name="Picture 35" descr="A picture containing grass, toy, room, large&#10;&#10;Description automatically generated">
              <a:extLst>
                <a:ext uri="{FF2B5EF4-FFF2-40B4-BE49-F238E27FC236}">
                  <a16:creationId xmlns:a16="http://schemas.microsoft.com/office/drawing/2014/main" xmlns="" id="{FA9E0AB1-5CA2-455D-B134-594718F9EEE5}"/>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29200" y="765464"/>
              <a:ext cx="2286000" cy="1714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a:extLst>
                <a:ext uri="{FF2B5EF4-FFF2-40B4-BE49-F238E27FC236}">
                  <a16:creationId xmlns:a16="http://schemas.microsoft.com/office/drawing/2014/main" xmlns="" id="{DCE0AA46-EAB9-4BE8-939E-54ADA760CC6D}"/>
                </a:ext>
              </a:extLst>
            </p:cNvPr>
            <p:cNvSpPr/>
            <p:nvPr/>
          </p:nvSpPr>
          <p:spPr>
            <a:xfrm>
              <a:off x="457203" y="3187910"/>
              <a:ext cx="6858000"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xmlns="" id="{BDF4C6E9-6B58-4F33-BE4B-E252612D98D4}"/>
                </a:ext>
              </a:extLst>
            </p:cNvPr>
            <p:cNvGrpSpPr/>
            <p:nvPr/>
          </p:nvGrpSpPr>
          <p:grpSpPr>
            <a:xfrm>
              <a:off x="457203" y="3187910"/>
              <a:ext cx="6858000" cy="3108960"/>
              <a:chOff x="441062" y="-13367"/>
              <a:chExt cx="6799710" cy="3151429"/>
            </a:xfrm>
          </p:grpSpPr>
          <p:pic>
            <p:nvPicPr>
              <p:cNvPr id="4" name="Picture 3" descr="See the source image">
                <a:extLst>
                  <a:ext uri="{FF2B5EF4-FFF2-40B4-BE49-F238E27FC236}">
                    <a16:creationId xmlns:a16="http://schemas.microsoft.com/office/drawing/2014/main" xmlns="" id="{1EE7B318-3ADA-4951-830D-287AA804D857}"/>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0" y="941721"/>
                <a:ext cx="6400800" cy="15099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Isosceles Triangle 4">
                <a:extLst>
                  <a:ext uri="{FF2B5EF4-FFF2-40B4-BE49-F238E27FC236}">
                    <a16:creationId xmlns:a16="http://schemas.microsoft.com/office/drawing/2014/main" xmlns="" id="{F78847B9-E705-4635-8B5C-8861A2F9EE21}"/>
                  </a:ext>
                </a:extLst>
              </p:cNvPr>
              <p:cNvSpPr/>
              <p:nvPr/>
            </p:nvSpPr>
            <p:spPr>
              <a:xfrm rot="4457983">
                <a:off x="2065680" y="750882"/>
                <a:ext cx="91440" cy="256032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6" name="Star: 5 Points 5">
                <a:extLst>
                  <a:ext uri="{FF2B5EF4-FFF2-40B4-BE49-F238E27FC236}">
                    <a16:creationId xmlns:a16="http://schemas.microsoft.com/office/drawing/2014/main" xmlns="" id="{8FE7F735-0A51-4A14-AE3E-DEE6D2B6F9C6}"/>
                  </a:ext>
                </a:extLst>
              </p:cNvPr>
              <p:cNvSpPr/>
              <p:nvPr/>
            </p:nvSpPr>
            <p:spPr>
              <a:xfrm>
                <a:off x="531628"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7" name="Isosceles Triangle 6">
                <a:extLst>
                  <a:ext uri="{FF2B5EF4-FFF2-40B4-BE49-F238E27FC236}">
                    <a16:creationId xmlns:a16="http://schemas.microsoft.com/office/drawing/2014/main" xmlns="" id="{A0CE92DF-FEB4-4D29-BDF2-F1270CD0CB66}"/>
                  </a:ext>
                </a:extLst>
              </p:cNvPr>
              <p:cNvSpPr/>
              <p:nvPr/>
            </p:nvSpPr>
            <p:spPr>
              <a:xfrm rot="17682777">
                <a:off x="4148826" y="1143838"/>
                <a:ext cx="91440" cy="18288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8" name="Star: 5 Points 7">
                <a:extLst>
                  <a:ext uri="{FF2B5EF4-FFF2-40B4-BE49-F238E27FC236}">
                    <a16:creationId xmlns:a16="http://schemas.microsoft.com/office/drawing/2014/main" xmlns="" id="{051E3693-DDE1-43A2-8F9A-B1C2DF630F0B}"/>
                  </a:ext>
                </a:extLst>
              </p:cNvPr>
              <p:cNvSpPr/>
              <p:nvPr/>
            </p:nvSpPr>
            <p:spPr>
              <a:xfrm>
                <a:off x="4820093" y="2147405"/>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9" name="Star: 5 Points 8">
                <a:extLst>
                  <a:ext uri="{FF2B5EF4-FFF2-40B4-BE49-F238E27FC236}">
                    <a16:creationId xmlns:a16="http://schemas.microsoft.com/office/drawing/2014/main" xmlns="" id="{4A819828-5C61-45BD-A7A6-6206A737C228}"/>
                  </a:ext>
                </a:extLst>
              </p:cNvPr>
              <p:cNvSpPr/>
              <p:nvPr/>
            </p:nvSpPr>
            <p:spPr>
              <a:xfrm>
                <a:off x="3116178" y="1409741"/>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a16="http://schemas.microsoft.com/office/drawing/2014/main" xmlns="" id="{9B2AA34A-F2B9-4125-A4A3-C74ABCB26924}"/>
                  </a:ext>
                </a:extLst>
              </p:cNvPr>
              <p:cNvSpPr/>
              <p:nvPr/>
            </p:nvSpPr>
            <p:spPr>
              <a:xfrm rot="15883039">
                <a:off x="4480789" y="442758"/>
                <a:ext cx="91440" cy="2286000"/>
              </a:xfrm>
              <a:prstGeom prst="triangle">
                <a:avLst>
                  <a:gd name="adj" fmla="val 50397"/>
                </a:avLst>
              </a:prstGeom>
              <a:solidFill>
                <a:schemeClr val="accent4">
                  <a:lumMod val="60000"/>
                  <a:lumOff val="40000"/>
                </a:schemeClr>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1" name="Star: 5 Points 10">
                <a:extLst>
                  <a:ext uri="{FF2B5EF4-FFF2-40B4-BE49-F238E27FC236}">
                    <a16:creationId xmlns:a16="http://schemas.microsoft.com/office/drawing/2014/main" xmlns="" id="{106881D5-1388-461C-9BBB-A8053C3FE09B}"/>
                  </a:ext>
                </a:extLst>
              </p:cNvPr>
              <p:cNvSpPr/>
              <p:nvPr/>
            </p:nvSpPr>
            <p:spPr>
              <a:xfrm>
                <a:off x="5500577" y="1239520"/>
                <a:ext cx="457200" cy="457200"/>
              </a:xfrm>
              <a:prstGeom prst="star5">
                <a:avLst/>
              </a:prstGeom>
              <a:solidFill>
                <a:srgbClr val="FFC000"/>
              </a:solidFill>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xmlns="" id="{FF09DD4A-2134-4121-B688-FDAD97C5357C}"/>
                  </a:ext>
                </a:extLst>
              </p:cNvPr>
              <p:cNvSpPr/>
              <p:nvPr/>
            </p:nvSpPr>
            <p:spPr>
              <a:xfrm>
                <a:off x="1370254" y="-13367"/>
                <a:ext cx="5870518"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chemeClr val="accent3"/>
                    </a:solidFill>
                    <a:latin typeface="Arial Black" panose="020B0A04020102020204" pitchFamily="34" charset="0"/>
                  </a:rPr>
                  <a:t>TENNESSEE</a:t>
                </a:r>
              </a:p>
            </p:txBody>
          </p:sp>
          <p:sp>
            <p:nvSpPr>
              <p:cNvPr id="13" name="Rectangle 12">
                <a:extLst>
                  <a:ext uri="{FF2B5EF4-FFF2-40B4-BE49-F238E27FC236}">
                    <a16:creationId xmlns:a16="http://schemas.microsoft.com/office/drawing/2014/main" xmlns="" id="{D5E7146B-A037-4319-A9E5-E31E7A2FA6B4}"/>
                  </a:ext>
                </a:extLst>
              </p:cNvPr>
              <p:cNvSpPr/>
              <p:nvPr/>
            </p:nvSpPr>
            <p:spPr>
              <a:xfrm>
                <a:off x="441062" y="2676397"/>
                <a:ext cx="6486584"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3"/>
                    </a:solidFill>
                    <a:latin typeface="Arial Black" panose="020B0A04020102020204" pitchFamily="34" charset="0"/>
                  </a:rPr>
                  <a:t>Professional Electric Football League</a:t>
                </a:r>
              </a:p>
            </p:txBody>
          </p:sp>
        </p:grpSp>
        <p:grpSp>
          <p:nvGrpSpPr>
            <p:cNvPr id="14" name="Group 13">
              <a:extLst>
                <a:ext uri="{FF2B5EF4-FFF2-40B4-BE49-F238E27FC236}">
                  <a16:creationId xmlns:a16="http://schemas.microsoft.com/office/drawing/2014/main" xmlns="" id="{CBD819E2-B67A-4BFE-83D4-F4C792D519EA}"/>
                </a:ext>
              </a:extLst>
            </p:cNvPr>
            <p:cNvGrpSpPr/>
            <p:nvPr/>
          </p:nvGrpSpPr>
          <p:grpSpPr>
            <a:xfrm>
              <a:off x="457203" y="6292092"/>
              <a:ext cx="6858000" cy="1828800"/>
              <a:chOff x="548542" y="3450669"/>
              <a:chExt cx="6858000" cy="646331"/>
            </a:xfrm>
          </p:grpSpPr>
          <p:sp>
            <p:nvSpPr>
              <p:cNvPr id="15" name="TextBox 14">
                <a:extLst>
                  <a:ext uri="{FF2B5EF4-FFF2-40B4-BE49-F238E27FC236}">
                    <a16:creationId xmlns:a16="http://schemas.microsoft.com/office/drawing/2014/main" xmlns="" id="{F6022B5B-4680-4278-B3AD-12F9C70812A7}"/>
                  </a:ext>
                </a:extLst>
              </p:cNvPr>
              <p:cNvSpPr txBox="1"/>
              <p:nvPr/>
            </p:nvSpPr>
            <p:spPr>
              <a:xfrm>
                <a:off x="548542" y="3450669"/>
                <a:ext cx="3429000" cy="646331"/>
              </a:xfrm>
              <a:prstGeom prst="rect">
                <a:avLst/>
              </a:prstGeom>
              <a:solidFill>
                <a:srgbClr val="002060"/>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BLUE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16" name="TextBox 15">
                <a:extLst>
                  <a:ext uri="{FF2B5EF4-FFF2-40B4-BE49-F238E27FC236}">
                    <a16:creationId xmlns:a16="http://schemas.microsoft.com/office/drawing/2014/main" xmlns="" id="{92C628A8-356B-4F74-90DD-5799D3DAA259}"/>
                  </a:ext>
                </a:extLst>
              </p:cNvPr>
              <p:cNvSpPr txBox="1"/>
              <p:nvPr/>
            </p:nvSpPr>
            <p:spPr>
              <a:xfrm>
                <a:off x="3977542" y="3450669"/>
                <a:ext cx="3429000" cy="646331"/>
              </a:xfrm>
              <a:prstGeom prst="rect">
                <a:avLst/>
              </a:prstGeom>
              <a:solidFill>
                <a:schemeClr val="bg1">
                  <a:lumMod val="50000"/>
                </a:schemeClr>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GREY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grpSp>
        <p:sp>
          <p:nvSpPr>
            <p:cNvPr id="17" name="TextBox 16">
              <a:extLst>
                <a:ext uri="{FF2B5EF4-FFF2-40B4-BE49-F238E27FC236}">
                  <a16:creationId xmlns:a16="http://schemas.microsoft.com/office/drawing/2014/main" xmlns="" id="{A4B687E0-8828-4016-9430-01E738FCCAF9}"/>
                </a:ext>
              </a:extLst>
            </p:cNvPr>
            <p:cNvSpPr txBox="1"/>
            <p:nvPr/>
          </p:nvSpPr>
          <p:spPr>
            <a:xfrm>
              <a:off x="457202" y="7688173"/>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Titans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2	0</a:t>
              </a:r>
            </a:p>
          </p:txBody>
        </p:sp>
        <p:sp>
          <p:nvSpPr>
            <p:cNvPr id="18" name="TextBox 17">
              <a:extLst>
                <a:ext uri="{FF2B5EF4-FFF2-40B4-BE49-F238E27FC236}">
                  <a16:creationId xmlns:a16="http://schemas.microsoft.com/office/drawing/2014/main" xmlns="" id="{448A0715-A276-45A0-997D-F56F62503A08}"/>
                </a:ext>
              </a:extLst>
            </p:cNvPr>
            <p:cNvSpPr txBox="1"/>
            <p:nvPr/>
          </p:nvSpPr>
          <p:spPr>
            <a:xfrm>
              <a:off x="457202" y="6949057"/>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Showboats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0	0</a:t>
              </a:r>
            </a:p>
          </p:txBody>
        </p:sp>
        <p:sp>
          <p:nvSpPr>
            <p:cNvPr id="19" name="TextBox 18">
              <a:extLst>
                <a:ext uri="{FF2B5EF4-FFF2-40B4-BE49-F238E27FC236}">
                  <a16:creationId xmlns:a16="http://schemas.microsoft.com/office/drawing/2014/main" xmlns="" id="{3A04CD62-4017-4082-8D0A-93AE50AA1BB2}"/>
                </a:ext>
              </a:extLst>
            </p:cNvPr>
            <p:cNvSpPr txBox="1"/>
            <p:nvPr/>
          </p:nvSpPr>
          <p:spPr>
            <a:xfrm>
              <a:off x="457202" y="7316430"/>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Bears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1	0	1</a:t>
              </a:r>
            </a:p>
          </p:txBody>
        </p:sp>
        <p:sp>
          <p:nvSpPr>
            <p:cNvPr id="20" name="TextBox 19">
              <a:extLst>
                <a:ext uri="{FF2B5EF4-FFF2-40B4-BE49-F238E27FC236}">
                  <a16:creationId xmlns:a16="http://schemas.microsoft.com/office/drawing/2014/main" xmlns="" id="{127B2AC1-EC10-47DB-B0E4-CB7B85227F6B}"/>
                </a:ext>
              </a:extLst>
            </p:cNvPr>
            <p:cNvSpPr txBox="1"/>
            <p:nvPr/>
          </p:nvSpPr>
          <p:spPr>
            <a:xfrm>
              <a:off x="3886203" y="6943201"/>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0	0</a:t>
              </a:r>
            </a:p>
          </p:txBody>
        </p:sp>
        <p:sp>
          <p:nvSpPr>
            <p:cNvPr id="21" name="TextBox 20">
              <a:extLst>
                <a:ext uri="{FF2B5EF4-FFF2-40B4-BE49-F238E27FC236}">
                  <a16:creationId xmlns:a16="http://schemas.microsoft.com/office/drawing/2014/main" xmlns="" id="{138D7851-9FC5-41F0-9291-D47E3B768B04}"/>
                </a:ext>
              </a:extLst>
            </p:cNvPr>
            <p:cNvSpPr txBox="1"/>
            <p:nvPr/>
          </p:nvSpPr>
          <p:spPr>
            <a:xfrm>
              <a:off x="3886203" y="7321623"/>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Oilers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1	1</a:t>
              </a:r>
            </a:p>
          </p:txBody>
        </p:sp>
        <p:sp>
          <p:nvSpPr>
            <p:cNvPr id="22" name="TextBox 21">
              <a:extLst>
                <a:ext uri="{FF2B5EF4-FFF2-40B4-BE49-F238E27FC236}">
                  <a16:creationId xmlns:a16="http://schemas.microsoft.com/office/drawing/2014/main" xmlns="" id="{F2BA5B1F-5A23-46FC-8D1B-954DA1F3ED9B}"/>
                </a:ext>
              </a:extLst>
            </p:cNvPr>
            <p:cNvSpPr txBox="1"/>
            <p:nvPr/>
          </p:nvSpPr>
          <p:spPr>
            <a:xfrm>
              <a:off x="3886203" y="7694189"/>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Cherokees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2	0</a:t>
              </a:r>
            </a:p>
          </p:txBody>
        </p:sp>
        <p:pic>
          <p:nvPicPr>
            <p:cNvPr id="23" name="Picture 14" descr="See the source image">
              <a:extLst>
                <a:ext uri="{FF2B5EF4-FFF2-40B4-BE49-F238E27FC236}">
                  <a16:creationId xmlns:a16="http://schemas.microsoft.com/office/drawing/2014/main" xmlns="" id="{70F57FAF-17B8-4E47-91BC-57B4CBCB4DAF}"/>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525522" y="7656977"/>
              <a:ext cx="457200" cy="337842"/>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18" descr="See the source image">
              <a:extLst>
                <a:ext uri="{FF2B5EF4-FFF2-40B4-BE49-F238E27FC236}">
                  <a16:creationId xmlns:a16="http://schemas.microsoft.com/office/drawing/2014/main" xmlns="" id="{1E1095B5-8962-4BBA-848A-A889756D16A8}"/>
                </a:ext>
              </a:extLst>
            </p:cNvPr>
            <p:cNvPicPr>
              <a:picLocks noChangeAspect="1" noChangeArrowheads="1"/>
            </p:cNvPicPr>
            <p:nvPr/>
          </p:nvPicPr>
          <p:blipFill rotWithShape="1">
            <a:blip r:embed="rId7" cstate="print">
              <a:extLst>
                <a:ext uri="{BEBA8EAE-BF5A-486C-A8C5-ECC9F3942E4B}">
                  <a14:imgProps xmlns:a14="http://schemas.microsoft.com/office/drawing/2010/main" xmlns="">
                    <a14:imgLayer r:embed="rId8">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52464" y="7000443"/>
              <a:ext cx="457200" cy="231448"/>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Picture 10" descr="See the source image">
              <a:extLst>
                <a:ext uri="{FF2B5EF4-FFF2-40B4-BE49-F238E27FC236}">
                  <a16:creationId xmlns:a16="http://schemas.microsoft.com/office/drawing/2014/main" xmlns="" id="{FC862E17-E02D-4666-A458-66A20046873F}"/>
                </a:ext>
              </a:extLst>
            </p:cNvPr>
            <p:cNvPicPr>
              <a:picLocks noChangeAspect="1" noChangeArrowheads="1"/>
            </p:cNvPicPr>
            <p:nvPr/>
          </p:nvPicPr>
          <p:blipFill>
            <a:blip r:embed="rId9" cstate="print">
              <a:extLst>
                <a:ext uri="{BEBA8EAE-BF5A-486C-A8C5-ECC9F3942E4B}">
                  <a14:imgProps xmlns:a14="http://schemas.microsoft.com/office/drawing/2010/main" xmlns="">
                    <a14:imgLayer r:embed="rId10">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522527" y="7299352"/>
              <a:ext cx="457200" cy="3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20" descr="See the source image">
              <a:extLst>
                <a:ext uri="{FF2B5EF4-FFF2-40B4-BE49-F238E27FC236}">
                  <a16:creationId xmlns:a16="http://schemas.microsoft.com/office/drawing/2014/main" xmlns="" id="{ECE77307-C0DB-4306-9DD7-C34D373151EF}"/>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989021" y="7335606"/>
              <a:ext cx="365760" cy="358583"/>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Picture 22" descr="See the source image">
              <a:extLst>
                <a:ext uri="{FF2B5EF4-FFF2-40B4-BE49-F238E27FC236}">
                  <a16:creationId xmlns:a16="http://schemas.microsoft.com/office/drawing/2014/main" xmlns="" id="{F3EC2983-EBD3-4CE6-B4BA-5B0067193A82}"/>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3951526" y="6939883"/>
              <a:ext cx="457200" cy="376219"/>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4" descr="See the source image">
              <a:extLst>
                <a:ext uri="{FF2B5EF4-FFF2-40B4-BE49-F238E27FC236}">
                  <a16:creationId xmlns:a16="http://schemas.microsoft.com/office/drawing/2014/main" xmlns="" id="{70589E7C-352F-420D-A706-5A6E55471404}"/>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3989021" y="7720327"/>
              <a:ext cx="365760" cy="371880"/>
            </a:xfrm>
            <a:prstGeom prst="rect">
              <a:avLst/>
            </a:prstGeom>
            <a:noFill/>
            <a:extLst>
              <a:ext uri="{909E8E84-426E-40DD-AFC4-6F175D3DCCD1}">
                <a14:hiddenFill xmlns:a14="http://schemas.microsoft.com/office/drawing/2010/main" xmlns="">
                  <a:solidFill>
                    <a:srgbClr val="FFFFFF"/>
                  </a:solidFill>
                </a14:hiddenFill>
              </a:ext>
            </a:extLst>
          </p:spPr>
        </p:pic>
        <p:sp>
          <p:nvSpPr>
            <p:cNvPr id="29" name="TextBox 28">
              <a:extLst>
                <a:ext uri="{FF2B5EF4-FFF2-40B4-BE49-F238E27FC236}">
                  <a16:creationId xmlns:a16="http://schemas.microsoft.com/office/drawing/2014/main" xmlns="" id="{AFB43772-6B7F-4764-9487-03E8A2FA1804}"/>
                </a:ext>
              </a:extLst>
            </p:cNvPr>
            <p:cNvSpPr txBox="1"/>
            <p:nvPr/>
          </p:nvSpPr>
          <p:spPr>
            <a:xfrm>
              <a:off x="457202" y="8200234"/>
              <a:ext cx="6858001" cy="1200329"/>
            </a:xfrm>
            <a:prstGeom prst="rect">
              <a:avLst/>
            </a:prstGeom>
            <a:noFill/>
          </p:spPr>
          <p:txBody>
            <a:bodyPr wrap="square" rtlCol="0">
              <a:spAutoFit/>
            </a:bodyPr>
            <a:lstStyle/>
            <a:p>
              <a:r>
                <a:rPr lang="en-US" dirty="0">
                  <a:effectLst>
                    <a:outerShdw blurRad="38100" dist="38100" dir="2700000" algn="tl">
                      <a:srgbClr val="000000">
                        <a:alpha val="43137"/>
                      </a:srgbClr>
                    </a:outerShdw>
                  </a:effectLst>
                  <a:latin typeface="Arial Black" panose="020B0A04020102020204" pitchFamily="34" charset="0"/>
                </a:rPr>
                <a:t>WK3 Schedule</a:t>
              </a:r>
            </a:p>
            <a:p>
              <a:r>
                <a:rPr lang="en-US" dirty="0">
                  <a:effectLst>
                    <a:outerShdw blurRad="38100" dist="38100" dir="2700000" algn="tl">
                      <a:srgbClr val="000000">
                        <a:alpha val="43137"/>
                      </a:srgbClr>
                    </a:outerShdw>
                  </a:effectLst>
                  <a:latin typeface="Arial Black" panose="020B0A04020102020204" pitchFamily="34" charset="0"/>
                </a:rPr>
                <a:t>Game 1  </a:t>
              </a:r>
              <a:r>
                <a:rPr lang="en-US" sz="1600" dirty="0">
                  <a:effectLst>
                    <a:outerShdw blurRad="38100" dist="38100" dir="2700000" algn="tl">
                      <a:srgbClr val="000000">
                        <a:alpha val="43137"/>
                      </a:srgbClr>
                    </a:outerShdw>
                  </a:effectLst>
                  <a:latin typeface="Arial Black" panose="020B0A04020102020204" pitchFamily="34" charset="0"/>
                </a:rPr>
                <a:t>Tennessee Oilers @ Tennessee Titans</a:t>
              </a:r>
            </a:p>
            <a:p>
              <a:r>
                <a:rPr lang="en-US" dirty="0">
                  <a:effectLst>
                    <a:outerShdw blurRad="38100" dist="38100" dir="2700000" algn="tl">
                      <a:srgbClr val="000000">
                        <a:alpha val="43137"/>
                      </a:srgbClr>
                    </a:outerShdw>
                  </a:effectLst>
                  <a:latin typeface="Arial Black" panose="020B0A04020102020204" pitchFamily="34" charset="0"/>
                </a:rPr>
                <a:t>Game 2  </a:t>
              </a:r>
              <a:r>
                <a:rPr lang="en-US" sz="1600" dirty="0">
                  <a:effectLst>
                    <a:outerShdw blurRad="38100" dist="38100" dir="2700000" algn="tl">
                      <a:srgbClr val="000000">
                        <a:alpha val="43137"/>
                      </a:srgbClr>
                    </a:outerShdw>
                  </a:effectLst>
                  <a:latin typeface="Arial Black" panose="020B0A04020102020204" pitchFamily="34" charset="0"/>
                </a:rPr>
                <a:t>Memphis Showboats @ Memphis </a:t>
              </a:r>
              <a:r>
                <a:rPr lang="en-US" sz="1600" dirty="0" err="1">
                  <a:effectLst>
                    <a:outerShdw blurRad="38100" dist="38100" dir="2700000" algn="tl">
                      <a:srgbClr val="000000">
                        <a:alpha val="43137"/>
                      </a:srgbClr>
                    </a:outerShdw>
                  </a:effectLst>
                  <a:latin typeface="Arial Black" panose="020B0A04020102020204" pitchFamily="34" charset="0"/>
                </a:rPr>
                <a:t>Southmen</a:t>
              </a:r>
              <a:endParaRPr lang="en-US" sz="1600" dirty="0">
                <a:effectLst>
                  <a:outerShdw blurRad="38100" dist="38100" dir="2700000" algn="tl">
                    <a:srgbClr val="000000">
                      <a:alpha val="43137"/>
                    </a:srgbClr>
                  </a:outerShdw>
                </a:effectLst>
                <a:latin typeface="Arial Black" panose="020B0A04020102020204" pitchFamily="34" charset="0"/>
              </a:endParaRPr>
            </a:p>
            <a:p>
              <a:r>
                <a:rPr lang="en-US" dirty="0">
                  <a:effectLst>
                    <a:outerShdw blurRad="38100" dist="38100" dir="2700000" algn="tl">
                      <a:srgbClr val="000000">
                        <a:alpha val="43137"/>
                      </a:srgbClr>
                    </a:outerShdw>
                  </a:effectLst>
                  <a:latin typeface="Arial Black" panose="020B0A04020102020204" pitchFamily="34" charset="0"/>
                </a:rPr>
                <a:t>Game 3  </a:t>
              </a:r>
              <a:r>
                <a:rPr lang="en-US" sz="1600" dirty="0">
                  <a:effectLst>
                    <a:outerShdw blurRad="38100" dist="38100" dir="2700000" algn="tl">
                      <a:srgbClr val="000000">
                        <a:alpha val="43137"/>
                      </a:srgbClr>
                    </a:outerShdw>
                  </a:effectLst>
                  <a:latin typeface="Arial Black" panose="020B0A04020102020204" pitchFamily="34" charset="0"/>
                </a:rPr>
                <a:t>Chattanooga Cherokees @ Knoxville Bears</a:t>
              </a:r>
            </a:p>
          </p:txBody>
        </p:sp>
        <p:sp>
          <p:nvSpPr>
            <p:cNvPr id="30" name="TextBox 29">
              <a:extLst>
                <a:ext uri="{FF2B5EF4-FFF2-40B4-BE49-F238E27FC236}">
                  <a16:creationId xmlns:a16="http://schemas.microsoft.com/office/drawing/2014/main" xmlns="" id="{660677F2-B66E-4F43-BC48-046578E21F7D}"/>
                </a:ext>
              </a:extLst>
            </p:cNvPr>
            <p:cNvSpPr txBox="1"/>
            <p:nvPr/>
          </p:nvSpPr>
          <p:spPr>
            <a:xfrm>
              <a:off x="457200" y="231976"/>
              <a:ext cx="6858000" cy="400110"/>
            </a:xfrm>
            <a:prstGeom prst="rect">
              <a:avLst/>
            </a:prstGeom>
            <a:noFill/>
          </p:spPr>
          <p:txBody>
            <a:bodyPr wrap="square" rtlCol="0">
              <a:spAutoFit/>
            </a:bodyPr>
            <a:lstStyle/>
            <a:p>
              <a:pPr algn="ctr"/>
              <a:r>
                <a:rPr lang="en-US" sz="2000" dirty="0">
                  <a:solidFill>
                    <a:schemeClr val="bg1"/>
                  </a:solidFill>
                  <a:latin typeface="Arial Black" panose="020B0A04020102020204" pitchFamily="34" charset="0"/>
                </a:rPr>
                <a:t>Week 2 Game Results </a:t>
              </a:r>
            </a:p>
          </p:txBody>
        </p:sp>
        <p:pic>
          <p:nvPicPr>
            <p:cNvPr id="34" name="Picture 33" descr="A circuit board&#10;&#10;Description automatically generated">
              <a:extLst>
                <a:ext uri="{FF2B5EF4-FFF2-40B4-BE49-F238E27FC236}">
                  <a16:creationId xmlns:a16="http://schemas.microsoft.com/office/drawing/2014/main" xmlns="" id="{FB25676E-71E0-4B89-BF16-8E0000F76E26}"/>
                </a:ext>
              </a:extLst>
            </p:cNvPr>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734445" y="765464"/>
              <a:ext cx="2286000" cy="1714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8" name="Picture 14" descr="See the source image">
              <a:extLst>
                <a:ext uri="{FF2B5EF4-FFF2-40B4-BE49-F238E27FC236}">
                  <a16:creationId xmlns:a16="http://schemas.microsoft.com/office/drawing/2014/main" xmlns="" id="{323C4B89-FC48-4412-8025-572C082F30EA}"/>
                </a:ext>
              </a:extLst>
            </p:cNvPr>
            <p:cNvPicPr>
              <a:picLocks noChangeAspect="1" noChangeArrowheads="1"/>
            </p:cNvPicPr>
            <p:nvPr/>
          </p:nvPicPr>
          <p:blipFill rotWithShape="1">
            <a:blip r:embed="rId15" cstate="print">
              <a:extLst>
                <a:ext uri="{BEBA8EAE-BF5A-486C-A8C5-ECC9F3942E4B}">
                  <a14:imgProps xmlns:a14="http://schemas.microsoft.com/office/drawing/2010/main" xmlns="">
                    <a14:imgLayer r:embed="rId6">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1579746" y="2625595"/>
              <a:ext cx="640080" cy="467665"/>
            </a:xfrm>
            <a:prstGeom prst="rect">
              <a:avLst/>
            </a:prstGeom>
            <a:noFill/>
            <a:extLst>
              <a:ext uri="{909E8E84-426E-40DD-AFC4-6F175D3DCCD1}">
                <a14:hiddenFill xmlns:a14="http://schemas.microsoft.com/office/drawing/2010/main" xmlns="">
                  <a:solidFill>
                    <a:srgbClr val="FFFFFF"/>
                  </a:solidFill>
                </a14:hiddenFill>
              </a:ext>
            </a:extLst>
          </p:spPr>
        </p:pic>
        <p:pic>
          <p:nvPicPr>
            <p:cNvPr id="40" name="Picture 18" descr="See the source image">
              <a:extLst>
                <a:ext uri="{FF2B5EF4-FFF2-40B4-BE49-F238E27FC236}">
                  <a16:creationId xmlns:a16="http://schemas.microsoft.com/office/drawing/2014/main" xmlns="" id="{874EEDE1-3D82-4D60-9A89-039E875F6E10}"/>
                </a:ext>
              </a:extLst>
            </p:cNvPr>
            <p:cNvPicPr>
              <a:picLocks noChangeAspect="1" noChangeArrowheads="1"/>
            </p:cNvPicPr>
            <p:nvPr/>
          </p:nvPicPr>
          <p:blipFill rotWithShape="1">
            <a:blip r:embed="rId7" cstate="print">
              <a:extLst>
                <a:ext uri="{BEBA8EAE-BF5A-486C-A8C5-ECC9F3942E4B}">
                  <a14:imgProps xmlns:a14="http://schemas.microsoft.com/office/drawing/2010/main" xmlns="">
                    <a14:imgLayer r:embed="rId8">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3951541" y="2644936"/>
              <a:ext cx="640080" cy="320389"/>
            </a:xfrm>
            <a:prstGeom prst="rect">
              <a:avLst/>
            </a:prstGeom>
            <a:noFill/>
            <a:extLst>
              <a:ext uri="{909E8E84-426E-40DD-AFC4-6F175D3DCCD1}">
                <a14:hiddenFill xmlns:a14="http://schemas.microsoft.com/office/drawing/2010/main" xmlns="">
                  <a:solidFill>
                    <a:srgbClr val="FFFFFF"/>
                  </a:solidFill>
                </a14:hiddenFill>
              </a:ext>
            </a:extLst>
          </p:spPr>
        </p:pic>
        <p:pic>
          <p:nvPicPr>
            <p:cNvPr id="44" name="Picture 20" descr="See the source image">
              <a:extLst>
                <a:ext uri="{FF2B5EF4-FFF2-40B4-BE49-F238E27FC236}">
                  <a16:creationId xmlns:a16="http://schemas.microsoft.com/office/drawing/2014/main" xmlns="" id="{1748FCB6-0BB6-4AE4-B385-527FF87AD5E6}"/>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382771" y="2611581"/>
              <a:ext cx="457200" cy="457200"/>
            </a:xfrm>
            <a:prstGeom prst="rect">
              <a:avLst/>
            </a:prstGeom>
            <a:noFill/>
            <a:extLst>
              <a:ext uri="{909E8E84-426E-40DD-AFC4-6F175D3DCCD1}">
                <a14:hiddenFill xmlns:a14="http://schemas.microsoft.com/office/drawing/2010/main" xmlns="">
                  <a:solidFill>
                    <a:srgbClr val="FFFFFF"/>
                  </a:solidFill>
                </a14:hiddenFill>
              </a:ext>
            </a:extLst>
          </p:spPr>
        </p:pic>
        <p:pic>
          <p:nvPicPr>
            <p:cNvPr id="46" name="Picture 22" descr="See the source image">
              <a:extLst>
                <a:ext uri="{FF2B5EF4-FFF2-40B4-BE49-F238E27FC236}">
                  <a16:creationId xmlns:a16="http://schemas.microsoft.com/office/drawing/2014/main" xmlns="" id="{1A1AFFFC-18FF-4D2D-86EB-A88EEB52B91B}"/>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6309360" y="2639069"/>
              <a:ext cx="457200" cy="371994"/>
            </a:xfrm>
            <a:prstGeom prst="rect">
              <a:avLst/>
            </a:prstGeom>
            <a:noFill/>
            <a:extLst>
              <a:ext uri="{909E8E84-426E-40DD-AFC4-6F175D3DCCD1}">
                <a14:hiddenFill xmlns:a14="http://schemas.microsoft.com/office/drawing/2010/main" xmlns="">
                  <a:solidFill>
                    <a:srgbClr val="FFFFFF"/>
                  </a:solidFill>
                </a14:hiddenFill>
              </a:ext>
            </a:extLst>
          </p:spPr>
        </p:pic>
        <p:pic>
          <p:nvPicPr>
            <p:cNvPr id="48" name="Picture 4" descr="See the source image">
              <a:extLst>
                <a:ext uri="{FF2B5EF4-FFF2-40B4-BE49-F238E27FC236}">
                  <a16:creationId xmlns:a16="http://schemas.microsoft.com/office/drawing/2014/main" xmlns="" id="{48CAD67C-DFD1-4E0A-8B54-924463561118}"/>
                </a:ext>
              </a:extLst>
            </p:cNvPr>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5649136" y="2610367"/>
              <a:ext cx="457200" cy="459629"/>
            </a:xfrm>
            <a:prstGeom prst="rect">
              <a:avLst/>
            </a:prstGeom>
            <a:noFill/>
            <a:extLst>
              <a:ext uri="{909E8E84-426E-40DD-AFC4-6F175D3DCCD1}">
                <a14:hiddenFill xmlns:a14="http://schemas.microsoft.com/office/drawing/2010/main" xmlns="">
                  <a:solidFill>
                    <a:srgbClr val="FFFFFF"/>
                  </a:solidFill>
                </a14:hiddenFill>
              </a:ext>
            </a:extLst>
          </p:spPr>
        </p:pic>
        <p:sp>
          <p:nvSpPr>
            <p:cNvPr id="53" name="TextBox 52">
              <a:extLst>
                <a:ext uri="{FF2B5EF4-FFF2-40B4-BE49-F238E27FC236}">
                  <a16:creationId xmlns:a16="http://schemas.microsoft.com/office/drawing/2014/main" xmlns="" id="{B4F24868-6EF6-4A57-9CA2-DA07DDDAD030}"/>
                </a:ext>
              </a:extLst>
            </p:cNvPr>
            <p:cNvSpPr txBox="1"/>
            <p:nvPr/>
          </p:nvSpPr>
          <p:spPr>
            <a:xfrm>
              <a:off x="487146" y="2571819"/>
              <a:ext cx="1097280" cy="548640"/>
            </a:xfrm>
            <a:prstGeom prst="rect">
              <a:avLst/>
            </a:prstGeom>
            <a:solidFill>
              <a:schemeClr val="tx1"/>
            </a:solidFill>
          </p:spPr>
          <p:txBody>
            <a:bodyPr wrap="square" rtlCol="0">
              <a:spAutoFit/>
            </a:bodyPr>
            <a:lstStyle/>
            <a:p>
              <a:r>
                <a:rPr lang="en-US" sz="2000" b="1" dirty="0">
                  <a:solidFill>
                    <a:schemeClr val="bg1"/>
                  </a:solidFill>
                  <a:latin typeface="Arial Black" panose="020B0A04020102020204" pitchFamily="34" charset="0"/>
                </a:rPr>
                <a:t>37</a:t>
              </a:r>
            </a:p>
          </p:txBody>
        </p:sp>
        <p:pic>
          <p:nvPicPr>
            <p:cNvPr id="52" name="Picture 10" descr="See the source image">
              <a:extLst>
                <a:ext uri="{FF2B5EF4-FFF2-40B4-BE49-F238E27FC236}">
                  <a16:creationId xmlns:a16="http://schemas.microsoft.com/office/drawing/2014/main" xmlns="" id="{1EF4D775-B97C-4E3E-B160-60A3B746C155}"/>
                </a:ext>
              </a:extLst>
            </p:cNvPr>
            <p:cNvPicPr>
              <a:picLocks noChangeAspect="1" noChangeArrowheads="1"/>
            </p:cNvPicPr>
            <p:nvPr/>
          </p:nvPicPr>
          <p:blipFill>
            <a:blip r:embed="rId17" cstate="print">
              <a:extLst>
                <a:ext uri="{BEBA8EAE-BF5A-486C-A8C5-ECC9F3942E4B}">
                  <a14:imgProps xmlns:a14="http://schemas.microsoft.com/office/drawing/2010/main" xmlns="">
                    <a14:imgLayer r:embed="rId10">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931173" y="2625761"/>
              <a:ext cx="640080" cy="461215"/>
            </a:xfrm>
            <a:prstGeom prst="rect">
              <a:avLst/>
            </a:prstGeom>
            <a:noFill/>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3126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280891C-B422-4549-AE67-3F735EF64EC2}"/>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5" name="TextBox 4">
            <a:extLst>
              <a:ext uri="{FF2B5EF4-FFF2-40B4-BE49-F238E27FC236}">
                <a16:creationId xmlns:a16="http://schemas.microsoft.com/office/drawing/2014/main" xmlns="" id="{F0BBB091-E40B-4C1B-9F97-D73AA67B552A}"/>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10/29/2020 WK2 Game 1</a:t>
            </a:r>
          </a:p>
          <a:p>
            <a:r>
              <a:rPr lang="en-US" sz="1600" dirty="0">
                <a:latin typeface="Arial Black" panose="020B0A04020102020204" pitchFamily="34" charset="0"/>
              </a:rPr>
              <a:t>Knoxville Bears @ Tennessee Titans </a:t>
            </a:r>
          </a:p>
        </p:txBody>
      </p:sp>
      <p:sp>
        <p:nvSpPr>
          <p:cNvPr id="7" name="TextBox 6">
            <a:extLst>
              <a:ext uri="{FF2B5EF4-FFF2-40B4-BE49-F238E27FC236}">
                <a16:creationId xmlns:a16="http://schemas.microsoft.com/office/drawing/2014/main" xmlns="" id="{22D6F9A1-4A52-4B56-AC2C-9439C815609A}"/>
              </a:ext>
            </a:extLst>
          </p:cNvPr>
          <p:cNvSpPr txBox="1"/>
          <p:nvPr/>
        </p:nvSpPr>
        <p:spPr>
          <a:xfrm>
            <a:off x="457198" y="758992"/>
            <a:ext cx="914400" cy="1520891"/>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Knoxville Bears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12 Troutman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31 Nichols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23 Faircloth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Frazier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Baskette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McCauley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52 Shafer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Warwick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Cole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75 Daniels</a:t>
            </a:r>
          </a:p>
        </p:txBody>
      </p:sp>
      <p:sp>
        <p:nvSpPr>
          <p:cNvPr id="9" name="TextBox 8">
            <a:extLst>
              <a:ext uri="{FF2B5EF4-FFF2-40B4-BE49-F238E27FC236}">
                <a16:creationId xmlns:a16="http://schemas.microsoft.com/office/drawing/2014/main" xmlns="" id="{A3D09F68-D9AF-4DA0-8753-A94607EA2F10}"/>
              </a:ext>
            </a:extLst>
          </p:cNvPr>
          <p:cNvSpPr txBox="1"/>
          <p:nvPr/>
        </p:nvSpPr>
        <p:spPr>
          <a:xfrm>
            <a:off x="1150621" y="878822"/>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11" name="TextBox 10">
            <a:extLst>
              <a:ext uri="{FF2B5EF4-FFF2-40B4-BE49-F238E27FC236}">
                <a16:creationId xmlns:a16="http://schemas.microsoft.com/office/drawing/2014/main" xmlns="" id="{F39D31E5-EABE-4F6A-9A17-9E59F15CAE49}"/>
              </a:ext>
            </a:extLst>
          </p:cNvPr>
          <p:cNvSpPr txBox="1"/>
          <p:nvPr/>
        </p:nvSpPr>
        <p:spPr>
          <a:xfrm>
            <a:off x="1710458" y="755769"/>
            <a:ext cx="933061"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Titans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17 Tannehill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Henry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33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Brown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Walker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Johns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N.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54 Evans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Lewan</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78 Conklin</a:t>
            </a:r>
          </a:p>
        </p:txBody>
      </p:sp>
      <p:graphicFrame>
        <p:nvGraphicFramePr>
          <p:cNvPr id="13" name="Table 12">
            <a:extLst>
              <a:ext uri="{FF2B5EF4-FFF2-40B4-BE49-F238E27FC236}">
                <a16:creationId xmlns:a16="http://schemas.microsoft.com/office/drawing/2014/main" xmlns="" id="{482672F5-7511-4905-A429-ED7A7570C9EC}"/>
              </a:ext>
            </a:extLst>
          </p:cNvPr>
          <p:cNvGraphicFramePr>
            <a:graphicFrameLocks noGrp="1"/>
          </p:cNvGraphicFramePr>
          <p:nvPr>
            <p:extLst>
              <p:ext uri="{D42A27DB-BD31-4B8C-83A1-F6EECF244321}">
                <p14:modId xmlns:p14="http://schemas.microsoft.com/office/powerpoint/2010/main" xmlns="" val="733211973"/>
              </p:ext>
            </p:extLst>
          </p:nvPr>
        </p:nvGraphicFramePr>
        <p:xfrm>
          <a:off x="3657598" y="801489"/>
          <a:ext cx="2926079" cy="548640"/>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70141">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0">
                <a:tc>
                  <a:txBody>
                    <a:bodyPr/>
                    <a:lstStyle/>
                    <a:p>
                      <a:pPr marL="0" marR="0">
                        <a:spcBef>
                          <a:spcPts val="0"/>
                        </a:spcBef>
                        <a:spcAft>
                          <a:spcPts val="0"/>
                        </a:spcAft>
                      </a:pPr>
                      <a:r>
                        <a:rPr lang="en-US" sz="1200" b="1" dirty="0">
                          <a:effectLst/>
                        </a:rPr>
                        <a:t>Bears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14</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23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37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0">
                <a:tc>
                  <a:txBody>
                    <a:bodyPr/>
                    <a:lstStyle/>
                    <a:p>
                      <a:pPr marL="0" marR="0">
                        <a:spcBef>
                          <a:spcPts val="0"/>
                        </a:spcBef>
                        <a:spcAft>
                          <a:spcPts val="0"/>
                        </a:spcAft>
                      </a:pPr>
                      <a:r>
                        <a:rPr lang="en-US" sz="1200" b="1" dirty="0">
                          <a:effectLst/>
                        </a:rPr>
                        <a:t>Titans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14</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rPr>
                        <a:t>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a:effectLst/>
                        </a:rPr>
                        <a:t>14</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35</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77947723"/>
                  </a:ext>
                </a:extLst>
              </a:tr>
            </a:tbl>
          </a:graphicData>
        </a:graphic>
      </p:graphicFrame>
      <p:sp>
        <p:nvSpPr>
          <p:cNvPr id="15" name="TextBox 14">
            <a:extLst>
              <a:ext uri="{FF2B5EF4-FFF2-40B4-BE49-F238E27FC236}">
                <a16:creationId xmlns:a16="http://schemas.microsoft.com/office/drawing/2014/main" xmlns="" id="{69D7908C-E737-46D7-B19B-D780A1F32A38}"/>
              </a:ext>
            </a:extLst>
          </p:cNvPr>
          <p:cNvSpPr txBox="1"/>
          <p:nvPr/>
        </p:nvSpPr>
        <p:spPr>
          <a:xfrm>
            <a:off x="3657598" y="1359442"/>
            <a:ext cx="3657600" cy="201168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117475" algn="l"/>
              </a:tabLst>
            </a:pPr>
            <a:r>
              <a:rPr lang="en-US" sz="800" b="1" dirty="0"/>
              <a:t>1st QTR                                                                                       		             KNO TEN</a:t>
            </a:r>
          </a:p>
          <a:p>
            <a:pPr>
              <a:tabLst>
                <a:tab pos="117475" algn="l"/>
                <a:tab pos="457200" algn="l"/>
                <a:tab pos="3082925" algn="l"/>
                <a:tab pos="3317875" algn="l"/>
              </a:tabLst>
            </a:pPr>
            <a:r>
              <a:rPr lang="en-US" sz="800" b="1" dirty="0"/>
              <a:t>KNO - Nichols 77yd KR (Kick GOOD)	7	0</a:t>
            </a:r>
          </a:p>
          <a:p>
            <a:pPr>
              <a:tabLst>
                <a:tab pos="117475" algn="l"/>
                <a:tab pos="457200" algn="l"/>
                <a:tab pos="3082925" algn="l"/>
                <a:tab pos="3317875" algn="l"/>
              </a:tabLst>
            </a:pPr>
            <a:r>
              <a:rPr lang="en-US" sz="800" b="1" dirty="0"/>
              <a:t>TEN - Henry 60yd Run (Kick GOOD)	7	7</a:t>
            </a:r>
          </a:p>
          <a:p>
            <a:pPr>
              <a:tabLst>
                <a:tab pos="117475" algn="l"/>
                <a:tab pos="457200" algn="l"/>
                <a:tab pos="3082925" algn="l"/>
                <a:tab pos="3317875" algn="l"/>
              </a:tabLst>
            </a:pPr>
            <a:r>
              <a:rPr lang="en-US" sz="800" b="1" dirty="0"/>
              <a:t>TEN - Brown 36yd Pass from Tannehill (Kick GOOD)	7	14</a:t>
            </a:r>
          </a:p>
          <a:p>
            <a:pPr>
              <a:tabLst>
                <a:tab pos="117475" algn="l"/>
                <a:tab pos="457200" algn="l"/>
                <a:tab pos="3082925" algn="l"/>
                <a:tab pos="3317875" algn="l"/>
              </a:tabLst>
            </a:pPr>
            <a:r>
              <a:rPr lang="en-US" sz="800" b="1" dirty="0"/>
              <a:t>KNO - Nichols 71yd Run (Kick GOOD)	14	14</a:t>
            </a:r>
          </a:p>
          <a:p>
            <a:pPr>
              <a:tabLst>
                <a:tab pos="117475" algn="l"/>
                <a:tab pos="457200" algn="l"/>
                <a:tab pos="3082925" algn="l"/>
                <a:tab pos="3317875" algn="l"/>
              </a:tabLst>
            </a:pPr>
            <a:r>
              <a:rPr lang="en-US" sz="800" b="1" dirty="0"/>
              <a:t>2nd QTR</a:t>
            </a:r>
          </a:p>
          <a:p>
            <a:pPr>
              <a:tabLst>
                <a:tab pos="117475" algn="l"/>
                <a:tab pos="457200" algn="l"/>
                <a:tab pos="3082925" algn="l"/>
                <a:tab pos="3317875" algn="l"/>
              </a:tabLst>
            </a:pPr>
            <a:r>
              <a:rPr lang="en-US" sz="800" b="1" dirty="0"/>
              <a:t>TEN - Davis 83yd Pass from Tannehill (Kick GOOD)	14	21</a:t>
            </a:r>
          </a:p>
          <a:p>
            <a:pPr>
              <a:tabLst>
                <a:tab pos="117475" algn="l"/>
                <a:tab pos="457200" algn="l"/>
                <a:tab pos="3082925" algn="l"/>
                <a:tab pos="3317875" algn="l"/>
              </a:tabLst>
            </a:pPr>
            <a:r>
              <a:rPr lang="en-US" sz="800" b="1" dirty="0"/>
              <a:t>3rd QTR</a:t>
            </a:r>
          </a:p>
          <a:p>
            <a:pPr>
              <a:tabLst>
                <a:tab pos="117475" algn="l"/>
                <a:tab pos="457200" algn="l"/>
                <a:tab pos="3082925" algn="l"/>
                <a:tab pos="3317875" algn="l"/>
              </a:tabLst>
            </a:pPr>
            <a:r>
              <a:rPr lang="en-US" sz="800" b="1" dirty="0"/>
              <a:t>TEN - Lewis 12yd Run (Kick GOOD)	14	28</a:t>
            </a:r>
          </a:p>
          <a:p>
            <a:pPr>
              <a:tabLst>
                <a:tab pos="117475" algn="l"/>
                <a:tab pos="457200" algn="l"/>
                <a:tab pos="3082925" algn="l"/>
                <a:tab pos="3317875" algn="l"/>
              </a:tabLst>
            </a:pPr>
            <a:r>
              <a:rPr lang="en-US" sz="800" b="1" dirty="0"/>
              <a:t>TEN - Brown 42yd Pass from Tannehill (Kick GOOD)	14	35</a:t>
            </a:r>
          </a:p>
          <a:p>
            <a:pPr>
              <a:tabLst>
                <a:tab pos="117475" algn="l"/>
                <a:tab pos="457200" algn="l"/>
                <a:tab pos="3082925" algn="l"/>
                <a:tab pos="3317875" algn="l"/>
              </a:tabLst>
            </a:pPr>
            <a:r>
              <a:rPr lang="en-US" sz="800" b="1" dirty="0"/>
              <a:t>4th QTR</a:t>
            </a:r>
          </a:p>
          <a:p>
            <a:pPr>
              <a:tabLst>
                <a:tab pos="117475" algn="l"/>
                <a:tab pos="457200" algn="l"/>
                <a:tab pos="3082925" algn="l"/>
                <a:tab pos="3317875" algn="l"/>
              </a:tabLst>
            </a:pPr>
            <a:r>
              <a:rPr lang="en-US" sz="800" b="1" dirty="0"/>
              <a:t>KNO - Faircloth 22yd Run (Kick GOOD)	21	35</a:t>
            </a:r>
          </a:p>
          <a:p>
            <a:pPr>
              <a:tabLst>
                <a:tab pos="117475" algn="l"/>
                <a:tab pos="457200" algn="l"/>
                <a:tab pos="3082925" algn="l"/>
                <a:tab pos="3317875" algn="l"/>
              </a:tabLst>
            </a:pPr>
            <a:r>
              <a:rPr lang="en-US" sz="800" b="1" dirty="0"/>
              <a:t>KNO - </a:t>
            </a:r>
            <a:r>
              <a:rPr lang="en-US" sz="800" b="1" dirty="0" err="1"/>
              <a:t>Baskette</a:t>
            </a:r>
            <a:r>
              <a:rPr lang="en-US" sz="800" b="1" dirty="0"/>
              <a:t> 88yd Pass from Troutman (Kick GOOD)	28	35</a:t>
            </a:r>
          </a:p>
          <a:p>
            <a:pPr>
              <a:tabLst>
                <a:tab pos="117475" algn="l"/>
                <a:tab pos="457200" algn="l"/>
                <a:tab pos="3082925" algn="l"/>
                <a:tab pos="3317875" algn="l"/>
              </a:tabLst>
            </a:pPr>
            <a:r>
              <a:rPr lang="en-US" sz="800" b="1" dirty="0"/>
              <a:t>KNO - Daniels Tackled Henry in end zone - SAFETY	30	35</a:t>
            </a:r>
          </a:p>
          <a:p>
            <a:pPr>
              <a:tabLst>
                <a:tab pos="117475" algn="l"/>
                <a:tab pos="457200" algn="l"/>
                <a:tab pos="3082925" algn="l"/>
                <a:tab pos="3317875" algn="l"/>
              </a:tabLst>
            </a:pPr>
            <a:r>
              <a:rPr lang="en-US" sz="800" b="1" dirty="0"/>
              <a:t>KNO - Frazier 54yd Pass from Troutman (Kick GOOD)	37	35</a:t>
            </a:r>
          </a:p>
          <a:p>
            <a:pPr>
              <a:tabLst>
                <a:tab pos="2976563" algn="l"/>
                <a:tab pos="3252788" algn="l"/>
              </a:tabLst>
            </a:pPr>
            <a:endParaRPr lang="en-US" sz="1000" b="1" dirty="0"/>
          </a:p>
        </p:txBody>
      </p:sp>
      <p:sp>
        <p:nvSpPr>
          <p:cNvPr id="17" name="TextBox 16">
            <a:extLst>
              <a:ext uri="{FF2B5EF4-FFF2-40B4-BE49-F238E27FC236}">
                <a16:creationId xmlns:a16="http://schemas.microsoft.com/office/drawing/2014/main" xmlns="" id="{274D0517-A484-4F84-BFC9-3C9D62EF0070}"/>
              </a:ext>
            </a:extLst>
          </p:cNvPr>
          <p:cNvSpPr txBox="1"/>
          <p:nvPr/>
        </p:nvSpPr>
        <p:spPr>
          <a:xfrm>
            <a:off x="457198" y="2291556"/>
            <a:ext cx="3200400" cy="7543800"/>
          </a:xfrm>
          <a:prstGeom prst="rect">
            <a:avLst/>
          </a:prstGeom>
          <a:noFill/>
        </p:spPr>
        <p:txBody>
          <a:bodyPr wrap="square" rtlCol="0">
            <a:spAutoFit/>
          </a:bodyPr>
          <a:lstStyle/>
          <a:p>
            <a:r>
              <a:rPr lang="en-US" sz="800" b="1" dirty="0"/>
              <a:t>Coin Toss “Heads” - Bears Receive</a:t>
            </a:r>
          </a:p>
          <a:p>
            <a:r>
              <a:rPr lang="en-US" sz="800" b="1" dirty="0"/>
              <a:t>1st Quarter</a:t>
            </a:r>
          </a:p>
          <a:p>
            <a:r>
              <a:rPr lang="en-US" sz="800" b="1" dirty="0"/>
              <a:t>15:00 KO Titans to Bears - 43yds to 23 /Nichols 77yd KR TD </a:t>
            </a:r>
          </a:p>
          <a:p>
            <a:r>
              <a:rPr lang="en-US" sz="800" b="1" dirty="0"/>
              <a:t>14:23 Conversion Kick GOOD</a:t>
            </a:r>
          </a:p>
          <a:p>
            <a:r>
              <a:rPr lang="en-US" sz="800" b="1" dirty="0"/>
              <a:t>	Bears 7 Titans 0</a:t>
            </a:r>
          </a:p>
          <a:p>
            <a:r>
              <a:rPr lang="en-US" sz="800" b="1" dirty="0"/>
              <a:t>14:23 KO Bears to Titans - 53yds to 12 / Davis 18yd KR (Warwick)</a:t>
            </a:r>
          </a:p>
          <a:p>
            <a:r>
              <a:rPr lang="en-US" sz="800" b="1" dirty="0"/>
              <a:t>Titans @ their 40</a:t>
            </a:r>
          </a:p>
          <a:p>
            <a:r>
              <a:rPr lang="en-US" sz="800" b="1" dirty="0"/>
              <a:t>13:30 1/10 @ 40 - Henry 60yd run TD</a:t>
            </a:r>
          </a:p>
          <a:p>
            <a:r>
              <a:rPr lang="en-US" sz="800" b="1" dirty="0"/>
              <a:t>12:27 Conversion Kick GOOD </a:t>
            </a:r>
          </a:p>
          <a:p>
            <a:r>
              <a:rPr lang="en-US" sz="800" b="1" dirty="0"/>
              <a:t>	Bears 7 Titans 7</a:t>
            </a:r>
          </a:p>
          <a:p>
            <a:r>
              <a:rPr lang="en-US" sz="800" b="1" dirty="0"/>
              <a:t>12:27 KO Titans to Bears - 70 yds TOUCHBACK</a:t>
            </a:r>
          </a:p>
          <a:p>
            <a:r>
              <a:rPr lang="en-US" sz="800" b="1" dirty="0"/>
              <a:t>Bears @ their 25</a:t>
            </a:r>
          </a:p>
          <a:p>
            <a:r>
              <a:rPr lang="en-US" sz="800" b="1" dirty="0"/>
              <a:t>12:27 1/10 @ 25 - Nichols 7yd Run (Lewis)</a:t>
            </a:r>
          </a:p>
          <a:p>
            <a:r>
              <a:rPr lang="en-US" sz="800" b="1" dirty="0"/>
              <a:t>11:18 2/3 @ 32 - Faircloth -5yd Run (Johns)</a:t>
            </a:r>
          </a:p>
          <a:p>
            <a:r>
              <a:rPr lang="en-US" sz="800" b="1" dirty="0"/>
              <a:t>10:19 3/8 @ 27 - Nichols -12 yd Run (Conklin)</a:t>
            </a:r>
          </a:p>
          <a:p>
            <a:r>
              <a:rPr lang="en-US" sz="800" b="1" dirty="0"/>
              <a:t>  8:17 4/20 @ 15 - Punt 39yds to D46 - Tannehill FAIR CATCH</a:t>
            </a:r>
          </a:p>
          <a:p>
            <a:r>
              <a:rPr lang="en-US" sz="800" b="1" dirty="0"/>
              <a:t>Titans @ their 46  </a:t>
            </a:r>
          </a:p>
          <a:p>
            <a:r>
              <a:rPr lang="en-US" sz="800" b="1" dirty="0"/>
              <a:t>  7:20 1/10 @ 46 - Lewis 17yd Run (FP)</a:t>
            </a:r>
          </a:p>
          <a:p>
            <a:r>
              <a:rPr lang="en-US" sz="800" b="1" dirty="0"/>
              <a:t>  5:57 1/10 @ D37 - Henry 1yd Run (McCauley)</a:t>
            </a:r>
          </a:p>
          <a:p>
            <a:r>
              <a:rPr lang="en-US" sz="800" b="1" dirty="0"/>
              <a:t>  4:22 2/9 @ D36 - Pass to Brown @ D6 COMP / 36yds TD</a:t>
            </a:r>
          </a:p>
          <a:p>
            <a:r>
              <a:rPr lang="en-US" sz="800" b="1" dirty="0"/>
              <a:t>  2:38 Conversion Kick GOOD</a:t>
            </a:r>
          </a:p>
          <a:p>
            <a:r>
              <a:rPr lang="en-US" sz="800" b="1" dirty="0"/>
              <a:t>	Bears 7 Titans 14</a:t>
            </a:r>
          </a:p>
          <a:p>
            <a:r>
              <a:rPr lang="en-US" sz="800" b="1" dirty="0"/>
              <a:t>  2:38 KO Titans to Bears - 44yds to 21 / </a:t>
            </a:r>
            <a:r>
              <a:rPr lang="en-US" sz="800" b="1" dirty="0" err="1"/>
              <a:t>Baskette</a:t>
            </a:r>
            <a:r>
              <a:rPr lang="en-US" sz="800" b="1" dirty="0"/>
              <a:t> 14yd KR (Henry)</a:t>
            </a:r>
          </a:p>
          <a:p>
            <a:r>
              <a:rPr lang="en-US" sz="800" b="1" dirty="0"/>
              <a:t>Bears @ their 40</a:t>
            </a:r>
          </a:p>
          <a:p>
            <a:r>
              <a:rPr lang="en-US" sz="800" b="1" dirty="0"/>
              <a:t>2:08 1/10 @ 40 - Faircloth -11yd Run (John)</a:t>
            </a:r>
          </a:p>
          <a:p>
            <a:r>
              <a:rPr lang="en-US" sz="800" b="1" dirty="0"/>
              <a:t>1:10 2/21 @ D29 - Nichols 71yd Run TD / Time Expires</a:t>
            </a:r>
          </a:p>
          <a:p>
            <a:r>
              <a:rPr lang="en-US" sz="800" b="1" dirty="0"/>
              <a:t>0:00 Conversion Kick Good  - End of QTR </a:t>
            </a:r>
          </a:p>
          <a:p>
            <a:r>
              <a:rPr lang="en-US" sz="800" b="1" dirty="0"/>
              <a:t>	Bears 14 Titans 14</a:t>
            </a:r>
          </a:p>
          <a:p>
            <a:r>
              <a:rPr lang="en-US" sz="800" b="1" dirty="0"/>
              <a:t>2nd Quarter</a:t>
            </a:r>
          </a:p>
          <a:p>
            <a:r>
              <a:rPr lang="en-US" sz="800" b="1" dirty="0"/>
              <a:t>15:00 KO Bears to Titans - 65yds to GL / Henry 14yd KR (Warwick)</a:t>
            </a:r>
          </a:p>
          <a:p>
            <a:r>
              <a:rPr lang="en-US" sz="800" b="1" dirty="0"/>
              <a:t>Titans @ their 14</a:t>
            </a:r>
          </a:p>
          <a:p>
            <a:r>
              <a:rPr lang="en-US" sz="800" b="1" dirty="0"/>
              <a:t>13:48 1/10 @ 14 - Lewis 1yd Run (Nichols)</a:t>
            </a:r>
          </a:p>
          <a:p>
            <a:r>
              <a:rPr lang="en-US" sz="800" b="1" dirty="0"/>
              <a:t>12:36 2/11 @ 15 - Henry 2yd Run (McCauley</a:t>
            </a:r>
          </a:p>
          <a:p>
            <a:r>
              <a:rPr lang="en-US" sz="800" b="1" dirty="0"/>
              <a:t>10:15 3/7 @ 17 - Pass to Davis @ 36 / COMP 83yd TD</a:t>
            </a:r>
          </a:p>
          <a:p>
            <a:r>
              <a:rPr lang="en-US" sz="800" b="1" dirty="0"/>
              <a:t>  8:08 Conversion Kick GOOD</a:t>
            </a:r>
          </a:p>
          <a:p>
            <a:r>
              <a:rPr lang="en-US" sz="800" b="1" dirty="0"/>
              <a:t>	Bears 14 Titans 21</a:t>
            </a:r>
          </a:p>
          <a:p>
            <a:r>
              <a:rPr lang="en-US" sz="800" b="1" dirty="0"/>
              <a:t>  8:08 KO Titans to Bears 38yds to 27 / Troutman 19yd KR (Evans)</a:t>
            </a:r>
          </a:p>
          <a:p>
            <a:r>
              <a:rPr lang="en-US" sz="800" b="1" dirty="0"/>
              <a:t>Bears @ their 46</a:t>
            </a:r>
          </a:p>
          <a:p>
            <a:r>
              <a:rPr lang="en-US" sz="800" b="1" dirty="0"/>
              <a:t>  7:02 1/10 @ 46 - Faircloth 35yd Run FP</a:t>
            </a:r>
          </a:p>
          <a:p>
            <a:r>
              <a:rPr lang="en-US" sz="800" b="1" dirty="0"/>
              <a:t>  5:10 1/10 @D24 - Troutman -2yd Run (Henry)</a:t>
            </a:r>
          </a:p>
          <a:p>
            <a:r>
              <a:rPr lang="en-US" sz="800" b="1" dirty="0"/>
              <a:t>  3:40 2/12 @ D26 - Troutman -1yd Run (Walker) </a:t>
            </a:r>
          </a:p>
          <a:p>
            <a:r>
              <a:rPr lang="en-US" sz="800" b="1" dirty="0"/>
              <a:t>  2:01 3/13 @ D27 - Time allowed to run to TWO MINUTE WARNING</a:t>
            </a:r>
          </a:p>
          <a:p>
            <a:r>
              <a:rPr lang="en-US" sz="800" b="1" dirty="0"/>
              <a:t>	TWO MINUTE WARNING</a:t>
            </a:r>
          </a:p>
          <a:p>
            <a:r>
              <a:rPr lang="en-US" sz="800" b="1" dirty="0"/>
              <a:t>  2:00 3/13 @ D27 - Pass to Nichols in end zone INC</a:t>
            </a:r>
          </a:p>
          <a:p>
            <a:r>
              <a:rPr lang="en-US" sz="800" b="1" dirty="0"/>
              <a:t>  1:20 4/13 @ D27 - 45yd FG </a:t>
            </a:r>
            <a:r>
              <a:rPr lang="en-US" sz="800" b="1" dirty="0" err="1"/>
              <a:t>Att</a:t>
            </a:r>
            <a:r>
              <a:rPr lang="en-US" sz="800" b="1" dirty="0"/>
              <a:t> NO GOOD</a:t>
            </a:r>
          </a:p>
          <a:p>
            <a:r>
              <a:rPr lang="en-US" sz="800" b="1" dirty="0"/>
              <a:t>Titans @ their 35</a:t>
            </a:r>
          </a:p>
          <a:p>
            <a:r>
              <a:rPr lang="en-US" sz="800" b="1" dirty="0"/>
              <a:t>  1:14 1/10 @ 35 - Pass to Henry @ 28 / COMP 7yds FP - Titans call 1st TO</a:t>
            </a:r>
          </a:p>
          <a:p>
            <a:r>
              <a:rPr lang="en-US" sz="800" b="1" dirty="0"/>
              <a:t>  0:15 2/3 @ 42 - Tannehill 11yd Run OB (Tannehill set to pass to Henry @ 32 - Fumbled and Recovered @ 34)  - Time Expires </a:t>
            </a:r>
          </a:p>
          <a:p>
            <a:r>
              <a:rPr lang="en-US" sz="800" b="1" dirty="0"/>
              <a:t>END of QTR - Halftime</a:t>
            </a:r>
          </a:p>
          <a:p>
            <a:r>
              <a:rPr lang="en-US" sz="800" b="1" dirty="0"/>
              <a:t>	Bears 14 Titians 21</a:t>
            </a:r>
          </a:p>
          <a:p>
            <a:r>
              <a:rPr lang="en-US" sz="800" b="1" dirty="0"/>
              <a:t>Titans to receive the 2nd half KO</a:t>
            </a:r>
          </a:p>
          <a:p>
            <a:r>
              <a:rPr lang="en-US" sz="800" b="1" dirty="0"/>
              <a:t>3rd Quarter</a:t>
            </a:r>
          </a:p>
          <a:p>
            <a:r>
              <a:rPr lang="en-US" sz="800" b="1" dirty="0"/>
              <a:t>15:00 KO Bears to Titans 35yds to 30 / Lewis 2yd KR (Cole)</a:t>
            </a:r>
          </a:p>
          <a:p>
            <a:r>
              <a:rPr lang="en-US" sz="800" b="1" dirty="0"/>
              <a:t>Titans @ their 32</a:t>
            </a:r>
          </a:p>
          <a:p>
            <a:r>
              <a:rPr lang="en-US" sz="800" b="1" dirty="0"/>
              <a:t>14:32 1/10 @ 32 - Pass to Davis @ D49 INC</a:t>
            </a:r>
          </a:p>
          <a:p>
            <a:r>
              <a:rPr lang="en-US" sz="800" b="1" dirty="0"/>
              <a:t>12:37 2/10 @ 32 - Pass to Lewis @ D46 / COMP 61yds OB</a:t>
            </a:r>
          </a:p>
          <a:p>
            <a:r>
              <a:rPr lang="en-US" sz="800" b="1" dirty="0"/>
              <a:t>11:39 1/10 @ D7 - Henry -5yd Run (Faircloth)</a:t>
            </a:r>
          </a:p>
          <a:p>
            <a:r>
              <a:rPr lang="en-US" sz="800" b="1" dirty="0"/>
              <a:t>10:40 2/15 @ D12 - Pass to Brown in the endzone INC</a:t>
            </a:r>
          </a:p>
          <a:p>
            <a:r>
              <a:rPr lang="en-US" sz="800" b="1" dirty="0"/>
              <a:t>8:34 3/15 @ D12 - Lewis 12yd Run TD</a:t>
            </a:r>
          </a:p>
          <a:p>
            <a:endParaRPr lang="en-US" sz="800" b="1" dirty="0"/>
          </a:p>
          <a:p>
            <a:endParaRPr lang="en-US" sz="1000" b="1" dirty="0"/>
          </a:p>
          <a:p>
            <a:endParaRPr lang="en-US" sz="1200" b="1" dirty="0"/>
          </a:p>
        </p:txBody>
      </p:sp>
      <p:sp>
        <p:nvSpPr>
          <p:cNvPr id="19" name="TextBox 18">
            <a:extLst>
              <a:ext uri="{FF2B5EF4-FFF2-40B4-BE49-F238E27FC236}">
                <a16:creationId xmlns:a16="http://schemas.microsoft.com/office/drawing/2014/main" xmlns="" id="{41EBE2DA-B3BC-4C09-884B-E5AEF9E8041D}"/>
              </a:ext>
            </a:extLst>
          </p:cNvPr>
          <p:cNvSpPr txBox="1"/>
          <p:nvPr/>
        </p:nvSpPr>
        <p:spPr>
          <a:xfrm>
            <a:off x="3657598" y="3380435"/>
            <a:ext cx="3657600" cy="6446520"/>
          </a:xfrm>
          <a:prstGeom prst="rect">
            <a:avLst/>
          </a:prstGeom>
          <a:noFill/>
        </p:spPr>
        <p:txBody>
          <a:bodyPr wrap="square" rtlCol="0">
            <a:spAutoFit/>
          </a:bodyPr>
          <a:lstStyle/>
          <a:p>
            <a:r>
              <a:rPr lang="en-US" sz="800" b="1" dirty="0"/>
              <a:t>7:59 Conversion Kick GOOD</a:t>
            </a:r>
          </a:p>
          <a:p>
            <a:r>
              <a:rPr lang="en-US" sz="800" b="1" dirty="0"/>
              <a:t>	Bears 14 Titans 28</a:t>
            </a:r>
          </a:p>
          <a:p>
            <a:r>
              <a:rPr lang="en-US" sz="800" b="1" dirty="0"/>
              <a:t>7:59 KO Titans to Bears 30yds to 35 / Titans Conklin makes the recovery.</a:t>
            </a:r>
          </a:p>
          <a:p>
            <a:r>
              <a:rPr lang="en-US" sz="800" b="1" dirty="0"/>
              <a:t>Titans @ D35</a:t>
            </a:r>
          </a:p>
          <a:p>
            <a:r>
              <a:rPr lang="en-US" sz="800" b="1" dirty="0"/>
              <a:t>  7:59 1/10 @ D35 - Lewis -3yd Run (Faircloth)</a:t>
            </a:r>
          </a:p>
          <a:p>
            <a:r>
              <a:rPr lang="en-US" sz="800" b="1" dirty="0"/>
              <a:t>  6:38 2/13 @ D38 - Henry -4yd Run (</a:t>
            </a:r>
            <a:r>
              <a:rPr lang="en-US" sz="800" b="1" dirty="0" err="1"/>
              <a:t>Baskette</a:t>
            </a:r>
            <a:r>
              <a:rPr lang="en-US" sz="800" b="1" dirty="0"/>
              <a:t>)</a:t>
            </a:r>
          </a:p>
          <a:p>
            <a:r>
              <a:rPr lang="en-US" sz="800" b="1" dirty="0"/>
              <a:t>  5:10 3/17 @ D42 - Pass to Brown @ D14 / COMP 42yds TD</a:t>
            </a:r>
          </a:p>
          <a:p>
            <a:r>
              <a:rPr lang="en-US" sz="800" b="1" dirty="0"/>
              <a:t>  3:45 Conversion Kick GOOD</a:t>
            </a:r>
          </a:p>
          <a:p>
            <a:r>
              <a:rPr lang="en-US" sz="800" b="1" dirty="0"/>
              <a:t>	Bears 14 Titans 35</a:t>
            </a:r>
          </a:p>
          <a:p>
            <a:r>
              <a:rPr lang="en-US" sz="800" b="1" dirty="0"/>
              <a:t>  3:45 KO Titans to Bears 63yds to 2 / </a:t>
            </a:r>
            <a:r>
              <a:rPr lang="en-US" sz="800" b="1" dirty="0" err="1"/>
              <a:t>Baskette</a:t>
            </a:r>
            <a:r>
              <a:rPr lang="en-US" sz="800" b="1" dirty="0"/>
              <a:t> 21yd KR OB</a:t>
            </a:r>
          </a:p>
          <a:p>
            <a:r>
              <a:rPr lang="en-US" sz="800" b="1" dirty="0"/>
              <a:t>Bears @ their 23</a:t>
            </a:r>
          </a:p>
          <a:p>
            <a:r>
              <a:rPr lang="en-US" sz="800" b="1" dirty="0"/>
              <a:t>  3:31 1/10 @ 23 - Nichols 55yd Run FP</a:t>
            </a:r>
          </a:p>
          <a:p>
            <a:r>
              <a:rPr lang="en-US" sz="800" b="1" dirty="0"/>
              <a:t>  2:09 1/10 @ D22 - Nichols 15yd Run OB</a:t>
            </a:r>
          </a:p>
          <a:p>
            <a:r>
              <a:rPr lang="en-US" sz="800" b="1" dirty="0"/>
              <a:t>  0:05 1/G @ D7 - Nichols -9yd Run (Henry) Time Expires - End of QTR</a:t>
            </a:r>
          </a:p>
          <a:p>
            <a:r>
              <a:rPr lang="en-US" sz="800" b="1" dirty="0"/>
              <a:t>	Bears 14 Titans 35 </a:t>
            </a:r>
          </a:p>
          <a:p>
            <a:r>
              <a:rPr lang="en-US" sz="800" b="1" dirty="0"/>
              <a:t>4th Quarter </a:t>
            </a:r>
          </a:p>
          <a:p>
            <a:r>
              <a:rPr lang="en-US" sz="800" b="1" dirty="0"/>
              <a:t>15:00 2/G @ D16 - Troutman SACKED -6yd Run (</a:t>
            </a:r>
            <a:r>
              <a:rPr lang="en-US" sz="800" b="1" dirty="0" err="1"/>
              <a:t>Lewan</a:t>
            </a:r>
            <a:r>
              <a:rPr lang="en-US" sz="800" b="1" dirty="0"/>
              <a:t>)</a:t>
            </a:r>
          </a:p>
          <a:p>
            <a:r>
              <a:rPr lang="en-US" sz="800" b="1" dirty="0"/>
              <a:t>14:18 3/G @ D 22 - Faircloth 22yd Run TD</a:t>
            </a:r>
          </a:p>
          <a:p>
            <a:r>
              <a:rPr lang="en-US" sz="800" b="1" dirty="0"/>
              <a:t>12:58 Conversion Kick GOOD </a:t>
            </a:r>
          </a:p>
          <a:p>
            <a:r>
              <a:rPr lang="en-US" sz="800" b="1" dirty="0"/>
              <a:t>	Bears 21 Titans 35 </a:t>
            </a:r>
          </a:p>
          <a:p>
            <a:r>
              <a:rPr lang="en-US" sz="800" b="1" dirty="0"/>
              <a:t>12:58 KO Bears to Titans ONSIDE KICK 17 yds OB</a:t>
            </a:r>
          </a:p>
          <a:p>
            <a:r>
              <a:rPr lang="en-US" sz="800" b="1" dirty="0"/>
              <a:t>Titans @ their 48</a:t>
            </a:r>
          </a:p>
          <a:p>
            <a:r>
              <a:rPr lang="en-US" sz="800" b="1" dirty="0"/>
              <a:t>12:58 1/10 @ 48 - Lewis 1yd Run (Warwick)</a:t>
            </a:r>
          </a:p>
          <a:p>
            <a:r>
              <a:rPr lang="en-US" sz="800" b="1" dirty="0"/>
              <a:t>12:34 2/9 @ 49 - Lewis -1yd Run (Warwick)</a:t>
            </a:r>
          </a:p>
          <a:p>
            <a:r>
              <a:rPr lang="en-US" sz="800" b="1" dirty="0"/>
              <a:t>11:47 3/10 @ 48 - Pass to Davis @ D24 INC</a:t>
            </a:r>
          </a:p>
          <a:p>
            <a:r>
              <a:rPr lang="en-US" sz="800" b="1" dirty="0"/>
              <a:t>10:19 4/10 @ 48 - Punt 43yds to D7 / Nichols 5yd PR (Lewis)</a:t>
            </a:r>
          </a:p>
          <a:p>
            <a:r>
              <a:rPr lang="en-US" sz="800" b="1" dirty="0"/>
              <a:t>Bears @ their 12</a:t>
            </a:r>
          </a:p>
          <a:p>
            <a:r>
              <a:rPr lang="en-US" sz="800" b="1" dirty="0"/>
              <a:t>  9:48 1/10 @ 12 - Pass to </a:t>
            </a:r>
            <a:r>
              <a:rPr lang="en-US" sz="800" b="1" dirty="0" err="1"/>
              <a:t>Baskette</a:t>
            </a:r>
            <a:r>
              <a:rPr lang="en-US" sz="800" b="1" dirty="0"/>
              <a:t> @ 35 / COMP 88yds TD</a:t>
            </a:r>
          </a:p>
          <a:p>
            <a:r>
              <a:rPr lang="en-US" sz="800" b="1" dirty="0"/>
              <a:t>  9:26 Conversion Kick GOOD</a:t>
            </a:r>
          </a:p>
          <a:p>
            <a:r>
              <a:rPr lang="en-US" sz="800" b="1" dirty="0"/>
              <a:t>	Bears 28 Titans 35</a:t>
            </a:r>
          </a:p>
          <a:p>
            <a:r>
              <a:rPr lang="en-US" sz="800" b="1" dirty="0"/>
              <a:t>  9:26 KO Bears to Titans 67yds to end zone / Brown 10yd KR (Frazier)</a:t>
            </a:r>
          </a:p>
          <a:p>
            <a:r>
              <a:rPr lang="en-US" sz="800" b="1" dirty="0"/>
              <a:t>Titans @ their 8 </a:t>
            </a:r>
          </a:p>
          <a:p>
            <a:r>
              <a:rPr lang="en-US" sz="800" b="1" dirty="0"/>
              <a:t>  8:38 1/10 @ 8 - Henry tackled in end zone SAFETY / -8yd Run (Daniels)</a:t>
            </a:r>
          </a:p>
          <a:p>
            <a:r>
              <a:rPr lang="en-US" sz="800" b="1" dirty="0"/>
              <a:t>	Bears 30 Titans 35</a:t>
            </a:r>
          </a:p>
          <a:p>
            <a:r>
              <a:rPr lang="en-US" sz="800" b="1" dirty="0"/>
              <a:t>  8:05 Safety Kick Titans to Bears 35yds to 45 / Nichols 6yd KR (Conklin)</a:t>
            </a:r>
          </a:p>
          <a:p>
            <a:r>
              <a:rPr lang="en-US" sz="800" b="1" dirty="0"/>
              <a:t>Bears @ D49  </a:t>
            </a:r>
          </a:p>
          <a:p>
            <a:r>
              <a:rPr lang="en-US" sz="800" b="1" dirty="0"/>
              <a:t>  7:23 1/10 @ D49 - Faircloth -5yd Run (Walker)</a:t>
            </a:r>
          </a:p>
          <a:p>
            <a:r>
              <a:rPr lang="en-US" sz="800" b="1" dirty="0"/>
              <a:t>  6:39 2/15 @ 46 - Pass to Frazier @ D27 / COMP 54yds TD</a:t>
            </a:r>
          </a:p>
          <a:p>
            <a:r>
              <a:rPr lang="en-US" sz="800" b="1" dirty="0"/>
              <a:t>  4:39 Conversion Kick GOOD</a:t>
            </a:r>
          </a:p>
          <a:p>
            <a:r>
              <a:rPr lang="en-US" sz="800" b="1" dirty="0"/>
              <a:t>	Bears 37 Titans 35</a:t>
            </a:r>
          </a:p>
          <a:p>
            <a:r>
              <a:rPr lang="en-US" sz="800" b="1" dirty="0"/>
              <a:t>  4:39 KO Bears to Titans 54yds to 11 / Henry 15yd KR (Faircloth)</a:t>
            </a:r>
          </a:p>
          <a:p>
            <a:r>
              <a:rPr lang="en-US" sz="800" b="1" dirty="0"/>
              <a:t>Titans @ their 26</a:t>
            </a:r>
          </a:p>
          <a:p>
            <a:r>
              <a:rPr lang="en-US" sz="800" b="1" dirty="0"/>
              <a:t>  3:16 1/10 @ 26 - Pass to Brown @ 47 / INT by Bears Faircloth / 7yd INT Return (Brown)</a:t>
            </a:r>
          </a:p>
          <a:p>
            <a:r>
              <a:rPr lang="en-US" sz="800" b="1" dirty="0"/>
              <a:t>Bears @ D40  </a:t>
            </a:r>
          </a:p>
          <a:p>
            <a:r>
              <a:rPr lang="en-US" sz="800" b="1" dirty="0"/>
              <a:t>  2:12 1/10 @ D40 - Faircloth -10yd Run (Conklin) Titans Call </a:t>
            </a:r>
          </a:p>
          <a:p>
            <a:r>
              <a:rPr lang="en-US" sz="800" b="1" dirty="0"/>
              <a:t>	TWO MINUTE WARNING</a:t>
            </a:r>
          </a:p>
          <a:p>
            <a:r>
              <a:rPr lang="en-US" sz="800" b="1" dirty="0"/>
              <a:t>  1:29 2/10 @ Midfield - Nichols -6yd Run (Brown) Titans call 1st Time Out </a:t>
            </a:r>
          </a:p>
          <a:p>
            <a:r>
              <a:rPr lang="en-US" sz="800" b="1" dirty="0"/>
              <a:t>  1:06 3/26 @ 44 - Pass to Frazier @ 31 / COMP 28yds OB</a:t>
            </a:r>
          </a:p>
          <a:p>
            <a:r>
              <a:rPr lang="en-US" sz="800" b="1" dirty="0"/>
              <a:t>  0:43 1/10 @ D28 - Troutman -1yd Run (Kneel down)</a:t>
            </a:r>
          </a:p>
          <a:p>
            <a:r>
              <a:rPr lang="en-US" sz="800" b="1" dirty="0"/>
              <a:t>  0:39 2/11 @ D 29 - Time Allowed to Expire  - End of Game </a:t>
            </a:r>
          </a:p>
          <a:p>
            <a:r>
              <a:rPr lang="en-US" sz="800" b="1" dirty="0"/>
              <a:t>	Bears 37 Titans 35</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2696405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F4B95FE-7F35-4722-9B03-60478E763C90}"/>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5" name="TextBox 4">
            <a:extLst>
              <a:ext uri="{FF2B5EF4-FFF2-40B4-BE49-F238E27FC236}">
                <a16:creationId xmlns:a16="http://schemas.microsoft.com/office/drawing/2014/main" xmlns="" id="{1562B212-0F6D-4336-9AA7-815C5D5E1C2A}"/>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10/30/2020 WK2 Game 2</a:t>
            </a:r>
          </a:p>
          <a:p>
            <a:r>
              <a:rPr lang="en-US" sz="1600" dirty="0">
                <a:latin typeface="Arial Black" panose="020B0A04020102020204" pitchFamily="34" charset="0"/>
              </a:rPr>
              <a:t>Tennessee Oilers @ Memphis Showboats</a:t>
            </a:r>
          </a:p>
        </p:txBody>
      </p:sp>
      <p:sp>
        <p:nvSpPr>
          <p:cNvPr id="7" name="TextBox 6">
            <a:extLst>
              <a:ext uri="{FF2B5EF4-FFF2-40B4-BE49-F238E27FC236}">
                <a16:creationId xmlns:a16="http://schemas.microsoft.com/office/drawing/2014/main" xmlns="" id="{8DB4D901-CD88-4E31-8F7B-DAAD6C058359}"/>
              </a:ext>
            </a:extLst>
          </p:cNvPr>
          <p:cNvSpPr txBox="1"/>
          <p:nvPr/>
        </p:nvSpPr>
        <p:spPr>
          <a:xfrm>
            <a:off x="457198" y="758991"/>
            <a:ext cx="109728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Oilers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McNair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27 George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Thomas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81 Sanders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Wycheck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Stepnoski</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Layman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69 Runyon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Matthews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72 Hopkins 	</a:t>
            </a:r>
          </a:p>
        </p:txBody>
      </p:sp>
      <p:sp>
        <p:nvSpPr>
          <p:cNvPr id="9" name="TextBox 8">
            <a:extLst>
              <a:ext uri="{FF2B5EF4-FFF2-40B4-BE49-F238E27FC236}">
                <a16:creationId xmlns:a16="http://schemas.microsoft.com/office/drawing/2014/main" xmlns="" id="{61B9E497-2CAB-45D6-86D1-5812070EAA6B}"/>
              </a:ext>
            </a:extLst>
          </p:cNvPr>
          <p:cNvSpPr txBox="1"/>
          <p:nvPr/>
        </p:nvSpPr>
        <p:spPr>
          <a:xfrm>
            <a:off x="1463038" y="894002"/>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11" name="TextBox 10">
            <a:extLst>
              <a:ext uri="{FF2B5EF4-FFF2-40B4-BE49-F238E27FC236}">
                <a16:creationId xmlns:a16="http://schemas.microsoft.com/office/drawing/2014/main" xmlns="" id="{3DABCD2F-7052-4227-99AD-A44BAF755F75}"/>
              </a:ext>
            </a:extLst>
          </p:cNvPr>
          <p:cNvSpPr txBox="1"/>
          <p:nvPr/>
        </p:nvSpPr>
        <p:spPr>
          <a:xfrm>
            <a:off x="2011678" y="770949"/>
            <a:ext cx="109728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Showboats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10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40 Quarles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34 Reid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83 Carney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Crawford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Kuehn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Smith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Gunn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92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Clark 	</a:t>
            </a:r>
          </a:p>
        </p:txBody>
      </p:sp>
      <p:graphicFrame>
        <p:nvGraphicFramePr>
          <p:cNvPr id="13" name="Table 12">
            <a:extLst>
              <a:ext uri="{FF2B5EF4-FFF2-40B4-BE49-F238E27FC236}">
                <a16:creationId xmlns:a16="http://schemas.microsoft.com/office/drawing/2014/main" xmlns="" id="{A0B1835C-37B4-44C4-9169-4254C4471E44}"/>
              </a:ext>
            </a:extLst>
          </p:cNvPr>
          <p:cNvGraphicFramePr>
            <a:graphicFrameLocks noGrp="1"/>
          </p:cNvGraphicFramePr>
          <p:nvPr>
            <p:extLst>
              <p:ext uri="{D42A27DB-BD31-4B8C-83A1-F6EECF244321}">
                <p14:modId xmlns:p14="http://schemas.microsoft.com/office/powerpoint/2010/main" xmlns="" val="781916793"/>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rPr>
                        <a:t>Oilers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rPr>
                        <a:t>14</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rPr>
                        <a:t>Showboats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10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14</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38</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77947723"/>
                  </a:ext>
                </a:extLst>
              </a:tr>
            </a:tbl>
          </a:graphicData>
        </a:graphic>
      </p:graphicFrame>
      <p:sp>
        <p:nvSpPr>
          <p:cNvPr id="15" name="TextBox 14">
            <a:extLst>
              <a:ext uri="{FF2B5EF4-FFF2-40B4-BE49-F238E27FC236}">
                <a16:creationId xmlns:a16="http://schemas.microsoft.com/office/drawing/2014/main" xmlns="" id="{442AF1B1-2AA1-4057-8503-95DD72DC15E3}"/>
              </a:ext>
            </a:extLst>
          </p:cNvPr>
          <p:cNvSpPr txBox="1"/>
          <p:nvPr/>
        </p:nvSpPr>
        <p:spPr>
          <a:xfrm>
            <a:off x="3657598" y="1353659"/>
            <a:ext cx="3657600" cy="16459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117475" algn="l"/>
              </a:tabLst>
            </a:pPr>
            <a:r>
              <a:rPr lang="en-US" sz="800" b="1" dirty="0"/>
              <a:t>1st QTR                                                                                       		             TEN MEM</a:t>
            </a:r>
          </a:p>
          <a:p>
            <a:pPr>
              <a:tabLst>
                <a:tab pos="117475" algn="l"/>
                <a:tab pos="457200" algn="l"/>
                <a:tab pos="3082925" algn="l"/>
                <a:tab pos="3317875" algn="l"/>
              </a:tabLst>
            </a:pPr>
            <a:r>
              <a:rPr lang="en-US" sz="800" b="1" dirty="0"/>
              <a:t>MEM - Crawford 62yd Pass from Lewis (Kick GOOD)	0	7</a:t>
            </a:r>
          </a:p>
          <a:p>
            <a:pPr>
              <a:tabLst>
                <a:tab pos="117475" algn="l"/>
                <a:tab pos="457200" algn="l"/>
                <a:tab pos="3082925" algn="l"/>
                <a:tab pos="3317875" algn="l"/>
              </a:tabLst>
            </a:pPr>
            <a:r>
              <a:rPr lang="en-US" sz="800" b="1" dirty="0"/>
              <a:t>MEM - 9yd FG 	0	10</a:t>
            </a:r>
          </a:p>
          <a:p>
            <a:pPr>
              <a:tabLst>
                <a:tab pos="117475" algn="l"/>
                <a:tab pos="457200" algn="l"/>
                <a:tab pos="3082925" algn="l"/>
                <a:tab pos="3317875" algn="l"/>
              </a:tabLst>
            </a:pPr>
            <a:r>
              <a:rPr lang="en-US" sz="800" b="1" dirty="0"/>
              <a:t>2nd QTR</a:t>
            </a:r>
          </a:p>
          <a:p>
            <a:pPr>
              <a:tabLst>
                <a:tab pos="117475" algn="l"/>
                <a:tab pos="457200" algn="l"/>
                <a:tab pos="3082925" algn="l"/>
                <a:tab pos="3317875" algn="l"/>
              </a:tabLst>
            </a:pPr>
            <a:r>
              <a:rPr lang="en-US" sz="800" b="1" dirty="0"/>
              <a:t>TEN - Davis 38yd Pass form McNair (Kick GOOD)	7	10</a:t>
            </a:r>
          </a:p>
          <a:p>
            <a:pPr>
              <a:tabLst>
                <a:tab pos="117475" algn="l"/>
                <a:tab pos="457200" algn="l"/>
                <a:tab pos="3082925" algn="l"/>
                <a:tab pos="3317875" algn="l"/>
              </a:tabLst>
            </a:pPr>
            <a:r>
              <a:rPr lang="en-US" sz="800" b="1" dirty="0"/>
              <a:t>MEM - Reid 37yd Run (Kick GOOD)	7	17</a:t>
            </a:r>
          </a:p>
          <a:p>
            <a:pPr>
              <a:tabLst>
                <a:tab pos="117475" algn="l"/>
                <a:tab pos="457200" algn="l"/>
                <a:tab pos="3082925" algn="l"/>
                <a:tab pos="3317875" algn="l"/>
              </a:tabLst>
            </a:pPr>
            <a:r>
              <a:rPr lang="en-US" sz="800" b="1" dirty="0"/>
              <a:t>3rd QTR</a:t>
            </a:r>
          </a:p>
          <a:p>
            <a:pPr>
              <a:tabLst>
                <a:tab pos="117475" algn="l"/>
                <a:tab pos="457200" algn="l"/>
                <a:tab pos="3082925" algn="l"/>
                <a:tab pos="3317875" algn="l"/>
              </a:tabLst>
            </a:pPr>
            <a:r>
              <a:rPr lang="en-US" sz="800" b="1" dirty="0"/>
              <a:t>TEN - George 9yd Run (Kick GOOD)	14	17</a:t>
            </a:r>
          </a:p>
          <a:p>
            <a:pPr>
              <a:tabLst>
                <a:tab pos="117475" algn="l"/>
                <a:tab pos="457200" algn="l"/>
                <a:tab pos="3082925" algn="l"/>
                <a:tab pos="3317875" algn="l"/>
              </a:tabLst>
            </a:pPr>
            <a:r>
              <a:rPr lang="en-US" sz="800" b="1" dirty="0"/>
              <a:t>MEM - Lewis 4yd Run (Kick GOOD)	14	24</a:t>
            </a:r>
          </a:p>
          <a:p>
            <a:pPr>
              <a:tabLst>
                <a:tab pos="117475" algn="l"/>
                <a:tab pos="457200" algn="l"/>
                <a:tab pos="3082925" algn="l"/>
                <a:tab pos="3317875" algn="l"/>
              </a:tabLst>
            </a:pPr>
            <a:r>
              <a:rPr lang="en-US" sz="800" b="1" dirty="0"/>
              <a:t>4th QTR</a:t>
            </a:r>
          </a:p>
          <a:p>
            <a:pPr>
              <a:tabLst>
                <a:tab pos="117475" algn="l"/>
                <a:tab pos="457200" algn="l"/>
                <a:tab pos="3082925" algn="l"/>
                <a:tab pos="3317875" algn="l"/>
              </a:tabLst>
            </a:pPr>
            <a:r>
              <a:rPr lang="en-US" sz="800" b="1" dirty="0"/>
              <a:t>MEM - Quarles 15yd Run (Kick GOOD)	14	31</a:t>
            </a:r>
          </a:p>
          <a:p>
            <a:pPr>
              <a:tabLst>
                <a:tab pos="117475" algn="l"/>
                <a:tab pos="457200" algn="l"/>
                <a:tab pos="3082925" algn="l"/>
                <a:tab pos="3317875" algn="l"/>
              </a:tabLst>
            </a:pPr>
            <a:r>
              <a:rPr lang="en-US" sz="800" b="1" dirty="0"/>
              <a:t>MEM - Reid 18yd Run (Kick GOOD)	14	38</a:t>
            </a:r>
          </a:p>
          <a:p>
            <a:pPr>
              <a:tabLst>
                <a:tab pos="2976563" algn="l"/>
                <a:tab pos="3252788" algn="l"/>
              </a:tabLst>
            </a:pPr>
            <a:endParaRPr lang="en-US" sz="1000" b="1" dirty="0"/>
          </a:p>
        </p:txBody>
      </p:sp>
      <p:sp>
        <p:nvSpPr>
          <p:cNvPr id="17" name="TextBox 16">
            <a:extLst>
              <a:ext uri="{FF2B5EF4-FFF2-40B4-BE49-F238E27FC236}">
                <a16:creationId xmlns:a16="http://schemas.microsoft.com/office/drawing/2014/main" xmlns="" id="{F596C57F-9A97-40BB-9512-2CFB54409579}"/>
              </a:ext>
            </a:extLst>
          </p:cNvPr>
          <p:cNvSpPr txBox="1"/>
          <p:nvPr/>
        </p:nvSpPr>
        <p:spPr>
          <a:xfrm>
            <a:off x="457198" y="2291556"/>
            <a:ext cx="3200400" cy="8063746"/>
          </a:xfrm>
          <a:prstGeom prst="rect">
            <a:avLst/>
          </a:prstGeom>
          <a:noFill/>
        </p:spPr>
        <p:txBody>
          <a:bodyPr wrap="square" rtlCol="0">
            <a:spAutoFit/>
          </a:bodyPr>
          <a:lstStyle/>
          <a:p>
            <a:r>
              <a:rPr lang="en-US" sz="800" b="1" dirty="0"/>
              <a:t>Coin Toss “Tails” - Showboats Receive</a:t>
            </a:r>
          </a:p>
          <a:p>
            <a:r>
              <a:rPr lang="en-US" sz="800" b="1" dirty="0"/>
              <a:t>15:00 KO Oilers to Showboats 73yds Touchback</a:t>
            </a:r>
          </a:p>
          <a:p>
            <a:r>
              <a:rPr lang="en-US" sz="800" b="1" dirty="0"/>
              <a:t>Showboats @ their 25</a:t>
            </a:r>
          </a:p>
          <a:p>
            <a:r>
              <a:rPr lang="en-US" sz="800" b="1" dirty="0"/>
              <a:t>15:00 1/10 @ 25 - Crawford -3 yd Run  (Thomas)</a:t>
            </a:r>
          </a:p>
          <a:p>
            <a:r>
              <a:rPr lang="en-US" sz="800" b="1" dirty="0"/>
              <a:t>14:37 2/13 @ 22 - Reid 14 yd Run  OB</a:t>
            </a:r>
          </a:p>
          <a:p>
            <a:r>
              <a:rPr lang="en-US" sz="800" b="1" dirty="0"/>
              <a:t>13:11 1/10 @ 36 - Reid 1yd Run (Laymen)</a:t>
            </a:r>
          </a:p>
          <a:p>
            <a:r>
              <a:rPr lang="en-US" sz="800" b="1" dirty="0"/>
              <a:t>12:09 2/9 @ 37 - Quarles 1yd Run (</a:t>
            </a:r>
            <a:r>
              <a:rPr lang="en-US" sz="800" b="1" dirty="0" err="1"/>
              <a:t>Stepnoski</a:t>
            </a:r>
            <a:r>
              <a:rPr lang="en-US" sz="800" b="1" dirty="0"/>
              <a:t>)</a:t>
            </a:r>
          </a:p>
          <a:p>
            <a:r>
              <a:rPr lang="en-US" sz="800" b="1" dirty="0"/>
              <a:t>10:49 3/8 @ 38 - Pass to Crawford @ D23 COMP / 62 yds TD </a:t>
            </a:r>
          </a:p>
          <a:p>
            <a:r>
              <a:rPr lang="en-US" sz="800" b="1" dirty="0"/>
              <a:t>  9:03 Conversion Kick GOOD</a:t>
            </a:r>
          </a:p>
          <a:p>
            <a:r>
              <a:rPr lang="en-US" sz="800" b="1" dirty="0"/>
              <a:t>	Oilers 0 Showboats 7</a:t>
            </a:r>
          </a:p>
          <a:p>
            <a:r>
              <a:rPr lang="en-US" sz="800" b="1" dirty="0"/>
              <a:t>  9:03 KO Showboats to Oilers 50yds to 15 / Davis 6yd KR (Clark)</a:t>
            </a:r>
          </a:p>
          <a:p>
            <a:r>
              <a:rPr lang="en-US" sz="800" b="1" dirty="0"/>
              <a:t>Oilers @ their 21</a:t>
            </a:r>
          </a:p>
          <a:p>
            <a:r>
              <a:rPr lang="en-US" sz="800" b="1" dirty="0"/>
              <a:t>  8:15 1/10 @ 21 - George -8yds Run  (Carney)</a:t>
            </a:r>
          </a:p>
          <a:p>
            <a:r>
              <a:rPr lang="en-US" sz="800" b="1" dirty="0"/>
              <a:t>  7:17 2/8 @ 13 - McNair -8yd Run (Gunn)</a:t>
            </a:r>
          </a:p>
          <a:p>
            <a:r>
              <a:rPr lang="en-US" sz="800" b="1" dirty="0"/>
              <a:t>  6:31 3/16 @ 5 - Pass to Sanders @ 11 INC</a:t>
            </a:r>
          </a:p>
          <a:p>
            <a:r>
              <a:rPr lang="en-US" sz="800" b="1" dirty="0"/>
              <a:t>  5:08  4/16 @ 5 - Punt 35 yds to 40 / Shirk 27yd PR OB</a:t>
            </a:r>
          </a:p>
          <a:p>
            <a:r>
              <a:rPr lang="en-US" sz="800" b="1" dirty="0"/>
              <a:t>Showboats @ D13  </a:t>
            </a:r>
          </a:p>
          <a:p>
            <a:r>
              <a:rPr lang="en-US" sz="800" b="1" dirty="0"/>
              <a:t>  4:17 1/10 @ D13 - Reid 0yd Run (Matthews)</a:t>
            </a:r>
          </a:p>
          <a:p>
            <a:r>
              <a:rPr lang="en-US" sz="800" b="1" dirty="0"/>
              <a:t>  3:25 2/10 @ D13 - Quarles 7yd Run (Runyon)</a:t>
            </a:r>
          </a:p>
          <a:p>
            <a:r>
              <a:rPr lang="en-US" sz="800" b="1" dirty="0"/>
              <a:t>  2:28 3/3 @ D5 - Reid 4yd Run (Layman)</a:t>
            </a:r>
          </a:p>
          <a:p>
            <a:r>
              <a:rPr lang="en-US" sz="800" b="1" dirty="0"/>
              <a:t>  1:27 4/1 @ D1- 9yd FG </a:t>
            </a:r>
            <a:r>
              <a:rPr lang="en-US" sz="800" b="1" dirty="0" err="1"/>
              <a:t>Att</a:t>
            </a:r>
            <a:r>
              <a:rPr lang="en-US" sz="800" b="1" dirty="0"/>
              <a:t> GOOD</a:t>
            </a:r>
          </a:p>
          <a:p>
            <a:r>
              <a:rPr lang="en-US" sz="800" b="1" dirty="0"/>
              <a:t>	Oilers 0 Showboats 10</a:t>
            </a:r>
          </a:p>
          <a:p>
            <a:r>
              <a:rPr lang="en-US" sz="800" b="1" dirty="0"/>
              <a:t>  0:35 KO Showboats to Oilers 73yds Touchback</a:t>
            </a:r>
          </a:p>
          <a:p>
            <a:r>
              <a:rPr lang="en-US" sz="800" b="1" dirty="0"/>
              <a:t>Oilers @ their 25</a:t>
            </a:r>
          </a:p>
          <a:p>
            <a:r>
              <a:rPr lang="en-US" sz="800" b="1" dirty="0"/>
              <a:t>  0:35 1/10 @ 25 - Thomas -9yd Run (Smith) - Time Expires</a:t>
            </a:r>
          </a:p>
          <a:p>
            <a:r>
              <a:rPr lang="en-US" sz="800" b="1" dirty="0"/>
              <a:t>End of QTR</a:t>
            </a:r>
          </a:p>
          <a:p>
            <a:r>
              <a:rPr lang="en-US" sz="800" b="1" dirty="0"/>
              <a:t>	Oilers 0 Showboats 10</a:t>
            </a:r>
          </a:p>
          <a:p>
            <a:r>
              <a:rPr lang="en-US" sz="800" b="1" dirty="0"/>
              <a:t>2nd Quarter</a:t>
            </a:r>
          </a:p>
          <a:p>
            <a:r>
              <a:rPr lang="en-US" sz="800" b="1" dirty="0"/>
              <a:t>15:00 2/19 @ 16 - George -7yd Run (Shirk)</a:t>
            </a:r>
          </a:p>
          <a:p>
            <a:r>
              <a:rPr lang="en-US" sz="800" b="1" dirty="0"/>
              <a:t>14:33 3/26 @ 9 - Pass to Davis @ 38 INC</a:t>
            </a:r>
          </a:p>
          <a:p>
            <a:r>
              <a:rPr lang="en-US" sz="800" b="1" dirty="0"/>
              <a:t>13:33 4/26 @ 9 - Punt 40 yds to 49 / Downed by Davis</a:t>
            </a:r>
          </a:p>
          <a:p>
            <a:r>
              <a:rPr lang="en-US" sz="800" b="1" dirty="0"/>
              <a:t>Showboats @ D 49</a:t>
            </a:r>
          </a:p>
          <a:p>
            <a:r>
              <a:rPr lang="en-US" sz="800" b="1" dirty="0"/>
              <a:t>13:06 1/10 @ D49 - Lewis 12yd Run / Fumble @ D38 recovered by Oilers Runyon 5yd Fumble Return </a:t>
            </a:r>
          </a:p>
          <a:p>
            <a:r>
              <a:rPr lang="en-US" sz="800" b="1" dirty="0"/>
              <a:t>Oilers @ 43</a:t>
            </a:r>
          </a:p>
          <a:p>
            <a:r>
              <a:rPr lang="en-US" sz="800" b="1" dirty="0"/>
              <a:t>11:09 1/10 @ 43 - George -4yd Run (White)</a:t>
            </a:r>
          </a:p>
          <a:p>
            <a:r>
              <a:rPr lang="en-US" sz="800" b="1" dirty="0"/>
              <a:t>  9:47 2/14 @ 39 - Thomas 23yd Run OB</a:t>
            </a:r>
          </a:p>
          <a:p>
            <a:r>
              <a:rPr lang="en-US" sz="800" b="1" dirty="0"/>
              <a:t>  8:12 1/10 @ D38 - Pass to Davis in the end zone COMP 38yd TD</a:t>
            </a:r>
          </a:p>
          <a:p>
            <a:r>
              <a:rPr lang="en-US" sz="800" b="1" dirty="0"/>
              <a:t>  7:12 Conversion kick GOOD</a:t>
            </a:r>
          </a:p>
          <a:p>
            <a:r>
              <a:rPr lang="en-US" sz="800" b="1" dirty="0"/>
              <a:t>	Oilers 7 Showboats 10</a:t>
            </a:r>
          </a:p>
          <a:p>
            <a:r>
              <a:rPr lang="en-US" sz="800" b="1" dirty="0"/>
              <a:t>  7:12 KO Oilers to Showboats 53yds to 12 / Shirk 48yd KR (Runyon)</a:t>
            </a:r>
          </a:p>
          <a:p>
            <a:r>
              <a:rPr lang="en-US" sz="800" b="1" dirty="0"/>
              <a:t>Showboats @ D40</a:t>
            </a:r>
          </a:p>
          <a:p>
            <a:r>
              <a:rPr lang="en-US" sz="800" b="1" dirty="0"/>
              <a:t>  6:01 1/10 @ D40 - Reid 3yd Run (Runyon)</a:t>
            </a:r>
          </a:p>
          <a:p>
            <a:r>
              <a:rPr lang="en-US" sz="800" b="1" dirty="0"/>
              <a:t>  5:21 2/7 @ D37 - Reid 37yd Run TD</a:t>
            </a:r>
          </a:p>
          <a:p>
            <a:r>
              <a:rPr lang="en-US" sz="800" b="1" dirty="0"/>
              <a:t>  3:11 Conversion Kick GOOD</a:t>
            </a:r>
          </a:p>
          <a:p>
            <a:r>
              <a:rPr lang="en-US" sz="800" b="1" dirty="0"/>
              <a:t>	Oilers 7 Showboats 17</a:t>
            </a:r>
          </a:p>
          <a:p>
            <a:r>
              <a:rPr lang="en-US" sz="800" b="1" dirty="0"/>
              <a:t>  3:11 KO Showboats to Oilers 71yds Touchback</a:t>
            </a:r>
          </a:p>
          <a:p>
            <a:r>
              <a:rPr lang="en-US" sz="800" b="1" dirty="0"/>
              <a:t>Oilers @ their 25</a:t>
            </a:r>
          </a:p>
          <a:p>
            <a:r>
              <a:rPr lang="en-US" sz="800" b="1" dirty="0"/>
              <a:t>  3:11 1/10 @ 25 - Pass to Davis @ D35 INC</a:t>
            </a:r>
          </a:p>
          <a:p>
            <a:r>
              <a:rPr lang="en-US" sz="800" b="1" dirty="0"/>
              <a:t>  	TWO MINUTE WARNING</a:t>
            </a:r>
          </a:p>
          <a:p>
            <a:r>
              <a:rPr lang="en-US" sz="800" b="1" dirty="0"/>
              <a:t>  2:00 2/10 @ 25 - Pass to </a:t>
            </a:r>
            <a:r>
              <a:rPr lang="en-US" sz="800" b="1" dirty="0" err="1"/>
              <a:t>Wycheck</a:t>
            </a:r>
            <a:r>
              <a:rPr lang="en-US" sz="800" b="1" dirty="0"/>
              <a:t> @ 49 / INT Shirk 11yd INT Return OB</a:t>
            </a:r>
          </a:p>
          <a:p>
            <a:r>
              <a:rPr lang="en-US" sz="800" b="1" dirty="0"/>
              <a:t>Showboats @ D38</a:t>
            </a:r>
          </a:p>
          <a:p>
            <a:r>
              <a:rPr lang="en-US" sz="800" b="1" dirty="0"/>
              <a:t>  1:29 1/10 @ D38 - Lewis 28yds OB - Time expires</a:t>
            </a:r>
          </a:p>
          <a:p>
            <a:r>
              <a:rPr lang="en-US" sz="800" b="1" dirty="0"/>
              <a:t>End of QTR - Halftime</a:t>
            </a:r>
          </a:p>
          <a:p>
            <a:r>
              <a:rPr lang="en-US" sz="800" b="1" dirty="0"/>
              <a:t>	Oilers 7 Showboats 17</a:t>
            </a:r>
          </a:p>
          <a:p>
            <a:r>
              <a:rPr lang="en-US" sz="800" b="1" dirty="0"/>
              <a:t>Oilers to receive 2nd half kickoff</a:t>
            </a:r>
          </a:p>
          <a:p>
            <a:r>
              <a:rPr lang="en-US" sz="800" b="1" dirty="0"/>
              <a:t>3rd Quarter</a:t>
            </a:r>
          </a:p>
          <a:p>
            <a:r>
              <a:rPr lang="en-US" sz="800" b="1" dirty="0"/>
              <a:t>15:00 KO Showboats to Oilers 70yds Touchback</a:t>
            </a:r>
          </a:p>
          <a:p>
            <a:r>
              <a:rPr lang="en-US" sz="800" b="1" dirty="0"/>
              <a:t>Oilers @ their 25</a:t>
            </a:r>
          </a:p>
          <a:p>
            <a:r>
              <a:rPr lang="en-US" sz="800" b="1" dirty="0"/>
              <a:t>15:00 1/10 @ 25 - George 32 yd Run OB</a:t>
            </a:r>
          </a:p>
          <a:p>
            <a:r>
              <a:rPr lang="en-US" sz="800" b="1" dirty="0"/>
              <a:t>13:52 1/10 @ D43 - George 2yd Run FP</a:t>
            </a:r>
          </a:p>
          <a:p>
            <a:endParaRPr lang="en-US" sz="800" b="1" dirty="0"/>
          </a:p>
          <a:p>
            <a:endParaRPr lang="en-US" sz="1000" b="1" dirty="0"/>
          </a:p>
          <a:p>
            <a:endParaRPr lang="en-US" sz="1200" b="1" dirty="0"/>
          </a:p>
        </p:txBody>
      </p:sp>
      <p:sp>
        <p:nvSpPr>
          <p:cNvPr id="19" name="TextBox 18">
            <a:extLst>
              <a:ext uri="{FF2B5EF4-FFF2-40B4-BE49-F238E27FC236}">
                <a16:creationId xmlns:a16="http://schemas.microsoft.com/office/drawing/2014/main" xmlns="" id="{585E1348-C794-40C5-A9C1-E3159DEF2AE0}"/>
              </a:ext>
            </a:extLst>
          </p:cNvPr>
          <p:cNvSpPr txBox="1"/>
          <p:nvPr/>
        </p:nvSpPr>
        <p:spPr>
          <a:xfrm>
            <a:off x="3657598" y="2999579"/>
            <a:ext cx="3657600" cy="6955750"/>
          </a:xfrm>
          <a:prstGeom prst="rect">
            <a:avLst/>
          </a:prstGeom>
          <a:noFill/>
        </p:spPr>
        <p:txBody>
          <a:bodyPr wrap="square" rtlCol="0">
            <a:spAutoFit/>
          </a:bodyPr>
          <a:lstStyle/>
          <a:p>
            <a:r>
              <a:rPr lang="en-US" sz="800" b="1" dirty="0"/>
              <a:t>12:51 2/8 @ D41 - Thomas 3yd Run (Kuehn)</a:t>
            </a:r>
          </a:p>
          <a:p>
            <a:r>
              <a:rPr lang="en-US" sz="800" b="1" dirty="0"/>
              <a:t>12:05 3/5 @ D38 - Pass to Sanders @ 59 COMP 29yds (Reid)</a:t>
            </a:r>
          </a:p>
          <a:p>
            <a:r>
              <a:rPr lang="en-US" sz="800" b="1" dirty="0"/>
              <a:t>11:01 1/10 @ D9 - George 9yd Run TD</a:t>
            </a:r>
          </a:p>
          <a:p>
            <a:r>
              <a:rPr lang="en-US" sz="800" b="1" dirty="0"/>
              <a:t>  9:28 Conversion Kick GOOD</a:t>
            </a:r>
          </a:p>
          <a:p>
            <a:r>
              <a:rPr lang="en-US" sz="800" b="1" dirty="0"/>
              <a:t>	Oilers 14 Showboats 17</a:t>
            </a:r>
          </a:p>
          <a:p>
            <a:r>
              <a:rPr lang="en-US" sz="800" b="1" dirty="0"/>
              <a:t>  9:28 KO Oilers to Showboats 57yds to 8 / 13yd KR (Hopkins)</a:t>
            </a:r>
          </a:p>
          <a:p>
            <a:r>
              <a:rPr lang="en-US" sz="800" b="1" dirty="0"/>
              <a:t>Showboats @ their 21</a:t>
            </a:r>
          </a:p>
          <a:p>
            <a:r>
              <a:rPr lang="en-US" sz="800" b="1" dirty="0"/>
              <a:t>  8:00 1/10 @ 21 - Quarles -2yd Run (Davis)</a:t>
            </a:r>
          </a:p>
          <a:p>
            <a:r>
              <a:rPr lang="en-US" sz="800" b="1" dirty="0"/>
              <a:t>  6:30 2/12 @ 19 - Pass to Quarles @ 40 COMP 77yds OB</a:t>
            </a:r>
          </a:p>
          <a:p>
            <a:r>
              <a:rPr lang="en-US" sz="800" b="1" dirty="0"/>
              <a:t>  4:47 1/G @ D4 - Reid 0yd Run (Davis)</a:t>
            </a:r>
          </a:p>
          <a:p>
            <a:r>
              <a:rPr lang="en-US" sz="800" b="1" dirty="0"/>
              <a:t>  4:30 2/G @ D4 - Lewis 4yd Run TD</a:t>
            </a:r>
          </a:p>
          <a:p>
            <a:r>
              <a:rPr lang="en-US" sz="800" b="1" dirty="0"/>
              <a:t>  3:15 Conversion Kick GOOD</a:t>
            </a:r>
          </a:p>
          <a:p>
            <a:r>
              <a:rPr lang="en-US" sz="800" b="1" dirty="0"/>
              <a:t>	Oilers 14 Showboats 24</a:t>
            </a:r>
          </a:p>
          <a:p>
            <a:r>
              <a:rPr lang="en-US" sz="800" b="1" dirty="0"/>
              <a:t>  3:15 KO Showboats to Oilers 38yds to 27 / Matthews 6yd KR (Crawford)</a:t>
            </a:r>
          </a:p>
          <a:p>
            <a:r>
              <a:rPr lang="en-US" sz="800" b="1" dirty="0"/>
              <a:t>Showboats @ their 33</a:t>
            </a:r>
          </a:p>
          <a:p>
            <a:r>
              <a:rPr lang="en-US" sz="800" b="1" dirty="0"/>
              <a:t>  3:08 1/10 @ 33 - George -3 yd Run (Reid)</a:t>
            </a:r>
          </a:p>
          <a:p>
            <a:r>
              <a:rPr lang="en-US" sz="800" b="1" dirty="0"/>
              <a:t>  2:04 2/13 @ 30 - George -11yd Run (Clark)</a:t>
            </a:r>
          </a:p>
          <a:p>
            <a:r>
              <a:rPr lang="en-US" sz="800" b="1" dirty="0"/>
              <a:t>  0:26 3/24 @ 19 - Time allowed to expire</a:t>
            </a:r>
          </a:p>
          <a:p>
            <a:r>
              <a:rPr lang="en-US" sz="800" b="1" dirty="0"/>
              <a:t>End of QTR</a:t>
            </a:r>
          </a:p>
          <a:p>
            <a:r>
              <a:rPr lang="en-US" sz="800" b="1" dirty="0"/>
              <a:t>	Oilers 14 Showboats 24</a:t>
            </a:r>
          </a:p>
          <a:p>
            <a:r>
              <a:rPr lang="en-US" sz="800" b="1" dirty="0"/>
              <a:t>4th Quarter</a:t>
            </a:r>
          </a:p>
          <a:p>
            <a:r>
              <a:rPr lang="en-US" sz="800" b="1" dirty="0"/>
              <a:t>15:00 3/24 @ 19 - Thomas -6yd Run (Clark)</a:t>
            </a:r>
          </a:p>
          <a:p>
            <a:r>
              <a:rPr lang="en-US" sz="800" b="1" dirty="0"/>
              <a:t>14:07 4/30 @ 13 - Punt 38yds to 38 / Carney 2yd PR OB</a:t>
            </a:r>
          </a:p>
          <a:p>
            <a:r>
              <a:rPr lang="en-US" sz="800" b="1" dirty="0"/>
              <a:t>Showboats @ D36</a:t>
            </a:r>
          </a:p>
          <a:p>
            <a:r>
              <a:rPr lang="en-US" sz="800" b="1" dirty="0"/>
              <a:t>13:05 1/10 @ D36 - Reid 21 yd Run OB</a:t>
            </a:r>
          </a:p>
          <a:p>
            <a:r>
              <a:rPr lang="en-US" sz="800" b="1" dirty="0"/>
              <a:t>11:45 1/10 @ D15 - Reid 0yd Run (Davis)</a:t>
            </a:r>
          </a:p>
          <a:p>
            <a:r>
              <a:rPr lang="en-US" sz="800" b="1" dirty="0"/>
              <a:t>11:17 2/10 @ D15 - Quarles 15 yd Run TD</a:t>
            </a:r>
          </a:p>
          <a:p>
            <a:r>
              <a:rPr lang="en-US" sz="800" b="1" dirty="0"/>
              <a:t>10:13 Conversion Kick GOOD</a:t>
            </a:r>
          </a:p>
          <a:p>
            <a:r>
              <a:rPr lang="en-US" sz="800" b="1" dirty="0"/>
              <a:t>Oilers 14 Showboats 31</a:t>
            </a:r>
          </a:p>
          <a:p>
            <a:r>
              <a:rPr lang="en-US" sz="800" b="1" dirty="0"/>
              <a:t>10:13 KO Showboats to Oilers 50yds / Davis 11yd KR (Lewis)</a:t>
            </a:r>
          </a:p>
          <a:p>
            <a:r>
              <a:rPr lang="en-US" sz="800" b="1" dirty="0"/>
              <a:t>Oilers @ their 26</a:t>
            </a:r>
          </a:p>
          <a:p>
            <a:r>
              <a:rPr lang="en-US" sz="800" b="1" dirty="0"/>
              <a:t>  8:37 1/10 @ 26 - George 7yd Run OB</a:t>
            </a:r>
          </a:p>
          <a:p>
            <a:r>
              <a:rPr lang="en-US" sz="800" b="1" dirty="0"/>
              <a:t>  8:10 1/10 @ 33 - Thomas -10yd Run (Gunn)</a:t>
            </a:r>
          </a:p>
          <a:p>
            <a:r>
              <a:rPr lang="en-US" sz="800" b="1" dirty="0"/>
              <a:t>  7:34 2/20 @ 23 - Pass to Sanders @ 38 INT Kuehn / 14yd INT Return OB</a:t>
            </a:r>
          </a:p>
          <a:p>
            <a:r>
              <a:rPr lang="en-US" sz="800" b="1" dirty="0"/>
              <a:t>Showboats @ D24 </a:t>
            </a:r>
          </a:p>
          <a:p>
            <a:r>
              <a:rPr lang="en-US" sz="800" b="1" dirty="0"/>
              <a:t>  5:39 1/10 @ D24 - Reid 1 yd Run (Davis)</a:t>
            </a:r>
          </a:p>
          <a:p>
            <a:r>
              <a:rPr lang="en-US" sz="800" b="1" dirty="0"/>
              <a:t>  5:08 2/19 @ D23 - Quarles 5yd Run (</a:t>
            </a:r>
            <a:r>
              <a:rPr lang="en-US" sz="800" b="1" dirty="0" err="1"/>
              <a:t>Stepnoski</a:t>
            </a:r>
            <a:r>
              <a:rPr lang="en-US" sz="800" b="1" dirty="0"/>
              <a:t>)</a:t>
            </a:r>
          </a:p>
          <a:p>
            <a:r>
              <a:rPr lang="en-US" sz="800" b="1" dirty="0"/>
              <a:t>  3:41 3/4 @ D18 - Reid 18 yd Run TD</a:t>
            </a:r>
          </a:p>
          <a:p>
            <a:r>
              <a:rPr lang="en-US" sz="800" b="1" dirty="0"/>
              <a:t>  2:23 Conversion Kick GOOD</a:t>
            </a:r>
          </a:p>
          <a:p>
            <a:r>
              <a:rPr lang="en-US" sz="800" b="1" dirty="0"/>
              <a:t>	Oilers 14 Showboats 38</a:t>
            </a:r>
          </a:p>
          <a:p>
            <a:r>
              <a:rPr lang="en-US" sz="800" b="1" dirty="0"/>
              <a:t>  2:23 KO Showboats to Oilers 53 yds to 12 / Sanders 15yd KR (Clark)</a:t>
            </a:r>
          </a:p>
          <a:p>
            <a:r>
              <a:rPr lang="en-US" sz="800" b="1" dirty="0"/>
              <a:t>Oilers @ 27  </a:t>
            </a:r>
          </a:p>
          <a:p>
            <a:r>
              <a:rPr lang="en-US" sz="800" b="1" dirty="0"/>
              <a:t>  2:14 1/10 @ 27 - Pass to </a:t>
            </a:r>
            <a:r>
              <a:rPr lang="en-US" sz="800" b="1" dirty="0" err="1"/>
              <a:t>Wycheck</a:t>
            </a:r>
            <a:r>
              <a:rPr lang="en-US" sz="800" b="1" dirty="0"/>
              <a:t> @ 41 INT Clark  / 13yd INT Return (</a:t>
            </a:r>
            <a:r>
              <a:rPr lang="en-US" sz="800" b="1" dirty="0" err="1"/>
              <a:t>Wycheck</a:t>
            </a:r>
            <a:r>
              <a:rPr lang="en-US" sz="800" b="1" dirty="0"/>
              <a:t>)</a:t>
            </a:r>
          </a:p>
          <a:p>
            <a:r>
              <a:rPr lang="en-US" sz="800" b="1" dirty="0"/>
              <a:t>	TWO MINUTE WARNING</a:t>
            </a:r>
          </a:p>
          <a:p>
            <a:r>
              <a:rPr lang="en-US" sz="800" b="1" dirty="0"/>
              <a:t>Showboats @ D27</a:t>
            </a:r>
          </a:p>
          <a:p>
            <a:r>
              <a:rPr lang="en-US" sz="800" b="1" dirty="0"/>
              <a:t>  1:18 1/10 @ D27 - Lewis -1yd Run (Kneel Down)</a:t>
            </a:r>
          </a:p>
          <a:p>
            <a:r>
              <a:rPr lang="en-US" sz="800" b="1" dirty="0"/>
              <a:t>  0:57 2/11 @ D28 - Lewis -1 yd Run (Kneel Down)</a:t>
            </a:r>
          </a:p>
          <a:p>
            <a:r>
              <a:rPr lang="en-US" sz="800" b="1" dirty="0"/>
              <a:t>  0:52 3/11 @ D29 - Lewis -1yd Run (Kneel Down)</a:t>
            </a:r>
          </a:p>
          <a:p>
            <a:r>
              <a:rPr lang="en-US" sz="800" b="1" dirty="0"/>
              <a:t>  0:21 4/11 @ D30 - Time allowed expire</a:t>
            </a:r>
          </a:p>
          <a:p>
            <a:r>
              <a:rPr lang="en-US" sz="800" b="1" dirty="0"/>
              <a:t>END of GAME</a:t>
            </a:r>
          </a:p>
          <a:p>
            <a:r>
              <a:rPr lang="en-US" sz="800" b="1" dirty="0"/>
              <a:t>	Oilers 14 Showboats 38  </a:t>
            </a:r>
          </a:p>
          <a:p>
            <a:r>
              <a:rPr lang="en-US" sz="800" b="1" dirty="0"/>
              <a:t> </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1907924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E433584-B8C6-432F-AC5E-BC0D8B12CC0D}"/>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5" name="TextBox 4">
            <a:extLst>
              <a:ext uri="{FF2B5EF4-FFF2-40B4-BE49-F238E27FC236}">
                <a16:creationId xmlns:a16="http://schemas.microsoft.com/office/drawing/2014/main" xmlns="" id="{4D509937-2D81-46D4-B861-0E619C32B2A6}"/>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10/31/2020 WK2 Game 3</a:t>
            </a:r>
          </a:p>
          <a:p>
            <a:r>
              <a:rPr lang="en-US" sz="1600" dirty="0">
                <a:latin typeface="Arial Black" panose="020B0A04020102020204" pitchFamily="34" charset="0"/>
              </a:rPr>
              <a:t>Chattanooga Cherokees @ Memphis </a:t>
            </a:r>
            <a:r>
              <a:rPr lang="en-US" sz="1600" dirty="0" err="1">
                <a:latin typeface="Arial Black" panose="020B0A04020102020204" pitchFamily="34" charset="0"/>
              </a:rPr>
              <a:t>Southmen</a:t>
            </a:r>
            <a:endParaRPr lang="en-US" sz="1600" dirty="0">
              <a:latin typeface="Arial Black" panose="020B0A04020102020204" pitchFamily="34" charset="0"/>
            </a:endParaRPr>
          </a:p>
        </p:txBody>
      </p:sp>
      <p:sp>
        <p:nvSpPr>
          <p:cNvPr id="7" name="TextBox 6">
            <a:extLst>
              <a:ext uri="{FF2B5EF4-FFF2-40B4-BE49-F238E27FC236}">
                <a16:creationId xmlns:a16="http://schemas.microsoft.com/office/drawing/2014/main" xmlns="" id="{C1406FB6-1828-4229-803B-FE0A34C155B6}"/>
              </a:ext>
            </a:extLst>
          </p:cNvPr>
          <p:cNvSpPr txBox="1"/>
          <p:nvPr/>
        </p:nvSpPr>
        <p:spPr>
          <a:xfrm>
            <a:off x="457198" y="758991"/>
            <a:ext cx="118872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Chattanooga Cherokees</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11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Haushalter</a:t>
            </a:r>
            <a:r>
              <a:rPr lang="en-US" sz="800" b="1" u="sng" dirty="0">
                <a:effectLst/>
                <a:latin typeface="Calibri" panose="020F0502020204030204" pitchFamily="34" charset="0"/>
                <a:ea typeface="Calibri" panose="020F0502020204030204" pitchFamily="34" charset="0"/>
                <a:cs typeface="Times New Roman" panose="02020603050405020304" pitchFamily="18" charset="0"/>
              </a:rPr>
              <a:t>   QB / LB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30 Vandergriff   FB / DB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22 Henley HB / DB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25 Hogan FL / DB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86 Bradley OE / DB </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80 Brown OE / LB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50 Kunka C / DT </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60 Snyder G/ DT</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65 Fuller G / DE</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70 Locke T / DE</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74 Phillips T/ LB </a:t>
            </a:r>
          </a:p>
        </p:txBody>
      </p:sp>
      <p:sp>
        <p:nvSpPr>
          <p:cNvPr id="9" name="TextBox 8">
            <a:extLst>
              <a:ext uri="{FF2B5EF4-FFF2-40B4-BE49-F238E27FC236}">
                <a16:creationId xmlns:a16="http://schemas.microsoft.com/office/drawing/2014/main" xmlns="" id="{BA401EAA-6E9F-477A-91B8-509EC9BF6CD4}"/>
              </a:ext>
            </a:extLst>
          </p:cNvPr>
          <p:cNvSpPr txBox="1"/>
          <p:nvPr/>
        </p:nvSpPr>
        <p:spPr>
          <a:xfrm>
            <a:off x="1597905"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11" name="TextBox 10">
            <a:extLst>
              <a:ext uri="{FF2B5EF4-FFF2-40B4-BE49-F238E27FC236}">
                <a16:creationId xmlns:a16="http://schemas.microsoft.com/office/drawing/2014/main" xmlns="" id="{95EE63D8-1857-4B24-96CC-F3A187BEB7B7}"/>
              </a:ext>
            </a:extLst>
          </p:cNvPr>
          <p:cNvSpPr txBox="1"/>
          <p:nvPr/>
        </p:nvSpPr>
        <p:spPr>
          <a:xfrm>
            <a:off x="2103118" y="758991"/>
            <a:ext cx="109728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7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Haurte</a:t>
            </a:r>
            <a:r>
              <a:rPr lang="en-US" sz="800" b="1" u="sng" dirty="0">
                <a:effectLst/>
                <a:latin typeface="Calibri" panose="020F0502020204030204" pitchFamily="34" charset="0"/>
                <a:ea typeface="Calibri" panose="020F0502020204030204" pitchFamily="34" charset="0"/>
                <a:cs typeface="Times New Roman" panose="02020603050405020304" pitchFamily="18" charset="0"/>
              </a:rPr>
              <a:t> QB / LB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39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Csonka</a:t>
            </a:r>
            <a:r>
              <a:rPr lang="en-US" sz="800" b="1" u="sng" dirty="0">
                <a:effectLst/>
                <a:latin typeface="Calibri" panose="020F0502020204030204" pitchFamily="34" charset="0"/>
                <a:ea typeface="Calibri" panose="020F0502020204030204" pitchFamily="34" charset="0"/>
                <a:cs typeface="Times New Roman" panose="02020603050405020304" pitchFamily="18" charset="0"/>
              </a:rPr>
              <a:t> FB / DB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21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Kiick</a:t>
            </a:r>
            <a:r>
              <a:rPr lang="en-US" sz="800" b="1" u="sng" dirty="0">
                <a:effectLst/>
                <a:latin typeface="Calibri" panose="020F0502020204030204" pitchFamily="34" charset="0"/>
                <a:ea typeface="Calibri" panose="020F0502020204030204" pitchFamily="34" charset="0"/>
                <a:cs typeface="Times New Roman" panose="02020603050405020304" pitchFamily="18" charset="0"/>
              </a:rPr>
              <a:t> HB / DB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42 Warfield  FL / DB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89 Marshall WR / DB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87 Shirk TE / LB</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53 Hill C / DT</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64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Kruyer</a:t>
            </a:r>
            <a:r>
              <a:rPr lang="en-US" sz="800" b="1" u="sng" dirty="0">
                <a:effectLst/>
                <a:latin typeface="Calibri" panose="020F0502020204030204" pitchFamily="34" charset="0"/>
                <a:ea typeface="Calibri" panose="020F0502020204030204" pitchFamily="34" charset="0"/>
                <a:cs typeface="Times New Roman" panose="02020603050405020304" pitchFamily="18" charset="0"/>
              </a:rPr>
              <a:t> G / DT</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62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Mikolajczyk</a:t>
            </a:r>
            <a:r>
              <a:rPr lang="en-US" sz="800" b="1" u="sng" dirty="0">
                <a:effectLst/>
                <a:latin typeface="Calibri" panose="020F0502020204030204" pitchFamily="34" charset="0"/>
                <a:ea typeface="Calibri" panose="020F0502020204030204" pitchFamily="34" charset="0"/>
                <a:cs typeface="Times New Roman" panose="02020603050405020304" pitchFamily="18" charset="0"/>
              </a:rPr>
              <a:t> G / DT</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73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Canale</a:t>
            </a:r>
            <a:r>
              <a:rPr lang="en-US" sz="800" b="1" u="sng" dirty="0">
                <a:effectLst/>
                <a:latin typeface="Calibri" panose="020F0502020204030204" pitchFamily="34" charset="0"/>
                <a:ea typeface="Calibri" panose="020F0502020204030204" pitchFamily="34" charset="0"/>
                <a:cs typeface="Times New Roman" panose="02020603050405020304" pitchFamily="18" charset="0"/>
              </a:rPr>
              <a:t> T / DE</a:t>
            </a:r>
          </a:p>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77 Cotton T / LB</a:t>
            </a:r>
          </a:p>
        </p:txBody>
      </p:sp>
      <p:graphicFrame>
        <p:nvGraphicFramePr>
          <p:cNvPr id="13" name="Table 12">
            <a:extLst>
              <a:ext uri="{FF2B5EF4-FFF2-40B4-BE49-F238E27FC236}">
                <a16:creationId xmlns:a16="http://schemas.microsoft.com/office/drawing/2014/main" xmlns="" id="{DC6F3380-C17E-4B55-8585-88D9DFA38893}"/>
              </a:ext>
            </a:extLst>
          </p:cNvPr>
          <p:cNvGraphicFramePr>
            <a:graphicFrameLocks noGrp="1"/>
          </p:cNvGraphicFramePr>
          <p:nvPr>
            <p:extLst>
              <p:ext uri="{D42A27DB-BD31-4B8C-83A1-F6EECF244321}">
                <p14:modId xmlns:p14="http://schemas.microsoft.com/office/powerpoint/2010/main" xmlns="" val="1364989323"/>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rPr>
                        <a:t>Cherokees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24</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err="1">
                          <a:effectLst/>
                        </a:rPr>
                        <a:t>Southmen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27</a:t>
                      </a:r>
                    </a:p>
                  </a:txBody>
                  <a:tcPr marL="68580" marR="68580" marT="0" marB="0"/>
                </a:tc>
                <a:extLst>
                  <a:ext uri="{0D108BD9-81ED-4DB2-BD59-A6C34878D82A}">
                    <a16:rowId xmlns:a16="http://schemas.microsoft.com/office/drawing/2014/main" xmlns="" val="3177947723"/>
                  </a:ext>
                </a:extLst>
              </a:tr>
            </a:tbl>
          </a:graphicData>
        </a:graphic>
      </p:graphicFrame>
      <p:sp>
        <p:nvSpPr>
          <p:cNvPr id="15" name="TextBox 14">
            <a:extLst>
              <a:ext uri="{FF2B5EF4-FFF2-40B4-BE49-F238E27FC236}">
                <a16:creationId xmlns:a16="http://schemas.microsoft.com/office/drawing/2014/main" xmlns="" id="{84B003ED-B26C-4A0B-9349-00AF7394C9AE}"/>
              </a:ext>
            </a:extLst>
          </p:cNvPr>
          <p:cNvSpPr txBox="1"/>
          <p:nvPr/>
        </p:nvSpPr>
        <p:spPr>
          <a:xfrm>
            <a:off x="3657598" y="1353659"/>
            <a:ext cx="3657600" cy="16459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117475" algn="l"/>
              </a:tabLst>
            </a:pPr>
            <a:r>
              <a:rPr lang="en-US" sz="800" b="1" dirty="0"/>
              <a:t>1st QTR                                                                                       		             CHA MEM</a:t>
            </a:r>
          </a:p>
          <a:p>
            <a:pPr>
              <a:tabLst>
                <a:tab pos="117475" algn="l"/>
                <a:tab pos="457200" algn="l"/>
                <a:tab pos="3082925" algn="l"/>
                <a:tab pos="3317875" algn="l"/>
              </a:tabLst>
            </a:pPr>
            <a:r>
              <a:rPr lang="en-US" sz="800" b="1" dirty="0"/>
              <a:t>MEM - </a:t>
            </a:r>
            <a:r>
              <a:rPr lang="en-US" sz="800" b="1" dirty="0" err="1"/>
              <a:t>Csonka</a:t>
            </a:r>
            <a:r>
              <a:rPr lang="en-US" sz="800" b="1" dirty="0"/>
              <a:t> 3yd Run (Kick GOOD)	0	7</a:t>
            </a:r>
          </a:p>
          <a:p>
            <a:pPr>
              <a:tabLst>
                <a:tab pos="117475" algn="l"/>
                <a:tab pos="457200" algn="l"/>
                <a:tab pos="3082925" algn="l"/>
                <a:tab pos="3317875" algn="l"/>
              </a:tabLst>
            </a:pPr>
            <a:r>
              <a:rPr lang="en-US" sz="800" b="1" dirty="0"/>
              <a:t>2nd QTR</a:t>
            </a:r>
          </a:p>
          <a:p>
            <a:pPr>
              <a:tabLst>
                <a:tab pos="117475" algn="l"/>
                <a:tab pos="457200" algn="l"/>
                <a:tab pos="3082925" algn="l"/>
                <a:tab pos="3317875" algn="l"/>
              </a:tabLst>
            </a:pPr>
            <a:r>
              <a:rPr lang="en-US" sz="800" b="1" dirty="0"/>
              <a:t>MEM - </a:t>
            </a:r>
            <a:r>
              <a:rPr lang="en-US" sz="800" b="1" dirty="0" err="1"/>
              <a:t>Kiick</a:t>
            </a:r>
            <a:r>
              <a:rPr lang="en-US" sz="800" b="1" dirty="0"/>
              <a:t> 1yd Run (Kick GOOD)	0	14</a:t>
            </a:r>
          </a:p>
          <a:p>
            <a:pPr>
              <a:tabLst>
                <a:tab pos="117475" algn="l"/>
                <a:tab pos="457200" algn="l"/>
                <a:tab pos="3082925" algn="l"/>
                <a:tab pos="3317875" algn="l"/>
              </a:tabLst>
            </a:pPr>
            <a:r>
              <a:rPr lang="en-US" sz="800" b="1" dirty="0"/>
              <a:t>MEM - </a:t>
            </a:r>
            <a:r>
              <a:rPr lang="en-US" sz="800" b="1" dirty="0" err="1"/>
              <a:t>Kiick</a:t>
            </a:r>
            <a:r>
              <a:rPr lang="en-US" sz="800" b="1" dirty="0"/>
              <a:t> 16yd Run (Kick GOOD)	0	21</a:t>
            </a:r>
          </a:p>
          <a:p>
            <a:pPr>
              <a:tabLst>
                <a:tab pos="117475" algn="l"/>
                <a:tab pos="457200" algn="l"/>
                <a:tab pos="3082925" algn="l"/>
                <a:tab pos="3317875" algn="l"/>
              </a:tabLst>
            </a:pPr>
            <a:r>
              <a:rPr lang="en-US" sz="800" b="1" dirty="0"/>
              <a:t>CHA - Vandergriff 8yd Pass from </a:t>
            </a:r>
            <a:r>
              <a:rPr lang="en-US" sz="800" b="1" dirty="0" err="1"/>
              <a:t>Haushalter</a:t>
            </a:r>
            <a:r>
              <a:rPr lang="en-US" sz="800" b="1" dirty="0"/>
              <a:t> (Kick GOOD)	7	21</a:t>
            </a:r>
          </a:p>
          <a:p>
            <a:pPr>
              <a:tabLst>
                <a:tab pos="117475" algn="l"/>
                <a:tab pos="457200" algn="l"/>
                <a:tab pos="3082925" algn="l"/>
                <a:tab pos="3317875" algn="l"/>
              </a:tabLst>
            </a:pPr>
            <a:r>
              <a:rPr lang="en-US" sz="800" b="1" dirty="0"/>
              <a:t>3rd QTR</a:t>
            </a:r>
          </a:p>
          <a:p>
            <a:pPr>
              <a:tabLst>
                <a:tab pos="117475" algn="l"/>
                <a:tab pos="457200" algn="l"/>
                <a:tab pos="3082925" algn="l"/>
                <a:tab pos="3317875" algn="l"/>
              </a:tabLst>
            </a:pPr>
            <a:r>
              <a:rPr lang="en-US" sz="800" b="1" dirty="0"/>
              <a:t>MEM - Marshall 29yd Pass from </a:t>
            </a:r>
            <a:r>
              <a:rPr lang="en-US" sz="800" b="1" dirty="0" err="1"/>
              <a:t>Huarte</a:t>
            </a:r>
            <a:r>
              <a:rPr lang="en-US" sz="800" b="1" dirty="0"/>
              <a:t>  (Kick FAILED)	7	27</a:t>
            </a:r>
          </a:p>
          <a:p>
            <a:pPr>
              <a:tabLst>
                <a:tab pos="117475" algn="l"/>
                <a:tab pos="457200" algn="l"/>
                <a:tab pos="3082925" algn="l"/>
                <a:tab pos="3317875" algn="l"/>
              </a:tabLst>
            </a:pPr>
            <a:r>
              <a:rPr lang="en-US" sz="800" b="1" dirty="0"/>
              <a:t>CHA - Brown 79yd Pass from </a:t>
            </a:r>
            <a:r>
              <a:rPr lang="en-US" sz="800" b="1" dirty="0" err="1"/>
              <a:t>Haushalter</a:t>
            </a:r>
            <a:r>
              <a:rPr lang="en-US" sz="800" b="1" dirty="0"/>
              <a:t> (Kick GOOD)	14	27</a:t>
            </a:r>
          </a:p>
          <a:p>
            <a:pPr>
              <a:tabLst>
                <a:tab pos="117475" algn="l"/>
                <a:tab pos="457200" algn="l"/>
                <a:tab pos="3082925" algn="l"/>
                <a:tab pos="3317875" algn="l"/>
              </a:tabLst>
            </a:pPr>
            <a:r>
              <a:rPr lang="en-US" sz="800" b="1" dirty="0"/>
              <a:t>4th QTR</a:t>
            </a:r>
          </a:p>
          <a:p>
            <a:pPr>
              <a:tabLst>
                <a:tab pos="117475" algn="l"/>
                <a:tab pos="457200" algn="l"/>
                <a:tab pos="3082925" algn="l"/>
                <a:tab pos="3317875" algn="l"/>
              </a:tabLst>
            </a:pPr>
            <a:r>
              <a:rPr lang="en-US" sz="800" b="1" dirty="0"/>
              <a:t>CHA - 28yd Field Goal	17	27</a:t>
            </a:r>
          </a:p>
          <a:p>
            <a:pPr>
              <a:tabLst>
                <a:tab pos="117475" algn="l"/>
                <a:tab pos="457200" algn="l"/>
                <a:tab pos="3082925" algn="l"/>
                <a:tab pos="3317875" algn="l"/>
              </a:tabLst>
            </a:pPr>
            <a:r>
              <a:rPr lang="en-US" sz="800" b="1" dirty="0"/>
              <a:t>CHA - Bradley 21td Pass from </a:t>
            </a:r>
            <a:r>
              <a:rPr lang="en-US" sz="800" b="1" dirty="0" err="1"/>
              <a:t>Haushalter</a:t>
            </a:r>
            <a:r>
              <a:rPr lang="en-US" sz="800" b="1" dirty="0"/>
              <a:t> (Kick GOOD)	24	27</a:t>
            </a:r>
          </a:p>
          <a:p>
            <a:pPr>
              <a:tabLst>
                <a:tab pos="2976563" algn="l"/>
                <a:tab pos="3252788" algn="l"/>
              </a:tabLst>
            </a:pPr>
            <a:endParaRPr lang="en-US" sz="1000" b="1" dirty="0"/>
          </a:p>
        </p:txBody>
      </p:sp>
      <p:sp>
        <p:nvSpPr>
          <p:cNvPr id="17" name="TextBox 16">
            <a:extLst>
              <a:ext uri="{FF2B5EF4-FFF2-40B4-BE49-F238E27FC236}">
                <a16:creationId xmlns:a16="http://schemas.microsoft.com/office/drawing/2014/main" xmlns="" id="{64DB4E1D-95FD-4FA2-9BFD-4C17C443A240}"/>
              </a:ext>
            </a:extLst>
          </p:cNvPr>
          <p:cNvSpPr txBox="1"/>
          <p:nvPr/>
        </p:nvSpPr>
        <p:spPr>
          <a:xfrm>
            <a:off x="457198" y="2291556"/>
            <a:ext cx="3200400" cy="7543800"/>
          </a:xfrm>
          <a:prstGeom prst="rect">
            <a:avLst/>
          </a:prstGeom>
          <a:noFill/>
        </p:spPr>
        <p:txBody>
          <a:bodyPr wrap="square" rtlCol="0">
            <a:spAutoFit/>
          </a:bodyPr>
          <a:lstStyle/>
          <a:p>
            <a:r>
              <a:rPr lang="en-US" sz="800" b="1" dirty="0"/>
              <a:t>Coin Toss “Tails” - </a:t>
            </a:r>
            <a:r>
              <a:rPr lang="en-US" sz="800" b="1" dirty="0" err="1"/>
              <a:t>Southmen</a:t>
            </a:r>
            <a:r>
              <a:rPr lang="en-US" sz="800" b="1" dirty="0"/>
              <a:t> Receive</a:t>
            </a:r>
          </a:p>
          <a:p>
            <a:r>
              <a:rPr lang="en-US" sz="800" b="1" dirty="0"/>
              <a:t>1st Quarter</a:t>
            </a:r>
          </a:p>
          <a:p>
            <a:r>
              <a:rPr lang="en-US" sz="800" b="1" dirty="0"/>
              <a:t>15:00 KO Cherokees to </a:t>
            </a:r>
            <a:r>
              <a:rPr lang="en-US" sz="800" b="1" dirty="0" err="1"/>
              <a:t>Southmen</a:t>
            </a:r>
            <a:r>
              <a:rPr lang="en-US" sz="800" b="1" dirty="0"/>
              <a:t> 64yds Warfield @ </a:t>
            </a:r>
            <a:r>
              <a:rPr lang="en-US" sz="800" b="1" dirty="0" err="1"/>
              <a:t>Southmen</a:t>
            </a:r>
            <a:r>
              <a:rPr lang="en-US" sz="800" b="1" dirty="0"/>
              <a:t> 1 / 72yd KR OB</a:t>
            </a:r>
          </a:p>
          <a:p>
            <a:r>
              <a:rPr lang="en-US" sz="800" b="1" dirty="0" err="1"/>
              <a:t>Southmen</a:t>
            </a:r>
            <a:r>
              <a:rPr lang="en-US" sz="800" b="1" dirty="0"/>
              <a:t> @ D27</a:t>
            </a:r>
          </a:p>
          <a:p>
            <a:r>
              <a:rPr lang="en-US" sz="800" b="1" dirty="0"/>
              <a:t>12:03 1/0 @ D27 - </a:t>
            </a:r>
            <a:r>
              <a:rPr lang="en-US" sz="800" b="1" dirty="0" err="1"/>
              <a:t>Kiick</a:t>
            </a:r>
            <a:r>
              <a:rPr lang="en-US" sz="800" b="1" dirty="0"/>
              <a:t> 24yd Run OB</a:t>
            </a:r>
          </a:p>
          <a:p>
            <a:r>
              <a:rPr lang="en-US" sz="800" b="1" dirty="0"/>
              <a:t>11:45 1/G @ D3 - </a:t>
            </a:r>
            <a:r>
              <a:rPr lang="en-US" sz="800" b="1" dirty="0" err="1"/>
              <a:t>Csonka</a:t>
            </a:r>
            <a:r>
              <a:rPr lang="en-US" sz="800" b="1" dirty="0"/>
              <a:t> 3yd Run TD</a:t>
            </a:r>
          </a:p>
          <a:p>
            <a:r>
              <a:rPr lang="en-US" sz="800" b="1" dirty="0"/>
              <a:t>11:22 Conversion Kick GOOD </a:t>
            </a:r>
          </a:p>
          <a:p>
            <a:r>
              <a:rPr lang="en-US" sz="800" b="1" dirty="0"/>
              <a:t>	Cherokees 0 </a:t>
            </a:r>
            <a:r>
              <a:rPr lang="en-US" sz="800" b="1" dirty="0" err="1"/>
              <a:t>Southmen</a:t>
            </a:r>
            <a:r>
              <a:rPr lang="en-US" sz="800" b="1" dirty="0"/>
              <a:t> 7</a:t>
            </a:r>
          </a:p>
          <a:p>
            <a:r>
              <a:rPr lang="en-US" sz="800" b="1" dirty="0"/>
              <a:t>11:22 KO </a:t>
            </a:r>
            <a:r>
              <a:rPr lang="en-US" sz="800" b="1" dirty="0" err="1"/>
              <a:t>Southmen</a:t>
            </a:r>
            <a:r>
              <a:rPr lang="en-US" sz="800" b="1" dirty="0"/>
              <a:t> to Cherokees 41 yds Bradley 13yd KR (</a:t>
            </a:r>
            <a:r>
              <a:rPr lang="en-US" sz="800" b="1" dirty="0" err="1"/>
              <a:t>Canale</a:t>
            </a:r>
            <a:r>
              <a:rPr lang="en-US" sz="800" b="1" dirty="0"/>
              <a:t>)</a:t>
            </a:r>
          </a:p>
          <a:p>
            <a:r>
              <a:rPr lang="en-US" sz="800" b="1" dirty="0"/>
              <a:t>Cherokees @ their 34</a:t>
            </a:r>
          </a:p>
          <a:p>
            <a:r>
              <a:rPr lang="en-US" sz="800" b="1" dirty="0"/>
              <a:t>10:55 1/10 @ 34 - Henley -9yd Run (</a:t>
            </a:r>
            <a:r>
              <a:rPr lang="en-US" sz="800" b="1" dirty="0" err="1"/>
              <a:t>Canale</a:t>
            </a:r>
            <a:r>
              <a:rPr lang="en-US" sz="800" b="1" dirty="0"/>
              <a:t>)</a:t>
            </a:r>
          </a:p>
          <a:p>
            <a:r>
              <a:rPr lang="en-US" sz="800" b="1" dirty="0"/>
              <a:t>10:12 2/19 @ 25 - Henley -7yd Run (</a:t>
            </a:r>
            <a:r>
              <a:rPr lang="en-US" sz="800" b="1" dirty="0" err="1"/>
              <a:t>Canale</a:t>
            </a:r>
            <a:r>
              <a:rPr lang="en-US" sz="800" b="1" dirty="0"/>
              <a:t>)</a:t>
            </a:r>
          </a:p>
          <a:p>
            <a:r>
              <a:rPr lang="en-US" sz="800" b="1" dirty="0"/>
              <a:t>  8:57 3/16 @ 18 - Vandergriff -3 yd Run (Cotton)</a:t>
            </a:r>
          </a:p>
          <a:p>
            <a:r>
              <a:rPr lang="en-US" sz="800" b="1" dirty="0"/>
              <a:t>  8:02 4/19 @ 15 - Punt 38yds to D47 / Bradley Downs</a:t>
            </a:r>
          </a:p>
          <a:p>
            <a:r>
              <a:rPr lang="en-US" sz="800" b="1" dirty="0" err="1"/>
              <a:t>Southmen</a:t>
            </a:r>
            <a:r>
              <a:rPr lang="en-US" sz="800" b="1" dirty="0"/>
              <a:t> @ their 47 </a:t>
            </a:r>
          </a:p>
          <a:p>
            <a:r>
              <a:rPr lang="en-US" sz="800" b="1" dirty="0"/>
              <a:t>  6:16 1/10 @ 47 - </a:t>
            </a:r>
            <a:r>
              <a:rPr lang="en-US" sz="800" b="1" dirty="0" err="1"/>
              <a:t>Csonka</a:t>
            </a:r>
            <a:r>
              <a:rPr lang="en-US" sz="800" b="1" dirty="0"/>
              <a:t> 3yd Run (Phillips)</a:t>
            </a:r>
          </a:p>
          <a:p>
            <a:r>
              <a:rPr lang="en-US" sz="800" b="1" dirty="0"/>
              <a:t>  5:46 2/7 @ Midfield - </a:t>
            </a:r>
            <a:r>
              <a:rPr lang="en-US" sz="800" b="1" dirty="0" err="1"/>
              <a:t>Kiick</a:t>
            </a:r>
            <a:r>
              <a:rPr lang="en-US" sz="800" b="1" dirty="0"/>
              <a:t> 10yd Run (Locke)</a:t>
            </a:r>
          </a:p>
          <a:p>
            <a:r>
              <a:rPr lang="en-US" sz="800" b="1" dirty="0"/>
              <a:t>  4:49 1/10 @ D40 - </a:t>
            </a:r>
            <a:r>
              <a:rPr lang="en-US" sz="800" b="1" dirty="0" err="1"/>
              <a:t>Csonka</a:t>
            </a:r>
            <a:r>
              <a:rPr lang="en-US" sz="800" b="1" dirty="0"/>
              <a:t> 2yd Run (Locke)</a:t>
            </a:r>
          </a:p>
          <a:p>
            <a:r>
              <a:rPr lang="en-US" sz="800" b="1" dirty="0"/>
              <a:t>  3:26 2/8 @ D38 - Pass to Marshall in end zone INC</a:t>
            </a:r>
          </a:p>
          <a:p>
            <a:r>
              <a:rPr lang="en-US" sz="800" b="1" dirty="0"/>
              <a:t>  1:25 3/8 @ D38 - </a:t>
            </a:r>
            <a:r>
              <a:rPr lang="en-US" sz="800" b="1" dirty="0" err="1"/>
              <a:t>Csonka</a:t>
            </a:r>
            <a:r>
              <a:rPr lang="en-US" sz="800" b="1" dirty="0"/>
              <a:t> 7yd Run OB</a:t>
            </a:r>
          </a:p>
          <a:p>
            <a:r>
              <a:rPr lang="en-US" sz="800" b="1" dirty="0"/>
              <a:t>  0:25 4/1 @ D31 - </a:t>
            </a:r>
            <a:r>
              <a:rPr lang="en-US" sz="800" b="1" dirty="0" err="1"/>
              <a:t>Huarte</a:t>
            </a:r>
            <a:r>
              <a:rPr lang="en-US" sz="800" b="1" dirty="0"/>
              <a:t> 3yd Run (</a:t>
            </a:r>
            <a:r>
              <a:rPr lang="en-US" sz="800" b="1" dirty="0" err="1"/>
              <a:t>Synder</a:t>
            </a:r>
            <a:r>
              <a:rPr lang="en-US" sz="800" b="1" dirty="0"/>
              <a:t>)</a:t>
            </a:r>
          </a:p>
          <a:p>
            <a:r>
              <a:rPr lang="en-US" sz="800" b="1" dirty="0"/>
              <a:t>  0:15 1/10 @ D28 - Time allowed to expire</a:t>
            </a:r>
          </a:p>
          <a:p>
            <a:r>
              <a:rPr lang="en-US" sz="800" b="1" dirty="0"/>
              <a:t>End of QTR</a:t>
            </a:r>
          </a:p>
          <a:p>
            <a:r>
              <a:rPr lang="en-US" sz="800" b="1" dirty="0"/>
              <a:t>	Cherokees 0 </a:t>
            </a:r>
            <a:r>
              <a:rPr lang="en-US" sz="800" b="1" dirty="0" err="1"/>
              <a:t>Southmen</a:t>
            </a:r>
            <a:r>
              <a:rPr lang="en-US" sz="800" b="1" dirty="0"/>
              <a:t> 7</a:t>
            </a:r>
          </a:p>
          <a:p>
            <a:r>
              <a:rPr lang="en-US" sz="800" b="1" dirty="0"/>
              <a:t>2nd Quarter</a:t>
            </a:r>
          </a:p>
          <a:p>
            <a:r>
              <a:rPr lang="en-US" sz="800" b="1" dirty="0"/>
              <a:t>15:00 1/10 @ D28 - </a:t>
            </a:r>
            <a:r>
              <a:rPr lang="en-US" sz="800" b="1" dirty="0" err="1"/>
              <a:t>Csonka</a:t>
            </a:r>
            <a:r>
              <a:rPr lang="en-US" sz="800" b="1" dirty="0"/>
              <a:t> 6yd Run (Snyder)</a:t>
            </a:r>
          </a:p>
          <a:p>
            <a:r>
              <a:rPr lang="en-US" sz="800" b="1" dirty="0"/>
              <a:t>14:07 2/14 @ D23 - </a:t>
            </a:r>
            <a:r>
              <a:rPr lang="en-US" sz="800" b="1" dirty="0" err="1"/>
              <a:t>Kiick</a:t>
            </a:r>
            <a:r>
              <a:rPr lang="en-US" sz="800" b="1" dirty="0"/>
              <a:t> 13yd Run OB</a:t>
            </a:r>
          </a:p>
          <a:p>
            <a:r>
              <a:rPr lang="en-US" sz="800" b="1" dirty="0"/>
              <a:t>12:37 1/G @ D9 - </a:t>
            </a:r>
            <a:r>
              <a:rPr lang="en-US" sz="800" b="1" dirty="0" err="1"/>
              <a:t>Csonka</a:t>
            </a:r>
            <a:r>
              <a:rPr lang="en-US" sz="800" b="1" dirty="0"/>
              <a:t> 8yd Run (Henley)</a:t>
            </a:r>
          </a:p>
          <a:p>
            <a:r>
              <a:rPr lang="en-US" sz="800" b="1" dirty="0"/>
              <a:t>11:22 2/G @ D1 - </a:t>
            </a:r>
            <a:r>
              <a:rPr lang="en-US" sz="800" b="1" dirty="0" err="1"/>
              <a:t>Kiick</a:t>
            </a:r>
            <a:r>
              <a:rPr lang="en-US" sz="800" b="1" dirty="0"/>
              <a:t> 1yd Run TD</a:t>
            </a:r>
          </a:p>
          <a:p>
            <a:r>
              <a:rPr lang="en-US" sz="800" b="1" dirty="0"/>
              <a:t>10:10 Conversion Kick GOOD</a:t>
            </a:r>
          </a:p>
          <a:p>
            <a:r>
              <a:rPr lang="en-US" sz="800" b="1" dirty="0"/>
              <a:t>	Cherokees 0 </a:t>
            </a:r>
            <a:r>
              <a:rPr lang="en-US" sz="800" b="1" dirty="0" err="1"/>
              <a:t>Southmen</a:t>
            </a:r>
            <a:r>
              <a:rPr lang="en-US" sz="800" b="1" dirty="0"/>
              <a:t> 14</a:t>
            </a:r>
          </a:p>
          <a:p>
            <a:r>
              <a:rPr lang="en-US" sz="800" b="1" dirty="0"/>
              <a:t>10:10 KO </a:t>
            </a:r>
            <a:r>
              <a:rPr lang="en-US" sz="800" b="1" dirty="0" err="1"/>
              <a:t>Southmen</a:t>
            </a:r>
            <a:r>
              <a:rPr lang="en-US" sz="800" b="1" dirty="0"/>
              <a:t> to Cherokees 30yds to 35 </a:t>
            </a:r>
            <a:r>
              <a:rPr lang="en-US" sz="800" b="1" dirty="0" err="1"/>
              <a:t>Csonka</a:t>
            </a:r>
            <a:r>
              <a:rPr lang="en-US" sz="800" b="1" dirty="0"/>
              <a:t> recovers @ D35</a:t>
            </a:r>
          </a:p>
          <a:p>
            <a:r>
              <a:rPr lang="en-US" sz="800" b="1" dirty="0" err="1"/>
              <a:t>Southmen</a:t>
            </a:r>
            <a:r>
              <a:rPr lang="en-US" sz="800" b="1" dirty="0"/>
              <a:t> @ D35 </a:t>
            </a:r>
          </a:p>
          <a:p>
            <a:r>
              <a:rPr lang="en-US" sz="800" b="1" dirty="0"/>
              <a:t>  9:40 1/10 @ D35 - </a:t>
            </a:r>
            <a:r>
              <a:rPr lang="en-US" sz="800" b="1" dirty="0" err="1"/>
              <a:t>Kiick</a:t>
            </a:r>
            <a:r>
              <a:rPr lang="en-US" sz="800" b="1" dirty="0"/>
              <a:t> -7yd Run (Brown)</a:t>
            </a:r>
          </a:p>
          <a:p>
            <a:r>
              <a:rPr lang="en-US" sz="800" b="1" dirty="0"/>
              <a:t>  8:37 2/17 @ D42 - </a:t>
            </a:r>
            <a:r>
              <a:rPr lang="en-US" sz="800" b="1" dirty="0" err="1"/>
              <a:t>Csonka</a:t>
            </a:r>
            <a:r>
              <a:rPr lang="en-US" sz="800" b="1" dirty="0"/>
              <a:t> 26yd Run (Brown)</a:t>
            </a:r>
          </a:p>
          <a:p>
            <a:r>
              <a:rPr lang="en-US" sz="800" b="1" dirty="0"/>
              <a:t>  5:48 1/10 @ D 16 - </a:t>
            </a:r>
            <a:r>
              <a:rPr lang="en-US" sz="800" b="1" dirty="0" err="1"/>
              <a:t>Kiick</a:t>
            </a:r>
            <a:r>
              <a:rPr lang="en-US" sz="800" b="1" dirty="0"/>
              <a:t> 16 yd Run TD</a:t>
            </a:r>
          </a:p>
          <a:p>
            <a:r>
              <a:rPr lang="en-US" sz="800" b="1" dirty="0"/>
              <a:t>  4:18 Conversion Kick GOOD</a:t>
            </a:r>
          </a:p>
          <a:p>
            <a:r>
              <a:rPr lang="en-US" sz="800" b="1" dirty="0"/>
              <a:t>	Cherokees 0 </a:t>
            </a:r>
            <a:r>
              <a:rPr lang="en-US" sz="800" b="1" dirty="0" err="1"/>
              <a:t>Southmen</a:t>
            </a:r>
            <a:r>
              <a:rPr lang="en-US" sz="800" b="1" dirty="0"/>
              <a:t> 21</a:t>
            </a:r>
          </a:p>
          <a:p>
            <a:r>
              <a:rPr lang="en-US" sz="800" b="1" dirty="0"/>
              <a:t>  4:18 KO </a:t>
            </a:r>
            <a:r>
              <a:rPr lang="en-US" sz="800" b="1" dirty="0" err="1"/>
              <a:t>Southmen</a:t>
            </a:r>
            <a:r>
              <a:rPr lang="en-US" sz="800" b="1" dirty="0"/>
              <a:t> to Cherokees 40yds to 25 Vandergriff 30yd KR (</a:t>
            </a:r>
            <a:r>
              <a:rPr lang="en-US" sz="800" b="1" dirty="0" err="1"/>
              <a:t>Kruyer</a:t>
            </a:r>
            <a:r>
              <a:rPr lang="en-US" sz="800" b="1" dirty="0"/>
              <a:t>)</a:t>
            </a:r>
          </a:p>
          <a:p>
            <a:r>
              <a:rPr lang="en-US" sz="800" b="1" dirty="0"/>
              <a:t>Cherokees @ D45  </a:t>
            </a:r>
          </a:p>
          <a:p>
            <a:r>
              <a:rPr lang="en-US" sz="800" b="1" dirty="0"/>
              <a:t>  3:31 1/10 @ D45 - Vandergriff 1yd Run (</a:t>
            </a:r>
            <a:r>
              <a:rPr lang="en-US" sz="800" b="1" dirty="0" err="1"/>
              <a:t>Mikolajczyk</a:t>
            </a:r>
            <a:r>
              <a:rPr lang="en-US" sz="800" b="1" dirty="0"/>
              <a:t>)</a:t>
            </a:r>
          </a:p>
          <a:p>
            <a:r>
              <a:rPr lang="en-US" sz="800" b="1" dirty="0"/>
              <a:t>  2:19 2/19 @ D44 - Time allowed to advance to the Two Minute Warning</a:t>
            </a:r>
          </a:p>
          <a:p>
            <a:r>
              <a:rPr lang="en-US" sz="800" b="1" dirty="0"/>
              <a:t>TWO MINUTE WARNING</a:t>
            </a:r>
          </a:p>
          <a:p>
            <a:r>
              <a:rPr lang="en-US" sz="800" b="1" dirty="0"/>
              <a:t>  2:00 2/19 @ D44 - Pass to Hogan @ D33 COMP / 35yds (</a:t>
            </a:r>
            <a:r>
              <a:rPr lang="en-US" sz="800" b="1" dirty="0" err="1"/>
              <a:t>Csonka</a:t>
            </a:r>
            <a:r>
              <a:rPr lang="en-US" sz="800" b="1" dirty="0"/>
              <a:t>) Cherokees call 1st TO</a:t>
            </a:r>
          </a:p>
          <a:p>
            <a:r>
              <a:rPr lang="en-US" sz="800" b="1" dirty="0"/>
              <a:t>  1:04 1/G @ D9 - Henley 1 yd Run (</a:t>
            </a:r>
            <a:r>
              <a:rPr lang="en-US" sz="800" b="1" dirty="0" err="1"/>
              <a:t>Kruyer</a:t>
            </a:r>
            <a:r>
              <a:rPr lang="en-US" sz="800" b="1" dirty="0"/>
              <a:t>) Cherokees call 2nd TO</a:t>
            </a:r>
          </a:p>
          <a:p>
            <a:r>
              <a:rPr lang="en-US" sz="800" b="1" dirty="0"/>
              <a:t>  0:41 2/G @ D8 - Pass to Vandergriff in end zone INC (Receiver OB)</a:t>
            </a:r>
          </a:p>
          <a:p>
            <a:r>
              <a:rPr lang="en-US" sz="800" b="1" dirty="0"/>
              <a:t>  0:17 3/G @ D8 - Pass to Vandergriff @ GL COMP / 8yds TD -Time expires</a:t>
            </a:r>
          </a:p>
          <a:p>
            <a:r>
              <a:rPr lang="en-US" sz="800" b="1" dirty="0"/>
              <a:t>  0:00 Conversion Kick GOOD</a:t>
            </a:r>
          </a:p>
          <a:p>
            <a:r>
              <a:rPr lang="en-US" sz="800" b="1" dirty="0"/>
              <a:t>	Cherokees 7 </a:t>
            </a:r>
            <a:r>
              <a:rPr lang="en-US" sz="800" b="1" dirty="0" err="1"/>
              <a:t>Southmen</a:t>
            </a:r>
            <a:r>
              <a:rPr lang="en-US" sz="800" b="1" dirty="0"/>
              <a:t> 21</a:t>
            </a:r>
          </a:p>
          <a:p>
            <a:r>
              <a:rPr lang="en-US" sz="800" b="1" dirty="0"/>
              <a:t>End of QTR - Halftime</a:t>
            </a:r>
          </a:p>
          <a:p>
            <a:r>
              <a:rPr lang="en-US" sz="800" b="1" dirty="0"/>
              <a:t>Cherokees to Receive 2nd half KO</a:t>
            </a:r>
          </a:p>
          <a:p>
            <a:r>
              <a:rPr lang="en-US" sz="800" b="1" dirty="0"/>
              <a:t>3rd Quarter</a:t>
            </a:r>
          </a:p>
          <a:p>
            <a:r>
              <a:rPr lang="en-US" sz="800" b="1" dirty="0"/>
              <a:t>15:00  KO </a:t>
            </a:r>
            <a:r>
              <a:rPr lang="en-US" sz="800" b="1" dirty="0" err="1"/>
              <a:t>Southmen</a:t>
            </a:r>
            <a:r>
              <a:rPr lang="en-US" sz="800" b="1" dirty="0"/>
              <a:t> to Cherokees 50yds to 15 / Bradley 10yd KR (Warfield)</a:t>
            </a:r>
          </a:p>
          <a:p>
            <a:r>
              <a:rPr lang="en-US" sz="800" b="1" dirty="0"/>
              <a:t>Cherokees @ their 25</a:t>
            </a:r>
          </a:p>
          <a:p>
            <a:r>
              <a:rPr lang="en-US" sz="800" b="1" dirty="0"/>
              <a:t>14:19 1/10 @ 25 - Henley 5yd Run (</a:t>
            </a:r>
            <a:r>
              <a:rPr lang="en-US" sz="800" b="1" dirty="0" err="1"/>
              <a:t>Kiick</a:t>
            </a:r>
            <a:r>
              <a:rPr lang="en-US" sz="800" b="1" dirty="0"/>
              <a:t>)</a:t>
            </a:r>
          </a:p>
          <a:p>
            <a:endParaRPr lang="en-US" sz="800" b="1" dirty="0"/>
          </a:p>
          <a:p>
            <a:endParaRPr lang="en-US" sz="1000" b="1" dirty="0"/>
          </a:p>
          <a:p>
            <a:endParaRPr lang="en-US" sz="1200" b="1" dirty="0"/>
          </a:p>
        </p:txBody>
      </p:sp>
      <p:sp>
        <p:nvSpPr>
          <p:cNvPr id="19" name="TextBox 18">
            <a:extLst>
              <a:ext uri="{FF2B5EF4-FFF2-40B4-BE49-F238E27FC236}">
                <a16:creationId xmlns:a16="http://schemas.microsoft.com/office/drawing/2014/main" xmlns="" id="{744436A0-F058-42FE-8340-BB59FE14A875}"/>
              </a:ext>
            </a:extLst>
          </p:cNvPr>
          <p:cNvSpPr txBox="1"/>
          <p:nvPr/>
        </p:nvSpPr>
        <p:spPr>
          <a:xfrm>
            <a:off x="3657598" y="2999579"/>
            <a:ext cx="3657600" cy="6832640"/>
          </a:xfrm>
          <a:prstGeom prst="rect">
            <a:avLst/>
          </a:prstGeom>
          <a:noFill/>
        </p:spPr>
        <p:txBody>
          <a:bodyPr wrap="square" rtlCol="0">
            <a:spAutoFit/>
          </a:bodyPr>
          <a:lstStyle/>
          <a:p>
            <a:r>
              <a:rPr lang="en-US" sz="800" b="1" dirty="0"/>
              <a:t>13:39 2/5 @ 30 - Henley -6yd Run (</a:t>
            </a:r>
            <a:r>
              <a:rPr lang="en-US" sz="800" b="1" dirty="0" err="1"/>
              <a:t>Mikolajczyk</a:t>
            </a:r>
            <a:r>
              <a:rPr lang="en-US" sz="800" b="1" dirty="0"/>
              <a:t>)</a:t>
            </a:r>
          </a:p>
          <a:p>
            <a:r>
              <a:rPr lang="en-US" sz="800" b="1" dirty="0"/>
              <a:t>12:42 3/11 @ 24 - </a:t>
            </a:r>
            <a:r>
              <a:rPr lang="en-US" sz="800" b="1" dirty="0" err="1"/>
              <a:t>Haushalter</a:t>
            </a:r>
            <a:r>
              <a:rPr lang="en-US" sz="800" b="1" dirty="0"/>
              <a:t> 2yd Run (Shirk)</a:t>
            </a:r>
          </a:p>
          <a:p>
            <a:r>
              <a:rPr lang="en-US" sz="800" b="1" dirty="0"/>
              <a:t>11:21 4/9 @ 26 - Punt 40yds to 34 / </a:t>
            </a:r>
            <a:r>
              <a:rPr lang="en-US" sz="800" b="1" dirty="0" err="1"/>
              <a:t>Kiick</a:t>
            </a:r>
            <a:r>
              <a:rPr lang="en-US" sz="800" b="1" dirty="0"/>
              <a:t> 37yd PR (Hogan)</a:t>
            </a:r>
          </a:p>
          <a:p>
            <a:r>
              <a:rPr lang="en-US" sz="800" b="1" dirty="0" err="1"/>
              <a:t>Southmen</a:t>
            </a:r>
            <a:r>
              <a:rPr lang="en-US" sz="800" b="1" dirty="0"/>
              <a:t> @ D 29</a:t>
            </a:r>
          </a:p>
          <a:p>
            <a:r>
              <a:rPr lang="en-US" sz="800" b="1" dirty="0"/>
              <a:t>  9:07 1/10 @ D29 - Pass to Marshall @ D2 COMP / 29yd TD</a:t>
            </a:r>
          </a:p>
          <a:p>
            <a:r>
              <a:rPr lang="en-US" sz="800" b="1" dirty="0"/>
              <a:t>  8:23 Conversion Kick NO GOOD (Missed wide left)</a:t>
            </a:r>
          </a:p>
          <a:p>
            <a:r>
              <a:rPr lang="en-US" sz="800" b="1" dirty="0"/>
              <a:t>	Cherokees 7 </a:t>
            </a:r>
            <a:r>
              <a:rPr lang="en-US" sz="800" b="1" dirty="0" err="1"/>
              <a:t>Southmen</a:t>
            </a:r>
            <a:r>
              <a:rPr lang="en-US" sz="800" b="1" dirty="0"/>
              <a:t> 27</a:t>
            </a:r>
          </a:p>
          <a:p>
            <a:r>
              <a:rPr lang="en-US" sz="800" b="1" dirty="0"/>
              <a:t>  8:23 KO </a:t>
            </a:r>
            <a:r>
              <a:rPr lang="en-US" sz="800" b="1" dirty="0" err="1"/>
              <a:t>Southmen</a:t>
            </a:r>
            <a:r>
              <a:rPr lang="en-US" sz="800" b="1" dirty="0"/>
              <a:t> to Cherokees 57yds to 8 / Hogan 13yd KR (</a:t>
            </a:r>
            <a:r>
              <a:rPr lang="en-US" sz="800" b="1" dirty="0" err="1"/>
              <a:t>Kiick</a:t>
            </a:r>
            <a:r>
              <a:rPr lang="en-US" sz="800" b="1" dirty="0"/>
              <a:t>)</a:t>
            </a:r>
          </a:p>
          <a:p>
            <a:r>
              <a:rPr lang="en-US" sz="800" b="1" dirty="0"/>
              <a:t>Cherokees @ their 21</a:t>
            </a:r>
          </a:p>
          <a:p>
            <a:r>
              <a:rPr lang="en-US" sz="800" b="1" dirty="0"/>
              <a:t>  7:34 1/10 @ 21 - Pass to Brown @ 40 COMP 79yds TD</a:t>
            </a:r>
          </a:p>
          <a:p>
            <a:r>
              <a:rPr lang="en-US" sz="800" b="1" dirty="0"/>
              <a:t>  6:19 Conversion Kick GOOD</a:t>
            </a:r>
          </a:p>
          <a:p>
            <a:r>
              <a:rPr lang="en-US" sz="800" b="1" dirty="0"/>
              <a:t>	Cherokees 14 </a:t>
            </a:r>
            <a:r>
              <a:rPr lang="en-US" sz="800" b="1" dirty="0" err="1"/>
              <a:t>Southmen</a:t>
            </a:r>
            <a:r>
              <a:rPr lang="en-US" sz="800" b="1" dirty="0"/>
              <a:t> 27</a:t>
            </a:r>
          </a:p>
          <a:p>
            <a:r>
              <a:rPr lang="en-US" sz="800" b="1" dirty="0"/>
              <a:t>  6:19 KO Cherokees to </a:t>
            </a:r>
            <a:r>
              <a:rPr lang="en-US" sz="800" b="1" dirty="0" err="1"/>
              <a:t>Southmen</a:t>
            </a:r>
            <a:r>
              <a:rPr lang="en-US" sz="800" b="1" dirty="0"/>
              <a:t> 67yds to endzone (-2) / </a:t>
            </a:r>
            <a:r>
              <a:rPr lang="en-US" sz="800" b="1" dirty="0" err="1"/>
              <a:t>Kiick</a:t>
            </a:r>
            <a:r>
              <a:rPr lang="en-US" sz="800" b="1" dirty="0"/>
              <a:t> 15yd KR OB</a:t>
            </a:r>
          </a:p>
          <a:p>
            <a:r>
              <a:rPr lang="en-US" sz="800" b="1" dirty="0" err="1"/>
              <a:t>Southmen</a:t>
            </a:r>
            <a:r>
              <a:rPr lang="en-US" sz="800" b="1" dirty="0"/>
              <a:t> @ their 13</a:t>
            </a:r>
          </a:p>
          <a:p>
            <a:r>
              <a:rPr lang="en-US" sz="800" b="1" dirty="0"/>
              <a:t>  6:12 1/10 @ 13 - Pass to </a:t>
            </a:r>
            <a:r>
              <a:rPr lang="en-US" sz="800" b="1" dirty="0" err="1"/>
              <a:t>Csonka</a:t>
            </a:r>
            <a:r>
              <a:rPr lang="en-US" sz="800" b="1" dirty="0"/>
              <a:t>  @ 5 COMP / 6yds (Vandergriff)</a:t>
            </a:r>
          </a:p>
          <a:p>
            <a:r>
              <a:rPr lang="en-US" sz="800" b="1" dirty="0"/>
              <a:t>  4:59 2/4 @ 19 - Warfield -7yd Run (Fuller)</a:t>
            </a:r>
          </a:p>
          <a:p>
            <a:r>
              <a:rPr lang="en-US" sz="800" b="1" dirty="0"/>
              <a:t>  3:56 3/11 @ 12 - </a:t>
            </a:r>
            <a:r>
              <a:rPr lang="en-US" sz="800" b="1" dirty="0" err="1"/>
              <a:t>Csonka</a:t>
            </a:r>
            <a:r>
              <a:rPr lang="en-US" sz="800" b="1" dirty="0"/>
              <a:t> 2yd Run (Bradley)</a:t>
            </a:r>
          </a:p>
          <a:p>
            <a:r>
              <a:rPr lang="en-US" sz="800" b="1" dirty="0"/>
              <a:t>  2:16 4/9 @ 14 - Punt 35yds to 49 / Brown 18yd PR (Marshall) Time expires </a:t>
            </a:r>
          </a:p>
          <a:p>
            <a:r>
              <a:rPr lang="en-US" sz="800" b="1" dirty="0"/>
              <a:t>End of QTR</a:t>
            </a:r>
          </a:p>
          <a:p>
            <a:r>
              <a:rPr lang="en-US" sz="800" b="1" dirty="0"/>
              <a:t>	Cherokees 14 </a:t>
            </a:r>
            <a:r>
              <a:rPr lang="en-US" sz="800" b="1" dirty="0" err="1"/>
              <a:t>Southmen</a:t>
            </a:r>
            <a:r>
              <a:rPr lang="en-US" sz="800" b="1" dirty="0"/>
              <a:t> 27</a:t>
            </a:r>
          </a:p>
          <a:p>
            <a:r>
              <a:rPr lang="en-US" sz="800" b="1" dirty="0"/>
              <a:t>4th Quarter</a:t>
            </a:r>
          </a:p>
          <a:p>
            <a:r>
              <a:rPr lang="en-US" sz="800" b="1" dirty="0"/>
              <a:t>Cherokees @ D31</a:t>
            </a:r>
          </a:p>
          <a:p>
            <a:r>
              <a:rPr lang="en-US" sz="800" b="1" dirty="0"/>
              <a:t>15:00 1/10 @ D31 - Vandergriff 7yd Run (</a:t>
            </a:r>
            <a:r>
              <a:rPr lang="en-US" sz="800" b="1" dirty="0" err="1"/>
              <a:t>Canale</a:t>
            </a:r>
            <a:r>
              <a:rPr lang="en-US" sz="800" b="1" dirty="0"/>
              <a:t>)</a:t>
            </a:r>
          </a:p>
          <a:p>
            <a:r>
              <a:rPr lang="en-US" sz="800" b="1" dirty="0"/>
              <a:t>14:12 2/3 @ D24 - Henley 10 yd Run OB</a:t>
            </a:r>
          </a:p>
          <a:p>
            <a:r>
              <a:rPr lang="en-US" sz="800" b="1" dirty="0"/>
              <a:t>12:40 1/10 @ D14 -Henley -7yds Run (</a:t>
            </a:r>
            <a:r>
              <a:rPr lang="en-US" sz="800" b="1" dirty="0" err="1"/>
              <a:t>Huarte</a:t>
            </a:r>
            <a:r>
              <a:rPr lang="en-US" sz="800" b="1" dirty="0"/>
              <a:t>)</a:t>
            </a:r>
          </a:p>
          <a:p>
            <a:r>
              <a:rPr lang="en-US" sz="800" b="1" dirty="0"/>
              <a:t>12:08 2/17 @ D21 - Pass to Hogan @ D1 INC</a:t>
            </a:r>
          </a:p>
          <a:p>
            <a:r>
              <a:rPr lang="en-US" sz="800" b="1" dirty="0"/>
              <a:t>10:43 3/17 @ D21 - Pass to Hogan in end zone INC</a:t>
            </a:r>
          </a:p>
          <a:p>
            <a:r>
              <a:rPr lang="en-US" sz="800" b="1" dirty="0"/>
              <a:t>  9:36 4/17 @ D21 - 28yd Field Goal GOOD </a:t>
            </a:r>
          </a:p>
          <a:p>
            <a:r>
              <a:rPr lang="en-US" sz="800" b="1" dirty="0"/>
              <a:t>	Cherokees 17 </a:t>
            </a:r>
            <a:r>
              <a:rPr lang="en-US" sz="800" b="1" dirty="0" err="1"/>
              <a:t>Southmen</a:t>
            </a:r>
            <a:r>
              <a:rPr lang="en-US" sz="800" b="1" dirty="0"/>
              <a:t> 27</a:t>
            </a:r>
          </a:p>
          <a:p>
            <a:r>
              <a:rPr lang="en-US" sz="800" b="1" dirty="0"/>
              <a:t>  9:27 KO Cherokees to </a:t>
            </a:r>
            <a:r>
              <a:rPr lang="en-US" sz="800" b="1" dirty="0" err="1"/>
              <a:t>Southmen</a:t>
            </a:r>
            <a:r>
              <a:rPr lang="en-US" sz="800" b="1" dirty="0"/>
              <a:t> 73 yards  Touchback</a:t>
            </a:r>
          </a:p>
          <a:p>
            <a:r>
              <a:rPr lang="en-US" sz="800" b="1" dirty="0" err="1"/>
              <a:t>Southmen</a:t>
            </a:r>
            <a:r>
              <a:rPr lang="en-US" sz="800" b="1" dirty="0"/>
              <a:t> @ their 25</a:t>
            </a:r>
          </a:p>
          <a:p>
            <a:r>
              <a:rPr lang="en-US" sz="800" b="1" dirty="0"/>
              <a:t>  9:27 1/10 @ 25 - </a:t>
            </a:r>
            <a:r>
              <a:rPr lang="en-US" sz="800" b="1" dirty="0" err="1"/>
              <a:t>Kiick</a:t>
            </a:r>
            <a:r>
              <a:rPr lang="en-US" sz="800" b="1" dirty="0"/>
              <a:t> -5yd Run (</a:t>
            </a:r>
            <a:r>
              <a:rPr lang="en-US" sz="800" b="1" dirty="0" err="1"/>
              <a:t>Haushalter</a:t>
            </a:r>
            <a:r>
              <a:rPr lang="en-US" sz="800" b="1" dirty="0"/>
              <a:t>)</a:t>
            </a:r>
          </a:p>
          <a:p>
            <a:r>
              <a:rPr lang="en-US" sz="800" b="1" dirty="0"/>
              <a:t>  8:13 2/15 @ 20 - </a:t>
            </a:r>
            <a:r>
              <a:rPr lang="en-US" sz="800" b="1" dirty="0" err="1"/>
              <a:t>Csonka</a:t>
            </a:r>
            <a:r>
              <a:rPr lang="en-US" sz="800" b="1" dirty="0"/>
              <a:t> 4yd Run (Phillips)</a:t>
            </a:r>
          </a:p>
          <a:p>
            <a:r>
              <a:rPr lang="en-US" sz="800" b="1" dirty="0"/>
              <a:t>  7:19 3/11 @ 24 - Pass to </a:t>
            </a:r>
            <a:r>
              <a:rPr lang="en-US" sz="800" b="1" dirty="0" err="1"/>
              <a:t>Kiick</a:t>
            </a:r>
            <a:r>
              <a:rPr lang="en-US" sz="800" b="1" dirty="0"/>
              <a:t> @ 13 COMP -6yds (Henley)</a:t>
            </a:r>
          </a:p>
          <a:p>
            <a:r>
              <a:rPr lang="en-US" sz="800" b="1" dirty="0"/>
              <a:t>  5:02 4/17 @ 18 - Punt 44yds to D42 / Henley 9yd PR OB</a:t>
            </a:r>
          </a:p>
          <a:p>
            <a:r>
              <a:rPr lang="en-US" sz="800" b="1" dirty="0"/>
              <a:t>Cherokees @ D49</a:t>
            </a:r>
          </a:p>
          <a:p>
            <a:r>
              <a:rPr lang="en-US" sz="800" b="1" dirty="0"/>
              <a:t>  3:53 1/10 @ D49 - Pass to Bradley @ D10 INC</a:t>
            </a:r>
          </a:p>
          <a:p>
            <a:r>
              <a:rPr lang="en-US" sz="800" b="1" dirty="0"/>
              <a:t>  3:16 2/10 @ D49 - Pass to Hogan @ 42 COMP 4yds OB</a:t>
            </a:r>
          </a:p>
          <a:p>
            <a:r>
              <a:rPr lang="en-US" sz="800" b="1" dirty="0"/>
              <a:t>  2:03 3/6 @ D45 - Pass to Vandergriff @D26 COMP 24yds OB</a:t>
            </a:r>
          </a:p>
          <a:p>
            <a:r>
              <a:rPr lang="en-US" sz="800" b="1" dirty="0"/>
              <a:t>TWO MINUTE WARNING</a:t>
            </a:r>
          </a:p>
          <a:p>
            <a:r>
              <a:rPr lang="en-US" sz="800" b="1" dirty="0"/>
              <a:t>  1:37 1/10 @ D21 - Pass to Brown @ D11 INC</a:t>
            </a:r>
          </a:p>
          <a:p>
            <a:r>
              <a:rPr lang="en-US" sz="800" b="1" dirty="0"/>
              <a:t>  1:18 2/10 @ D21 - Pass to Bradley @ D3 COMP 21yds TD</a:t>
            </a:r>
          </a:p>
          <a:p>
            <a:r>
              <a:rPr lang="en-US" sz="800" b="1" dirty="0"/>
              <a:t>  0:53 Conversion Kick GOOD</a:t>
            </a:r>
          </a:p>
          <a:p>
            <a:r>
              <a:rPr lang="en-US" sz="800" b="1" dirty="0"/>
              <a:t>	Cherokees 24 </a:t>
            </a:r>
            <a:r>
              <a:rPr lang="en-US" sz="800" b="1" dirty="0" err="1"/>
              <a:t>Southmen</a:t>
            </a:r>
            <a:r>
              <a:rPr lang="en-US" sz="800" b="1" dirty="0"/>
              <a:t> 27</a:t>
            </a:r>
          </a:p>
          <a:p>
            <a:r>
              <a:rPr lang="en-US" sz="800" b="1" dirty="0"/>
              <a:t>  0:53 KO Cherokees to </a:t>
            </a:r>
            <a:r>
              <a:rPr lang="en-US" sz="800" b="1" dirty="0" err="1"/>
              <a:t>Southmen</a:t>
            </a:r>
            <a:r>
              <a:rPr lang="en-US" sz="800" b="1" dirty="0"/>
              <a:t> -ONSIDE KICK- 12yds to 47 / Shirk recovers / 0yd KR (Hogan)</a:t>
            </a:r>
          </a:p>
          <a:p>
            <a:r>
              <a:rPr lang="en-US" sz="800" b="1" dirty="0" err="1"/>
              <a:t>Southmen</a:t>
            </a:r>
            <a:r>
              <a:rPr lang="en-US" sz="800" b="1" dirty="0"/>
              <a:t> @ D47</a:t>
            </a:r>
          </a:p>
          <a:p>
            <a:r>
              <a:rPr lang="en-US" sz="800" b="1" dirty="0"/>
              <a:t>  0:41 1/10 @ D47 - </a:t>
            </a:r>
            <a:r>
              <a:rPr lang="en-US" sz="800" b="1" dirty="0" err="1"/>
              <a:t>Huarte</a:t>
            </a:r>
            <a:r>
              <a:rPr lang="en-US" sz="800" b="1" dirty="0"/>
              <a:t> -1yd Run (Kneel Down)</a:t>
            </a:r>
          </a:p>
          <a:p>
            <a:r>
              <a:rPr lang="en-US" sz="800" b="1" dirty="0"/>
              <a:t>  0:37 211 @ D48 - Time allowed to expire</a:t>
            </a:r>
          </a:p>
          <a:p>
            <a:r>
              <a:rPr lang="en-US" sz="800" b="1" dirty="0"/>
              <a:t>End of Game</a:t>
            </a:r>
          </a:p>
          <a:p>
            <a:r>
              <a:rPr lang="en-US" sz="800" b="1" dirty="0"/>
              <a:t>	Cherokees 24 </a:t>
            </a:r>
            <a:r>
              <a:rPr lang="en-US" sz="800" b="1" dirty="0" err="1"/>
              <a:t>Southmen</a:t>
            </a:r>
            <a:r>
              <a:rPr lang="en-US" sz="800" b="1" dirty="0"/>
              <a:t> 27 </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3310039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8F0E145-D2D8-4CBF-B755-A839D7E43E45}"/>
              </a:ext>
            </a:extLst>
          </p:cNvPr>
          <p:cNvGrpSpPr/>
          <p:nvPr/>
        </p:nvGrpSpPr>
        <p:grpSpPr>
          <a:xfrm>
            <a:off x="228599" y="228517"/>
            <a:ext cx="7315201" cy="9601366"/>
            <a:chOff x="228599" y="228517"/>
            <a:chExt cx="7315201" cy="9601366"/>
          </a:xfrm>
        </p:grpSpPr>
        <p:pic>
          <p:nvPicPr>
            <p:cNvPr id="15" name="Picture 14" descr="A group of people in a room&#10;&#10;Description automatically generated">
              <a:extLst>
                <a:ext uri="{FF2B5EF4-FFF2-40B4-BE49-F238E27FC236}">
                  <a16:creationId xmlns:a16="http://schemas.microsoft.com/office/drawing/2014/main" xmlns="" id="{67B450B3-E263-4AFF-80FB-06815607680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2667622"/>
              <a:ext cx="7315200" cy="7162261"/>
            </a:xfrm>
            <a:prstGeom prst="rect">
              <a:avLst/>
            </a:prstGeom>
          </p:spPr>
        </p:pic>
        <p:pic>
          <p:nvPicPr>
            <p:cNvPr id="17" name="Picture 14" descr="See the source image">
              <a:extLst>
                <a:ext uri="{FF2B5EF4-FFF2-40B4-BE49-F238E27FC236}">
                  <a16:creationId xmlns:a16="http://schemas.microsoft.com/office/drawing/2014/main" xmlns="" id="{958D1E92-AD12-4F0E-AF7A-F2CEE67E3759}"/>
                </a:ext>
              </a:extLst>
            </p:cNvPr>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1302580" y="7190694"/>
              <a:ext cx="914400" cy="683992"/>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18" descr="See the source image">
              <a:extLst>
                <a:ext uri="{FF2B5EF4-FFF2-40B4-BE49-F238E27FC236}">
                  <a16:creationId xmlns:a16="http://schemas.microsoft.com/office/drawing/2014/main" xmlns="" id="{7C624250-39D4-4FDD-98FA-C45FF4CF8DD4}"/>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2756479" y="7190694"/>
              <a:ext cx="914400" cy="468587"/>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10" descr="See the source image">
              <a:extLst>
                <a:ext uri="{FF2B5EF4-FFF2-40B4-BE49-F238E27FC236}">
                  <a16:creationId xmlns:a16="http://schemas.microsoft.com/office/drawing/2014/main" xmlns="" id="{B24E7B58-EB22-4D01-A1BB-5C98D3C3FBC0}"/>
                </a:ext>
              </a:extLst>
            </p:cNvPr>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6048228" y="7190694"/>
              <a:ext cx="914400" cy="658874"/>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20" descr="See the source image">
              <a:extLst>
                <a:ext uri="{FF2B5EF4-FFF2-40B4-BE49-F238E27FC236}">
                  <a16:creationId xmlns:a16="http://schemas.microsoft.com/office/drawing/2014/main" xmlns="" id="{873F74EB-AA9E-4D3B-818F-55E7C3858DE2}"/>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36805" y="7190694"/>
              <a:ext cx="660311" cy="655313"/>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Picture 22" descr="See the source image">
              <a:extLst>
                <a:ext uri="{FF2B5EF4-FFF2-40B4-BE49-F238E27FC236}">
                  <a16:creationId xmlns:a16="http://schemas.microsoft.com/office/drawing/2014/main" xmlns="" id="{2D1E5BFE-F6E8-458C-8806-E69F1BF2D773}"/>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807637" y="7190694"/>
              <a:ext cx="786692" cy="655313"/>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Picture 4" descr="See the source image">
              <a:extLst>
                <a:ext uri="{FF2B5EF4-FFF2-40B4-BE49-F238E27FC236}">
                  <a16:creationId xmlns:a16="http://schemas.microsoft.com/office/drawing/2014/main" xmlns="" id="{1B7CCA6D-C421-418D-B079-6B8EF3723C38}"/>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291432" y="7190694"/>
              <a:ext cx="636698" cy="655313"/>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28" descr="A picture containing calendar&#10;&#10;Description automatically generated">
              <a:extLst>
                <a:ext uri="{FF2B5EF4-FFF2-40B4-BE49-F238E27FC236}">
                  <a16:creationId xmlns:a16="http://schemas.microsoft.com/office/drawing/2014/main" xmlns="" id="{8D1BAC9D-375E-467E-AE69-C4D5BFA0B50E}"/>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3526445" y="228517"/>
              <a:ext cx="4017355" cy="2286000"/>
            </a:xfrm>
            <a:prstGeom prst="rect">
              <a:avLst/>
            </a:prstGeom>
          </p:spPr>
        </p:pic>
        <p:pic>
          <p:nvPicPr>
            <p:cNvPr id="44" name="Picture 43">
              <a:extLst>
                <a:ext uri="{FF2B5EF4-FFF2-40B4-BE49-F238E27FC236}">
                  <a16:creationId xmlns:a16="http://schemas.microsoft.com/office/drawing/2014/main" xmlns="" id="{28B6A6B6-BA82-4996-8893-636162E0B541}"/>
                </a:ext>
              </a:extLst>
            </p:cNvPr>
            <p:cNvPicPr>
              <a:picLocks noChangeAspect="1"/>
            </p:cNvPicPr>
            <p:nvPr/>
          </p:nvPicPr>
          <p:blipFill>
            <a:blip r:embed="rId13" cstate="print"/>
            <a:stretch>
              <a:fillRect/>
            </a:stretch>
          </p:blipFill>
          <p:spPr>
            <a:xfrm>
              <a:off x="228600" y="228517"/>
              <a:ext cx="3017520" cy="1340256"/>
            </a:xfrm>
            <a:prstGeom prst="rect">
              <a:avLst/>
            </a:prstGeom>
          </p:spPr>
        </p:pic>
        <p:sp>
          <p:nvSpPr>
            <p:cNvPr id="45" name="TextBox 44">
              <a:extLst>
                <a:ext uri="{FF2B5EF4-FFF2-40B4-BE49-F238E27FC236}">
                  <a16:creationId xmlns:a16="http://schemas.microsoft.com/office/drawing/2014/main" xmlns="" id="{2D2853BB-AB61-4EDA-B76B-629F63FF03EF}"/>
                </a:ext>
              </a:extLst>
            </p:cNvPr>
            <p:cNvSpPr txBox="1"/>
            <p:nvPr/>
          </p:nvSpPr>
          <p:spPr>
            <a:xfrm>
              <a:off x="228600" y="1741714"/>
              <a:ext cx="3080657" cy="646331"/>
            </a:xfrm>
            <a:prstGeom prst="rect">
              <a:avLst/>
            </a:prstGeom>
            <a:noFill/>
          </p:spPr>
          <p:txBody>
            <a:bodyPr wrap="square" rtlCol="0">
              <a:spAutoFit/>
            </a:bodyPr>
            <a:lstStyle/>
            <a:p>
              <a:pPr algn="ctr"/>
              <a:r>
                <a:rPr lang="en-US" b="1" dirty="0"/>
                <a:t>WK3 Games to played on this Classic Gotham Gameboard</a:t>
              </a:r>
            </a:p>
          </p:txBody>
        </p:sp>
        <p:sp>
          <p:nvSpPr>
            <p:cNvPr id="46" name="TextBox 45">
              <a:extLst>
                <a:ext uri="{FF2B5EF4-FFF2-40B4-BE49-F238E27FC236}">
                  <a16:creationId xmlns:a16="http://schemas.microsoft.com/office/drawing/2014/main" xmlns="" id="{D4CE4343-1B4D-4C0D-8898-8D95AC24DB85}"/>
                </a:ext>
              </a:extLst>
            </p:cNvPr>
            <p:cNvSpPr txBox="1"/>
            <p:nvPr/>
          </p:nvSpPr>
          <p:spPr>
            <a:xfrm>
              <a:off x="228599" y="6466225"/>
              <a:ext cx="2085473" cy="640080"/>
            </a:xfrm>
            <a:prstGeom prst="rect">
              <a:avLst/>
            </a:prstGeom>
            <a:noFill/>
          </p:spPr>
          <p:txBody>
            <a:bodyPr wrap="square" rtlCol="0">
              <a:spAutoFit/>
            </a:bodyPr>
            <a:lstStyle/>
            <a:p>
              <a:pPr algn="ctr"/>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Oilers @ Titans</a:t>
              </a:r>
            </a:p>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0-1-1   0-2 </a:t>
              </a:r>
            </a:p>
          </p:txBody>
        </p:sp>
        <p:sp>
          <p:nvSpPr>
            <p:cNvPr id="47" name="TextBox 46">
              <a:extLst>
                <a:ext uri="{FF2B5EF4-FFF2-40B4-BE49-F238E27FC236}">
                  <a16:creationId xmlns:a16="http://schemas.microsoft.com/office/drawing/2014/main" xmlns="" id="{89ECBB78-1B03-4C98-9978-BDC492BA3889}"/>
                </a:ext>
              </a:extLst>
            </p:cNvPr>
            <p:cNvSpPr txBox="1"/>
            <p:nvPr/>
          </p:nvSpPr>
          <p:spPr>
            <a:xfrm>
              <a:off x="2322896" y="6466225"/>
              <a:ext cx="2834640" cy="640080"/>
            </a:xfrm>
            <a:prstGeom prst="rect">
              <a:avLst/>
            </a:prstGeom>
            <a:noFill/>
          </p:spPr>
          <p:txBody>
            <a:bodyPr wrap="square" rtlCol="0">
              <a:spAutoFit/>
            </a:bodyPr>
            <a:lstStyle/>
            <a:p>
              <a:pPr algn="ctr"/>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Showboats @ </a:t>
              </a:r>
              <a:r>
                <a:rPr lang="en-US" sz="1600" b="1"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endParaRPr lang="en-US" sz="1600" b="1" dirty="0">
                <a:solidFill>
                  <a:schemeClr val="bg1"/>
                </a:solidFill>
                <a:effectLst>
                  <a:outerShdw blurRad="38100" dist="38100" dir="2700000" algn="tl">
                    <a:srgbClr val="000000">
                      <a:alpha val="43137"/>
                    </a:srgbClr>
                  </a:outerShdw>
                </a:effectLst>
                <a:latin typeface="Arial Black" panose="020B0A04020102020204" pitchFamily="34" charset="0"/>
              </a:endParaRPr>
            </a:p>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2-0   2-0</a:t>
              </a:r>
            </a:p>
          </p:txBody>
        </p:sp>
        <p:sp>
          <p:nvSpPr>
            <p:cNvPr id="48" name="TextBox 47">
              <a:extLst>
                <a:ext uri="{FF2B5EF4-FFF2-40B4-BE49-F238E27FC236}">
                  <a16:creationId xmlns:a16="http://schemas.microsoft.com/office/drawing/2014/main" xmlns="" id="{31D12924-C5D5-4C9E-BBFB-CAEFD7CC1F18}"/>
                </a:ext>
              </a:extLst>
            </p:cNvPr>
            <p:cNvSpPr txBox="1"/>
            <p:nvPr/>
          </p:nvSpPr>
          <p:spPr>
            <a:xfrm>
              <a:off x="5166360" y="6466225"/>
              <a:ext cx="2377440" cy="640080"/>
            </a:xfrm>
            <a:prstGeom prst="rect">
              <a:avLst/>
            </a:prstGeom>
            <a:noFill/>
          </p:spPr>
          <p:txBody>
            <a:bodyPr wrap="square" rtlCol="0">
              <a:spAutoFit/>
            </a:bodyPr>
            <a:lstStyle/>
            <a:p>
              <a:pPr algn="ctr"/>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Cherokees @ Bears</a:t>
              </a:r>
            </a:p>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0-2   1-0-1</a:t>
              </a:r>
            </a:p>
          </p:txBody>
        </p:sp>
      </p:grpSp>
    </p:spTree>
    <p:extLst>
      <p:ext uri="{BB962C8B-B14F-4D97-AF65-F5344CB8AC3E}">
        <p14:creationId xmlns:p14="http://schemas.microsoft.com/office/powerpoint/2010/main" xmlns="" val="842701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9AEDCF7-8F88-44E1-B3C6-C62D6E1B0324}"/>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5" name="TextBox 4">
            <a:extLst>
              <a:ext uri="{FF2B5EF4-FFF2-40B4-BE49-F238E27FC236}">
                <a16:creationId xmlns:a16="http://schemas.microsoft.com/office/drawing/2014/main" xmlns="" id="{C0F0CCE5-66A4-458B-A277-60FC7B676303}"/>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11/04/2020 WK2 Game 1</a:t>
            </a:r>
          </a:p>
          <a:p>
            <a:r>
              <a:rPr lang="en-US" sz="1600" dirty="0">
                <a:latin typeface="Arial Black" panose="020B0A04020102020204" pitchFamily="34" charset="0"/>
              </a:rPr>
              <a:t>Tennessee Oilers @ Tennessee Titans</a:t>
            </a:r>
          </a:p>
        </p:txBody>
      </p:sp>
      <p:sp>
        <p:nvSpPr>
          <p:cNvPr id="7" name="TextBox 6">
            <a:extLst>
              <a:ext uri="{FF2B5EF4-FFF2-40B4-BE49-F238E27FC236}">
                <a16:creationId xmlns:a16="http://schemas.microsoft.com/office/drawing/2014/main" xmlns="" id="{8D6B7378-07A3-4D16-9A61-A9DA593FAAF5}"/>
              </a:ext>
            </a:extLst>
          </p:cNvPr>
          <p:cNvSpPr txBox="1"/>
          <p:nvPr/>
        </p:nvSpPr>
        <p:spPr>
          <a:xfrm>
            <a:off x="457198" y="758991"/>
            <a:ext cx="118872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Oilers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McNair 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27 George 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Thomas 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81 Sanders 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SE / DB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Wycheck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Stepnoski</a:t>
            </a:r>
            <a:r>
              <a:rPr lang="en-US" sz="800" b="1" dirty="0">
                <a:effectLst/>
                <a:latin typeface="Calibri" panose="020F0502020204030204" pitchFamily="34" charset="0"/>
                <a:ea typeface="Calibri" panose="020F0502020204030204" pitchFamily="34" charset="0"/>
                <a:cs typeface="Times New Roman" panose="02020603050405020304" pitchFamily="18" charset="0"/>
              </a:rPr>
              <a:t> C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Layman 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69 Runyon G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Matthews 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72 Hopkins T / LB</a:t>
            </a:r>
          </a:p>
        </p:txBody>
      </p:sp>
      <p:sp>
        <p:nvSpPr>
          <p:cNvPr id="9" name="TextBox 8">
            <a:extLst>
              <a:ext uri="{FF2B5EF4-FFF2-40B4-BE49-F238E27FC236}">
                <a16:creationId xmlns:a16="http://schemas.microsoft.com/office/drawing/2014/main" xmlns="" id="{4DFDCD8A-1551-473E-A5F5-931B0C491E93}"/>
              </a:ext>
            </a:extLst>
          </p:cNvPr>
          <p:cNvSpPr txBox="1"/>
          <p:nvPr/>
        </p:nvSpPr>
        <p:spPr>
          <a:xfrm>
            <a:off x="1597905"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11" name="TextBox 10">
            <a:extLst>
              <a:ext uri="{FF2B5EF4-FFF2-40B4-BE49-F238E27FC236}">
                <a16:creationId xmlns:a16="http://schemas.microsoft.com/office/drawing/2014/main" xmlns="" id="{76603088-AA6B-4520-937A-D64DF73F1CF7}"/>
              </a:ext>
            </a:extLst>
          </p:cNvPr>
          <p:cNvSpPr txBox="1"/>
          <p:nvPr/>
        </p:nvSpPr>
        <p:spPr>
          <a:xfrm>
            <a:off x="2103118" y="758991"/>
            <a:ext cx="109728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Titans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17 Tannehill 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Henry 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33 Lewis 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Brown 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Walker 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Johns 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N. Davis 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54 Evans 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Lewan</a:t>
            </a:r>
            <a:r>
              <a:rPr lang="en-US" sz="800" b="1" dirty="0">
                <a:effectLst/>
                <a:latin typeface="Calibri" panose="020F0502020204030204" pitchFamily="34" charset="0"/>
                <a:ea typeface="Calibri" panose="020F0502020204030204" pitchFamily="34" charset="0"/>
                <a:cs typeface="Times New Roman" panose="02020603050405020304" pitchFamily="18" charset="0"/>
              </a:rPr>
              <a:t> 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78 Conklin T / DE </a:t>
            </a:r>
          </a:p>
        </p:txBody>
      </p:sp>
      <p:graphicFrame>
        <p:nvGraphicFramePr>
          <p:cNvPr id="13" name="Table 12">
            <a:extLst>
              <a:ext uri="{FF2B5EF4-FFF2-40B4-BE49-F238E27FC236}">
                <a16:creationId xmlns:a16="http://schemas.microsoft.com/office/drawing/2014/main" xmlns="" id="{C924FBB5-44F8-4192-AE85-39B412F7174A}"/>
              </a:ext>
            </a:extLst>
          </p:cNvPr>
          <p:cNvGraphicFramePr>
            <a:graphicFrameLocks noGrp="1"/>
          </p:cNvGraphicFramePr>
          <p:nvPr>
            <p:extLst>
              <p:ext uri="{D42A27DB-BD31-4B8C-83A1-F6EECF244321}">
                <p14:modId xmlns:p14="http://schemas.microsoft.com/office/powerpoint/2010/main" xmlns="" val="1613896618"/>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rPr>
                        <a:t>Oilers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Titans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tc>
                <a:extLst>
                  <a:ext uri="{0D108BD9-81ED-4DB2-BD59-A6C34878D82A}">
                    <a16:rowId xmlns:a16="http://schemas.microsoft.com/office/drawing/2014/main" xmlns="" val="3177947723"/>
                  </a:ext>
                </a:extLst>
              </a:tr>
            </a:tbl>
          </a:graphicData>
        </a:graphic>
      </p:graphicFrame>
      <p:sp>
        <p:nvSpPr>
          <p:cNvPr id="15" name="TextBox 14">
            <a:extLst>
              <a:ext uri="{FF2B5EF4-FFF2-40B4-BE49-F238E27FC236}">
                <a16:creationId xmlns:a16="http://schemas.microsoft.com/office/drawing/2014/main" xmlns="" id="{1FBA230C-D60D-4E5D-B65E-662CB579E2F6}"/>
              </a:ext>
            </a:extLst>
          </p:cNvPr>
          <p:cNvSpPr txBox="1"/>
          <p:nvPr/>
        </p:nvSpPr>
        <p:spPr>
          <a:xfrm>
            <a:off x="3657598" y="1353659"/>
            <a:ext cx="3657600"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2976563" algn="l"/>
                <a:tab pos="3252788" algn="l"/>
              </a:tabLst>
            </a:pPr>
            <a:r>
              <a:rPr lang="en-US" sz="800" b="1" dirty="0"/>
              <a:t>2Nd QTR      	OIL	TIT</a:t>
            </a:r>
          </a:p>
          <a:p>
            <a:pPr>
              <a:tabLst>
                <a:tab pos="3030538" algn="l"/>
                <a:tab pos="3252788" algn="l"/>
              </a:tabLst>
            </a:pPr>
            <a:r>
              <a:rPr lang="en-US" sz="800" b="1" dirty="0"/>
              <a:t>TIT - 50yd FG 	0	3</a:t>
            </a:r>
          </a:p>
          <a:p>
            <a:pPr>
              <a:tabLst>
                <a:tab pos="3030538" algn="l"/>
                <a:tab pos="3252788" algn="l"/>
              </a:tabLst>
            </a:pPr>
            <a:r>
              <a:rPr lang="en-US" sz="800" b="1" dirty="0"/>
              <a:t>TIT - Lewis 70yd Pass from Tannehill (Kick GOOD)	0	10</a:t>
            </a:r>
          </a:p>
          <a:p>
            <a:pPr>
              <a:tabLst>
                <a:tab pos="3030538" algn="l"/>
                <a:tab pos="3252788" algn="l"/>
              </a:tabLst>
            </a:pPr>
            <a:r>
              <a:rPr lang="en-US" sz="800" b="1" dirty="0"/>
              <a:t>TIT - 38yd FG	0	13</a:t>
            </a:r>
          </a:p>
          <a:p>
            <a:pPr>
              <a:tabLst>
                <a:tab pos="3030538" algn="l"/>
                <a:tab pos="3252788" algn="l"/>
              </a:tabLst>
            </a:pPr>
            <a:r>
              <a:rPr lang="en-US" sz="800" b="1" dirty="0"/>
              <a:t>3rd QTR</a:t>
            </a:r>
          </a:p>
          <a:p>
            <a:pPr>
              <a:tabLst>
                <a:tab pos="3030538" algn="l"/>
                <a:tab pos="3252788" algn="l"/>
              </a:tabLst>
            </a:pPr>
            <a:r>
              <a:rPr lang="en-US" sz="800" b="1" dirty="0"/>
              <a:t>TIT - Lewis 30yd Run (Kick GOOD)	0	20 </a:t>
            </a:r>
          </a:p>
          <a:p>
            <a:pPr>
              <a:tabLst>
                <a:tab pos="3030538" algn="l"/>
                <a:tab pos="3252788" algn="l"/>
              </a:tabLst>
            </a:pPr>
            <a:r>
              <a:rPr lang="en-US" sz="800" b="1" dirty="0"/>
              <a:t>TIT - Lewis 51yd Run (Kick GOOD)	0	27</a:t>
            </a:r>
          </a:p>
          <a:p>
            <a:pPr>
              <a:tabLst>
                <a:tab pos="3030538" algn="l"/>
                <a:tab pos="3252788" algn="l"/>
              </a:tabLst>
            </a:pPr>
            <a:r>
              <a:rPr lang="en-US" sz="800" b="1" dirty="0"/>
              <a:t>4th QTR</a:t>
            </a:r>
          </a:p>
          <a:p>
            <a:pPr>
              <a:tabLst>
                <a:tab pos="3030538" algn="l"/>
                <a:tab pos="3252788" algn="l"/>
              </a:tabLst>
            </a:pPr>
            <a:r>
              <a:rPr lang="en-US" sz="800" b="1" dirty="0"/>
              <a:t>OIL - McNair 10yd Run (Kick GOOD)	7	27</a:t>
            </a:r>
          </a:p>
          <a:p>
            <a:pPr>
              <a:tabLst>
                <a:tab pos="3030538" algn="l"/>
                <a:tab pos="3252788" algn="l"/>
              </a:tabLst>
            </a:pPr>
            <a:r>
              <a:rPr lang="en-US" sz="800" b="1" dirty="0"/>
              <a:t>TIT - Walker 25yd Pass from Tannehill	7	34</a:t>
            </a:r>
          </a:p>
          <a:p>
            <a:pPr>
              <a:tabLst>
                <a:tab pos="3030538" algn="l"/>
                <a:tab pos="3252788" algn="l"/>
              </a:tabLst>
            </a:pPr>
            <a:r>
              <a:rPr lang="en-US" sz="800" b="1" dirty="0"/>
              <a:t>OIL - </a:t>
            </a:r>
            <a:r>
              <a:rPr lang="en-US" sz="800" b="1" dirty="0" err="1"/>
              <a:t>Wycheck</a:t>
            </a:r>
            <a:r>
              <a:rPr lang="en-US" sz="800" b="1" dirty="0"/>
              <a:t> 55yd Pass from McNair (Kick GOOD)	14	34          </a:t>
            </a:r>
          </a:p>
        </p:txBody>
      </p:sp>
      <p:sp>
        <p:nvSpPr>
          <p:cNvPr id="17" name="TextBox 16">
            <a:extLst>
              <a:ext uri="{FF2B5EF4-FFF2-40B4-BE49-F238E27FC236}">
                <a16:creationId xmlns:a16="http://schemas.microsoft.com/office/drawing/2014/main" xmlns="" id="{A0C88189-80BA-4119-904C-01A1DDC6A9CA}"/>
              </a:ext>
            </a:extLst>
          </p:cNvPr>
          <p:cNvSpPr txBox="1"/>
          <p:nvPr/>
        </p:nvSpPr>
        <p:spPr>
          <a:xfrm>
            <a:off x="457198" y="2291556"/>
            <a:ext cx="3200400" cy="8309967"/>
          </a:xfrm>
          <a:prstGeom prst="rect">
            <a:avLst/>
          </a:prstGeom>
          <a:noFill/>
        </p:spPr>
        <p:txBody>
          <a:bodyPr wrap="square" rtlCol="0">
            <a:spAutoFit/>
          </a:bodyPr>
          <a:lstStyle/>
          <a:p>
            <a:r>
              <a:rPr lang="en-US" sz="800" b="1" dirty="0"/>
              <a:t>Coin Toss “Tails” - Titans Receive</a:t>
            </a:r>
          </a:p>
          <a:p>
            <a:r>
              <a:rPr lang="en-US" sz="800" b="1" dirty="0"/>
              <a:t>15:00 KO Oilers to Titans 73yds Touchback</a:t>
            </a:r>
          </a:p>
          <a:p>
            <a:r>
              <a:rPr lang="en-US" sz="800" b="1" dirty="0"/>
              <a:t>Titans @ their 25</a:t>
            </a:r>
          </a:p>
          <a:p>
            <a:r>
              <a:rPr lang="en-US" sz="800" b="1" dirty="0"/>
              <a:t>15:00 1/10 @25 - Henry -11yd Run (Sanders) </a:t>
            </a:r>
          </a:p>
          <a:p>
            <a:r>
              <a:rPr lang="en-US" sz="800" b="1" dirty="0"/>
              <a:t>14:41 2/21 @ 14 - Henry 16 yd Run (Davis)</a:t>
            </a:r>
          </a:p>
          <a:p>
            <a:r>
              <a:rPr lang="en-US" sz="800" b="1" dirty="0"/>
              <a:t>12:53 3/5 @ 30 - Lewis 2yd Run (Runyon)</a:t>
            </a:r>
          </a:p>
          <a:p>
            <a:r>
              <a:rPr lang="en-US" sz="800" b="1" dirty="0"/>
              <a:t>12:02 4/7 @ 32 - Punt 30 yds to D38 / #84 44yd PR OB</a:t>
            </a:r>
          </a:p>
          <a:p>
            <a:r>
              <a:rPr lang="en-US" sz="800" b="1" dirty="0"/>
              <a:t>	Oilers @ Titans 18</a:t>
            </a:r>
          </a:p>
          <a:p>
            <a:r>
              <a:rPr lang="en-US" sz="800" b="1" dirty="0"/>
              <a:t>  9:58 1/10 @ D18 - George -14yd Run (Lewis)</a:t>
            </a:r>
          </a:p>
          <a:p>
            <a:pPr>
              <a:tabLst>
                <a:tab pos="233363" algn="l"/>
              </a:tabLst>
            </a:pPr>
            <a:r>
              <a:rPr lang="en-US" sz="800" b="1" dirty="0"/>
              <a:t>  9:12 2/24 @ D32 - McNair 21 yd Run FUMBLE / Titans Evans recovers 	@ D11 / 0yd Fumble Return (Davis)</a:t>
            </a:r>
          </a:p>
          <a:p>
            <a:r>
              <a:rPr lang="en-US" sz="800" b="1" dirty="0"/>
              <a:t>	Titans @ their 11  </a:t>
            </a:r>
          </a:p>
          <a:p>
            <a:r>
              <a:rPr lang="en-US" sz="800" b="1" dirty="0"/>
              <a:t>  7:15 1/10 @ 11 - Henry -6 yd Run (</a:t>
            </a:r>
            <a:r>
              <a:rPr lang="en-US" sz="800" b="1" dirty="0" err="1"/>
              <a:t>Stepnoski</a:t>
            </a:r>
            <a:r>
              <a:rPr lang="en-US" sz="800" b="1" dirty="0"/>
              <a:t>)</a:t>
            </a:r>
          </a:p>
          <a:p>
            <a:r>
              <a:rPr lang="en-US" sz="800" b="1" dirty="0"/>
              <a:t>  6:54 2/16 @ 5 - Pass to Davis @ 10 COMP 11yds OB</a:t>
            </a:r>
          </a:p>
          <a:p>
            <a:r>
              <a:rPr lang="en-US" sz="800" b="1" dirty="0"/>
              <a:t>  5:48 1/10 @ 16 - Lewis -1yd Run (Hopkins)</a:t>
            </a:r>
          </a:p>
          <a:p>
            <a:r>
              <a:rPr lang="en-US" sz="800" b="1" dirty="0"/>
              <a:t>  5:25 2/11 @ 15 - Tannehill SACKED / -3yd Run (McNair)</a:t>
            </a:r>
          </a:p>
          <a:p>
            <a:r>
              <a:rPr lang="en-US" sz="800" b="1" dirty="0"/>
              <a:t>  4:22 3/14 @ 12 - Pass to Davis @ 35 COMP / 49yds (George)</a:t>
            </a:r>
          </a:p>
          <a:p>
            <a:r>
              <a:rPr lang="en-US" sz="800" b="1" dirty="0"/>
              <a:t>  2:17 1/10 @ D37 - Henry 4yd Run (George)</a:t>
            </a:r>
          </a:p>
          <a:p>
            <a:r>
              <a:rPr lang="en-US" sz="800" b="1" dirty="0"/>
              <a:t>  1:12 2/6 @ D33 - Henry -2yd Run FP - Time expires </a:t>
            </a:r>
          </a:p>
          <a:p>
            <a:r>
              <a:rPr lang="en-US" sz="800" b="1" dirty="0"/>
              <a:t>End of QTR</a:t>
            </a:r>
          </a:p>
          <a:p>
            <a:r>
              <a:rPr lang="en-US" sz="800" b="1" dirty="0"/>
              <a:t>	Oilers 0 Titans 3</a:t>
            </a:r>
          </a:p>
          <a:p>
            <a:r>
              <a:rPr lang="en-US" sz="800" b="1" dirty="0"/>
              <a:t>2nd Quarter</a:t>
            </a:r>
          </a:p>
          <a:p>
            <a:r>
              <a:rPr lang="en-US" sz="800" b="1" dirty="0"/>
              <a:t>15:00 3/8 @ D35 - Henry -8yd Run (Sanders)</a:t>
            </a:r>
          </a:p>
          <a:p>
            <a:r>
              <a:rPr lang="en-US" sz="800" b="1" dirty="0"/>
              <a:t>14:06 4/16 @ D43 - 50yd FG GOOD Oilers 0 Titans 3</a:t>
            </a:r>
          </a:p>
          <a:p>
            <a:r>
              <a:rPr lang="en-US" sz="800" b="1" dirty="0"/>
              <a:t>13:09 KO Titans to Oilers 50yds to 15 / Sanders 20yd KR (Walker)</a:t>
            </a:r>
          </a:p>
          <a:p>
            <a:r>
              <a:rPr lang="en-US" sz="800" b="1" dirty="0"/>
              <a:t>Oilers @ their 35</a:t>
            </a:r>
          </a:p>
          <a:p>
            <a:r>
              <a:rPr lang="en-US" sz="800" b="1" dirty="0"/>
              <a:t>12:41  1/10 @ 35 - Thomas 6yd Run (Conklin)</a:t>
            </a:r>
          </a:p>
          <a:p>
            <a:r>
              <a:rPr lang="en-US" sz="800" b="1" dirty="0"/>
              <a:t>11:54 2/4 @ 41 - George -4yd Run (Lewis)</a:t>
            </a:r>
          </a:p>
          <a:p>
            <a:r>
              <a:rPr lang="en-US" sz="800" b="1" dirty="0"/>
              <a:t>10:59 3/8 @ 37 - Pass to Thomas @ 41 / McNair FUMBLE @ 19 recovers / 0yd Run OB</a:t>
            </a:r>
          </a:p>
          <a:p>
            <a:r>
              <a:rPr lang="en-US" sz="800" b="1" dirty="0"/>
              <a:t>  9:58 4/8 @ 37 - Punt 25yds to D37 / Walker 3yd PR (George)</a:t>
            </a:r>
          </a:p>
          <a:p>
            <a:r>
              <a:rPr lang="en-US" sz="800" b="1" dirty="0"/>
              <a:t>Titans @ their 40</a:t>
            </a:r>
          </a:p>
          <a:p>
            <a:r>
              <a:rPr lang="en-US" sz="800" b="1" dirty="0"/>
              <a:t>  9:10 1/10 @ 40 - Lewis -10yd Run (Davis)</a:t>
            </a:r>
          </a:p>
          <a:p>
            <a:r>
              <a:rPr lang="en-US" sz="800" b="1" dirty="0"/>
              <a:t>  8:44 2/20 @ 30 - Pass to Davis @ D37 INC</a:t>
            </a:r>
          </a:p>
          <a:p>
            <a:r>
              <a:rPr lang="en-US" sz="800" b="1" dirty="0"/>
              <a:t>  7:27 3/20 @ 30 - Pass to Lewis @ D32 COMP 70yd TD</a:t>
            </a:r>
          </a:p>
          <a:p>
            <a:r>
              <a:rPr lang="en-US" sz="800" b="1" dirty="0"/>
              <a:t>  6:15 Conversion kick GOOD</a:t>
            </a:r>
          </a:p>
          <a:p>
            <a:r>
              <a:rPr lang="en-US" sz="800" b="1" dirty="0"/>
              <a:t>	Oilers 0 Titans 10</a:t>
            </a:r>
          </a:p>
          <a:p>
            <a:r>
              <a:rPr lang="en-US" sz="800" b="1" dirty="0"/>
              <a:t>  6:15 KO Titans to Oilers 62yds to 8 / Davis 20yd KR (N. Davis)</a:t>
            </a:r>
          </a:p>
          <a:p>
            <a:r>
              <a:rPr lang="en-US" sz="800" b="1" dirty="0"/>
              <a:t>Oilers @ their 28</a:t>
            </a:r>
          </a:p>
          <a:p>
            <a:r>
              <a:rPr lang="en-US" sz="800" b="1" dirty="0"/>
              <a:t>  5:35 1/10 @ 28 - George 4yd Run FP</a:t>
            </a:r>
          </a:p>
          <a:p>
            <a:r>
              <a:rPr lang="en-US" sz="800" b="1" dirty="0"/>
              <a:t>  5:05 2/6 @ 32 - McNair 3yd Run (Henry)</a:t>
            </a:r>
          </a:p>
          <a:p>
            <a:r>
              <a:rPr lang="en-US" sz="800" b="1" dirty="0"/>
              <a:t>  3:13 3/3 @ 35 - Pass to Thomas @ D47 INT by Evans @ D47 / 26yd INT Return OB</a:t>
            </a:r>
          </a:p>
          <a:p>
            <a:r>
              <a:rPr lang="en-US" sz="800" b="1" dirty="0"/>
              <a:t>	TWO MINUTE WARNING </a:t>
            </a:r>
          </a:p>
          <a:p>
            <a:r>
              <a:rPr lang="en-US" sz="800" b="1" dirty="0"/>
              <a:t>Titans @ D32</a:t>
            </a:r>
          </a:p>
          <a:p>
            <a:r>
              <a:rPr lang="en-US" sz="800" b="1" dirty="0"/>
              <a:t>  1:56 1/10 @ D32 - Henry -3yd Run (</a:t>
            </a:r>
            <a:r>
              <a:rPr lang="en-US" sz="800" b="1" dirty="0" err="1"/>
              <a:t>Stepnoski</a:t>
            </a:r>
            <a:r>
              <a:rPr lang="en-US" sz="800" b="1" dirty="0"/>
              <a:t>) </a:t>
            </a:r>
          </a:p>
          <a:p>
            <a:pPr>
              <a:tabLst>
                <a:tab pos="233363" algn="l"/>
              </a:tabLst>
            </a:pPr>
            <a:r>
              <a:rPr lang="en-US" sz="800" b="1" dirty="0"/>
              <a:t>  1:14 2/13 @ D35 - Henry 5yd Run (Thomas) Titans call their 1st Time 	Out</a:t>
            </a:r>
          </a:p>
          <a:p>
            <a:r>
              <a:rPr lang="en-US" sz="800" b="1" dirty="0"/>
              <a:t>  0:17 3/8 @ D30 - 38yd FG GOOD</a:t>
            </a:r>
          </a:p>
          <a:p>
            <a:r>
              <a:rPr lang="en-US" sz="800" b="1" dirty="0"/>
              <a:t>	Oilers 0 Titans 13</a:t>
            </a:r>
          </a:p>
          <a:p>
            <a:pPr>
              <a:tabLst>
                <a:tab pos="233363" algn="l"/>
              </a:tabLst>
            </a:pPr>
            <a:r>
              <a:rPr lang="en-US" sz="800" b="1" dirty="0"/>
              <a:t>  0:11 KO Titans to Oilers 57yds to 7 / Sanders 28yd KR (</a:t>
            </a:r>
            <a:r>
              <a:rPr lang="en-US" sz="800" b="1" dirty="0" err="1"/>
              <a:t>Lewan</a:t>
            </a:r>
            <a:r>
              <a:rPr lang="en-US" sz="800" b="1" dirty="0"/>
              <a:t>) Time 	Expires </a:t>
            </a:r>
          </a:p>
          <a:p>
            <a:r>
              <a:rPr lang="en-US" sz="800" b="1" dirty="0"/>
              <a:t>End of QTR - Halftime</a:t>
            </a:r>
          </a:p>
          <a:p>
            <a:r>
              <a:rPr lang="en-US" sz="800" b="1" dirty="0"/>
              <a:t>	Oilers 0 Titans 13</a:t>
            </a:r>
          </a:p>
          <a:p>
            <a:r>
              <a:rPr lang="en-US" sz="800" b="1" dirty="0"/>
              <a:t>Oilers receive 2nd half KO</a:t>
            </a:r>
          </a:p>
          <a:p>
            <a:r>
              <a:rPr lang="en-US" sz="800" b="1" dirty="0"/>
              <a:t>15:00 KO Titans to Oilers 38yds to 27 / Davis 7yd KR (Davis)</a:t>
            </a:r>
          </a:p>
          <a:p>
            <a:r>
              <a:rPr lang="en-US" sz="800" b="1" dirty="0"/>
              <a:t>Oilers @ their 34</a:t>
            </a:r>
          </a:p>
          <a:p>
            <a:r>
              <a:rPr lang="en-US" sz="800" b="1" dirty="0"/>
              <a:t>14:11 1/10 @ 34 - George -9yd Run (Henry)</a:t>
            </a:r>
          </a:p>
          <a:p>
            <a:r>
              <a:rPr lang="en-US" sz="800" b="1" dirty="0"/>
              <a:t>13:56 2/19 @ 25 - Thomas -5yd Run (Davis)</a:t>
            </a:r>
          </a:p>
          <a:p>
            <a:r>
              <a:rPr lang="en-US" sz="800" b="1" dirty="0"/>
              <a:t>12:37 3/24 @ 20 - Pass to </a:t>
            </a:r>
            <a:r>
              <a:rPr lang="en-US" sz="800" b="1" dirty="0" err="1"/>
              <a:t>Wycheck</a:t>
            </a:r>
            <a:r>
              <a:rPr lang="en-US" sz="800" b="1" dirty="0"/>
              <a:t> @ 48 INT Davis @ midfield / 20yd INT Return (Runyon)</a:t>
            </a:r>
          </a:p>
          <a:p>
            <a:endParaRPr lang="en-US" sz="800" b="1" dirty="0"/>
          </a:p>
          <a:p>
            <a:endParaRPr lang="en-US" sz="800" b="1" dirty="0"/>
          </a:p>
          <a:p>
            <a:endParaRPr lang="en-US" sz="800" b="1" dirty="0"/>
          </a:p>
          <a:p>
            <a:endParaRPr lang="en-US" sz="1000" b="1" dirty="0"/>
          </a:p>
          <a:p>
            <a:endParaRPr lang="en-US" sz="1200" b="1" dirty="0"/>
          </a:p>
        </p:txBody>
      </p:sp>
      <p:sp>
        <p:nvSpPr>
          <p:cNvPr id="19" name="TextBox 18">
            <a:extLst>
              <a:ext uri="{FF2B5EF4-FFF2-40B4-BE49-F238E27FC236}">
                <a16:creationId xmlns:a16="http://schemas.microsoft.com/office/drawing/2014/main" xmlns="" id="{27A1760A-1923-4D81-91AD-A3BB9D20713D}"/>
              </a:ext>
            </a:extLst>
          </p:cNvPr>
          <p:cNvSpPr txBox="1"/>
          <p:nvPr/>
        </p:nvSpPr>
        <p:spPr>
          <a:xfrm>
            <a:off x="3657598" y="2999579"/>
            <a:ext cx="3657600" cy="6955750"/>
          </a:xfrm>
          <a:prstGeom prst="rect">
            <a:avLst/>
          </a:prstGeom>
          <a:noFill/>
        </p:spPr>
        <p:txBody>
          <a:bodyPr wrap="square" rtlCol="0">
            <a:spAutoFit/>
          </a:bodyPr>
          <a:lstStyle/>
          <a:p>
            <a:r>
              <a:rPr lang="en-US" sz="800" b="1" dirty="0"/>
              <a:t>Titans @ D30</a:t>
            </a:r>
          </a:p>
          <a:p>
            <a:r>
              <a:rPr lang="en-US" sz="800" b="1" dirty="0"/>
              <a:t>10:58 1/10 @ D30 - Henry 0yd Run (Hopkins)</a:t>
            </a:r>
          </a:p>
          <a:p>
            <a:r>
              <a:rPr lang="en-US" sz="800" b="1" dirty="0"/>
              <a:t>10:11 2/10 @ D30 - Lewis 30yd Run TD</a:t>
            </a:r>
          </a:p>
          <a:p>
            <a:r>
              <a:rPr lang="en-US" sz="800" b="1" dirty="0"/>
              <a:t>  8:33 Conversion Kick GOOD </a:t>
            </a:r>
          </a:p>
          <a:p>
            <a:r>
              <a:rPr lang="en-US" sz="800" b="1" dirty="0"/>
              <a:t>	Oilers 0 Titans 20</a:t>
            </a:r>
          </a:p>
          <a:p>
            <a:r>
              <a:rPr lang="en-US" sz="800" b="1" dirty="0"/>
              <a:t> 8:33 KO Titans to Oilers 35yds to 30 / Sanders 26yd KR OB</a:t>
            </a:r>
          </a:p>
          <a:p>
            <a:r>
              <a:rPr lang="en-US" sz="800" b="1" dirty="0"/>
              <a:t>Oilers @ D44  </a:t>
            </a:r>
          </a:p>
          <a:p>
            <a:pPr>
              <a:tabLst>
                <a:tab pos="233363" algn="l"/>
              </a:tabLst>
            </a:pPr>
            <a:r>
              <a:rPr lang="en-US" sz="800" b="1" dirty="0"/>
              <a:t>  7:51 1/10 @ D44 - George 4yd Run FUMBLE / Lewis recovers 0yd Fumble Return 	(McNair)</a:t>
            </a:r>
          </a:p>
          <a:p>
            <a:r>
              <a:rPr lang="en-US" sz="800" b="1" dirty="0"/>
              <a:t>Titans @ their 44  </a:t>
            </a:r>
          </a:p>
          <a:p>
            <a:r>
              <a:rPr lang="en-US" sz="800" b="1" dirty="0"/>
              <a:t>  6:59 1/10 @ 44 - Henry 11yd Run OB</a:t>
            </a:r>
          </a:p>
          <a:p>
            <a:r>
              <a:rPr lang="en-US" sz="800" b="1" dirty="0"/>
              <a:t>  6:24 1/10 @ D49 - Henry -2yd Run (</a:t>
            </a:r>
            <a:r>
              <a:rPr lang="en-US" sz="800" b="1" dirty="0" err="1"/>
              <a:t>Stepnoski</a:t>
            </a:r>
            <a:r>
              <a:rPr lang="en-US" sz="800" b="1" dirty="0"/>
              <a:t>)</a:t>
            </a:r>
          </a:p>
          <a:p>
            <a:r>
              <a:rPr lang="en-US" sz="800" b="1" dirty="0"/>
              <a:t>  6:03 2/12 @ 49 - Lewis 51yd run TD</a:t>
            </a:r>
          </a:p>
          <a:p>
            <a:r>
              <a:rPr lang="en-US" sz="800" b="1" dirty="0"/>
              <a:t>  4:01 Conversion Kick GOOD </a:t>
            </a:r>
          </a:p>
          <a:p>
            <a:r>
              <a:rPr lang="en-US" sz="800" b="1" dirty="0"/>
              <a:t>	Oilers 0 Titans 27</a:t>
            </a:r>
          </a:p>
          <a:p>
            <a:r>
              <a:rPr lang="en-US" sz="800" b="1" dirty="0"/>
              <a:t>  4:01 KO Titans to Oilers 54yds to 11 / Thomas 64yd KR OB</a:t>
            </a:r>
          </a:p>
          <a:p>
            <a:r>
              <a:rPr lang="en-US" sz="800" b="1" dirty="0"/>
              <a:t>Oilers @ D25 </a:t>
            </a:r>
          </a:p>
          <a:p>
            <a:r>
              <a:rPr lang="en-US" sz="800" b="1" dirty="0"/>
              <a:t> 3:04 1/10 @ D25 - McNair 15yd Run (FP)</a:t>
            </a:r>
          </a:p>
          <a:p>
            <a:r>
              <a:rPr lang="en-US" sz="800" b="1" dirty="0"/>
              <a:t>  1:54 1/G @ D10 - Thomas -5yd Run (Davis)</a:t>
            </a:r>
          </a:p>
          <a:p>
            <a:r>
              <a:rPr lang="en-US" sz="800" b="1" dirty="0"/>
              <a:t>  1:45 2/G @ D15 - George 10yd Run (Lewis)</a:t>
            </a:r>
          </a:p>
          <a:p>
            <a:r>
              <a:rPr lang="en-US" sz="800" b="1" dirty="0"/>
              <a:t>  0:28 3/G @ D5 - George -5yd Run (Johns) Time expires</a:t>
            </a:r>
          </a:p>
          <a:p>
            <a:r>
              <a:rPr lang="en-US" sz="800" b="1" dirty="0"/>
              <a:t>End of QTR</a:t>
            </a:r>
          </a:p>
          <a:p>
            <a:r>
              <a:rPr lang="en-US" sz="800" b="1" dirty="0"/>
              <a:t>	Oilers 0 Titans 27</a:t>
            </a:r>
          </a:p>
          <a:p>
            <a:r>
              <a:rPr lang="en-US" sz="800" b="1" dirty="0"/>
              <a:t>4th Quarter</a:t>
            </a:r>
          </a:p>
          <a:p>
            <a:r>
              <a:rPr lang="en-US" sz="800" b="1" dirty="0"/>
              <a:t>15:00 4/G @ D10 - McNair 10yd Run TD</a:t>
            </a:r>
          </a:p>
          <a:p>
            <a:r>
              <a:rPr lang="en-US" sz="800" b="1" dirty="0"/>
              <a:t>14:16 Conversion Kick GOOD </a:t>
            </a:r>
          </a:p>
          <a:p>
            <a:r>
              <a:rPr lang="en-US" sz="800" b="1" dirty="0"/>
              <a:t> 	Oilers 7 Titans 27  </a:t>
            </a:r>
          </a:p>
          <a:p>
            <a:r>
              <a:rPr lang="en-US" sz="800" b="1" dirty="0"/>
              <a:t>14:16 KO Oilers to Titans 47yds to 18 / Henry 72yd KR (FP)</a:t>
            </a:r>
          </a:p>
          <a:p>
            <a:r>
              <a:rPr lang="en-US" sz="800" b="1" dirty="0"/>
              <a:t>Titans @ D10</a:t>
            </a:r>
          </a:p>
          <a:p>
            <a:r>
              <a:rPr lang="en-US" sz="800" b="1" dirty="0"/>
              <a:t>12:57 1/G @ D10 - Henry -5yd Run OB</a:t>
            </a:r>
          </a:p>
          <a:p>
            <a:pPr>
              <a:tabLst>
                <a:tab pos="233363" algn="l"/>
              </a:tabLst>
            </a:pPr>
            <a:r>
              <a:rPr lang="en-US" sz="800" b="1" dirty="0"/>
              <a:t>12:20 2/G @ D15 - Pass to Walker in end zone SACK / Tannehill -10yd 	Run(</a:t>
            </a:r>
            <a:r>
              <a:rPr lang="en-US" sz="800" b="1" dirty="0" err="1"/>
              <a:t>Stepnoski</a:t>
            </a:r>
            <a:r>
              <a:rPr lang="en-US" sz="800" b="1" dirty="0"/>
              <a:t>)</a:t>
            </a:r>
          </a:p>
          <a:p>
            <a:r>
              <a:rPr lang="en-US" sz="800" b="1" dirty="0"/>
              <a:t>12:12 3/G @ D25 - Pass to Walker @ D11 COMP 25yds TD</a:t>
            </a:r>
          </a:p>
          <a:p>
            <a:r>
              <a:rPr lang="en-US" sz="800" b="1" dirty="0"/>
              <a:t>11:07 Conversion Kick GOOD </a:t>
            </a:r>
          </a:p>
          <a:p>
            <a:r>
              <a:rPr lang="en-US" sz="800" b="1" dirty="0"/>
              <a:t>	Oilers 7 Titans 34</a:t>
            </a:r>
          </a:p>
          <a:p>
            <a:r>
              <a:rPr lang="en-US" sz="800" b="1" dirty="0"/>
              <a:t>11:07 KO Titans to Oilers 44yds to 21 / Sanders -1yd KR (Walker)</a:t>
            </a:r>
          </a:p>
          <a:p>
            <a:r>
              <a:rPr lang="en-US" sz="800" b="1" dirty="0"/>
              <a:t>Oilers @ their 20</a:t>
            </a:r>
          </a:p>
          <a:p>
            <a:r>
              <a:rPr lang="en-US" sz="800" b="1" dirty="0"/>
              <a:t>10:47 1/10 @ 20 - McNair 5 yd Run (Brown)</a:t>
            </a:r>
          </a:p>
          <a:p>
            <a:r>
              <a:rPr lang="en-US" sz="800" b="1" dirty="0"/>
              <a:t>10:16 2/5 @ 25 - Pass to </a:t>
            </a:r>
            <a:r>
              <a:rPr lang="en-US" sz="800" b="1" dirty="0" err="1"/>
              <a:t>Wycheck</a:t>
            </a:r>
            <a:r>
              <a:rPr lang="en-US" sz="800" b="1" dirty="0"/>
              <a:t> INC</a:t>
            </a:r>
          </a:p>
          <a:p>
            <a:r>
              <a:rPr lang="en-US" sz="800" b="1" dirty="0"/>
              <a:t>  9:07 3/5 @ 25 - Pass to Davis @ D32 - COMP 33yds (Lewis)</a:t>
            </a:r>
          </a:p>
          <a:p>
            <a:r>
              <a:rPr lang="en-US" sz="800" b="1" dirty="0"/>
              <a:t>  6:06 1/10 @ D42 - McNair  SACK / -13yd Run (Conklin)</a:t>
            </a:r>
          </a:p>
          <a:p>
            <a:r>
              <a:rPr lang="en-US" sz="800" b="1" dirty="0"/>
              <a:t>  4:51 2/23 @ 45 - Pass to </a:t>
            </a:r>
            <a:r>
              <a:rPr lang="en-US" sz="800" b="1" dirty="0" err="1"/>
              <a:t>Wycheck</a:t>
            </a:r>
            <a:r>
              <a:rPr lang="en-US" sz="800" b="1" dirty="0"/>
              <a:t> @ D21 COMP 55yds TD</a:t>
            </a:r>
          </a:p>
          <a:p>
            <a:r>
              <a:rPr lang="en-US" sz="800" b="1" dirty="0"/>
              <a:t>  2:27 Conversion Kick GOOD </a:t>
            </a:r>
          </a:p>
          <a:p>
            <a:r>
              <a:rPr lang="en-US" sz="800" b="1" dirty="0"/>
              <a:t>	Oilers 14 Titans 34</a:t>
            </a:r>
          </a:p>
          <a:p>
            <a:r>
              <a:rPr lang="en-US" sz="800" b="1" dirty="0"/>
              <a:t>  2:27 KO Oilers to Titans 65yds TO GL / Henry 50yd KR (FP)  </a:t>
            </a:r>
          </a:p>
          <a:p>
            <a:r>
              <a:rPr lang="en-US" sz="800" b="1" dirty="0"/>
              <a:t>TWO MINUTE WARNING</a:t>
            </a:r>
          </a:p>
          <a:p>
            <a:r>
              <a:rPr lang="en-US" sz="800" b="1" dirty="0"/>
              <a:t>Titans @ Midfield  </a:t>
            </a:r>
          </a:p>
          <a:p>
            <a:r>
              <a:rPr lang="en-US" sz="800" b="1" dirty="0"/>
              <a:t>  1:34 1/10 @ Midfield - Lewis -5yd Run (</a:t>
            </a:r>
            <a:r>
              <a:rPr lang="en-US" sz="800" b="1" dirty="0" err="1"/>
              <a:t>Wycheck</a:t>
            </a:r>
            <a:r>
              <a:rPr lang="en-US" sz="800" b="1" dirty="0"/>
              <a:t>)</a:t>
            </a:r>
          </a:p>
          <a:p>
            <a:r>
              <a:rPr lang="en-US" sz="800" b="1" dirty="0"/>
              <a:t>  1:15 2/15 @ 45 </a:t>
            </a:r>
            <a:r>
              <a:rPr lang="en-US" sz="800" b="1"/>
              <a:t>- Tannehill 0yd </a:t>
            </a:r>
            <a:r>
              <a:rPr lang="en-US" sz="800" b="1" dirty="0"/>
              <a:t>Run (</a:t>
            </a:r>
            <a:r>
              <a:rPr lang="en-US" sz="800" b="1" dirty="0" err="1"/>
              <a:t>Stepnoski</a:t>
            </a:r>
            <a:r>
              <a:rPr lang="en-US" sz="800" b="1" dirty="0"/>
              <a:t>)</a:t>
            </a:r>
          </a:p>
          <a:p>
            <a:r>
              <a:rPr lang="en-US" sz="800" b="1" dirty="0"/>
              <a:t>  0:36 3/15 @ 45 Time allowed to expire</a:t>
            </a:r>
          </a:p>
          <a:p>
            <a:r>
              <a:rPr lang="en-US" sz="800" b="1" dirty="0"/>
              <a:t>End of Game </a:t>
            </a:r>
          </a:p>
          <a:p>
            <a:r>
              <a:rPr lang="en-US" sz="800" b="1" dirty="0"/>
              <a:t>	Oilers 14 Titans 34</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3120892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511D079-96FA-430D-ABCA-BAA0885E8CE4}"/>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5" name="TextBox 4">
            <a:extLst>
              <a:ext uri="{FF2B5EF4-FFF2-40B4-BE49-F238E27FC236}">
                <a16:creationId xmlns:a16="http://schemas.microsoft.com/office/drawing/2014/main" xmlns="" id="{B381077D-42C3-41F9-8AA6-9900CEB649BC}"/>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11/08/2020 WK3 Game 2</a:t>
            </a:r>
          </a:p>
          <a:p>
            <a:r>
              <a:rPr lang="en-US" sz="1600" dirty="0">
                <a:latin typeface="Arial Black" panose="020B0A04020102020204" pitchFamily="34" charset="0"/>
              </a:rPr>
              <a:t>Memphis Showboats @ Memphis </a:t>
            </a:r>
            <a:r>
              <a:rPr lang="en-US" sz="1600" dirty="0" err="1">
                <a:latin typeface="Arial Black" panose="020B0A04020102020204" pitchFamily="34" charset="0"/>
              </a:rPr>
              <a:t>Southmen</a:t>
            </a:r>
            <a:endParaRPr lang="en-US" sz="1600" dirty="0">
              <a:latin typeface="Arial Black" panose="020B0A04020102020204" pitchFamily="34" charset="0"/>
            </a:endParaRPr>
          </a:p>
        </p:txBody>
      </p:sp>
      <p:sp>
        <p:nvSpPr>
          <p:cNvPr id="7" name="TextBox 6">
            <a:extLst>
              <a:ext uri="{FF2B5EF4-FFF2-40B4-BE49-F238E27FC236}">
                <a16:creationId xmlns:a16="http://schemas.microsoft.com/office/drawing/2014/main" xmlns="" id="{5C449366-808D-4E50-8255-6F5382667497}"/>
              </a:ext>
            </a:extLst>
          </p:cNvPr>
          <p:cNvSpPr txBox="1"/>
          <p:nvPr/>
        </p:nvSpPr>
        <p:spPr>
          <a:xfrm>
            <a:off x="457198" y="758991"/>
            <a:ext cx="118872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Showboats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10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40 Quarles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34 Reid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83 Carney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Crawford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Kuehn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Smith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Gunn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92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Clark </a:t>
            </a:r>
          </a:p>
        </p:txBody>
      </p:sp>
      <p:sp>
        <p:nvSpPr>
          <p:cNvPr id="9" name="TextBox 8">
            <a:extLst>
              <a:ext uri="{FF2B5EF4-FFF2-40B4-BE49-F238E27FC236}">
                <a16:creationId xmlns:a16="http://schemas.microsoft.com/office/drawing/2014/main" xmlns="" id="{6BCC470D-5181-495D-B0DD-47BE84139E70}"/>
              </a:ext>
            </a:extLst>
          </p:cNvPr>
          <p:cNvSpPr txBox="1"/>
          <p:nvPr/>
        </p:nvSpPr>
        <p:spPr>
          <a:xfrm>
            <a:off x="1416930"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11" name="TextBox 10">
            <a:extLst>
              <a:ext uri="{FF2B5EF4-FFF2-40B4-BE49-F238E27FC236}">
                <a16:creationId xmlns:a16="http://schemas.microsoft.com/office/drawing/2014/main" xmlns="" id="{DE449FFB-F479-47BD-8165-49EE8E2378B3}"/>
              </a:ext>
            </a:extLst>
          </p:cNvPr>
          <p:cNvSpPr txBox="1"/>
          <p:nvPr/>
        </p:nvSpPr>
        <p:spPr>
          <a:xfrm>
            <a:off x="2103118" y="758991"/>
            <a:ext cx="109728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Huarte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Csonka</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Kiick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42 Warfield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Marshall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Hill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Kruyer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Mikolajczyk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Canale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Cotton </a:t>
            </a:r>
          </a:p>
        </p:txBody>
      </p:sp>
      <p:graphicFrame>
        <p:nvGraphicFramePr>
          <p:cNvPr id="13" name="Table 12">
            <a:extLst>
              <a:ext uri="{FF2B5EF4-FFF2-40B4-BE49-F238E27FC236}">
                <a16:creationId xmlns:a16="http://schemas.microsoft.com/office/drawing/2014/main" xmlns="" id="{7EDD7787-FE65-41E6-A679-E2D11DF79EAC}"/>
              </a:ext>
            </a:extLst>
          </p:cNvPr>
          <p:cNvGraphicFramePr>
            <a:graphicFrameLocks noGrp="1"/>
          </p:cNvGraphicFramePr>
          <p:nvPr>
            <p:extLst>
              <p:ext uri="{D42A27DB-BD31-4B8C-83A1-F6EECF244321}">
                <p14:modId xmlns:p14="http://schemas.microsoft.com/office/powerpoint/2010/main" xmlns="" val="2815860738"/>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rPr>
                        <a:t>Showboats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tc>
                <a:extLst>
                  <a:ext uri="{0D108BD9-81ED-4DB2-BD59-A6C34878D82A}">
                    <a16:rowId xmlns:a16="http://schemas.microsoft.com/office/drawing/2014/main" xmlns="" val="3177947723"/>
                  </a:ext>
                </a:extLst>
              </a:tr>
            </a:tbl>
          </a:graphicData>
        </a:graphic>
      </p:graphicFrame>
      <p:sp>
        <p:nvSpPr>
          <p:cNvPr id="15" name="TextBox 14">
            <a:extLst>
              <a:ext uri="{FF2B5EF4-FFF2-40B4-BE49-F238E27FC236}">
                <a16:creationId xmlns:a16="http://schemas.microsoft.com/office/drawing/2014/main" xmlns="" id="{850CE5FB-A060-47EB-8127-F264A00926BD}"/>
              </a:ext>
            </a:extLst>
          </p:cNvPr>
          <p:cNvSpPr txBox="1"/>
          <p:nvPr/>
        </p:nvSpPr>
        <p:spPr>
          <a:xfrm>
            <a:off x="3657598" y="1353659"/>
            <a:ext cx="3657600" cy="192024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2976563" algn="l"/>
                <a:tab pos="3252788" algn="l"/>
              </a:tabLst>
            </a:pPr>
            <a:r>
              <a:rPr lang="en-US" sz="800" b="1" dirty="0"/>
              <a:t>1st QTR      	SHW	SOU</a:t>
            </a:r>
          </a:p>
          <a:p>
            <a:pPr>
              <a:tabLst>
                <a:tab pos="3030538" algn="l"/>
                <a:tab pos="3317875" algn="l"/>
              </a:tabLst>
            </a:pPr>
            <a:r>
              <a:rPr lang="en-US" sz="800" b="1" dirty="0"/>
              <a:t>SHW - Shirk 42yd Pass from Lewis (Kick GOOD)	7	0</a:t>
            </a:r>
          </a:p>
          <a:p>
            <a:pPr>
              <a:tabLst>
                <a:tab pos="3030538" algn="l"/>
                <a:tab pos="3317875" algn="l"/>
              </a:tabLst>
            </a:pPr>
            <a:r>
              <a:rPr lang="en-US" sz="800" b="1" dirty="0"/>
              <a:t>2nd QTR </a:t>
            </a:r>
          </a:p>
          <a:p>
            <a:pPr>
              <a:tabLst>
                <a:tab pos="3030538" algn="l"/>
                <a:tab pos="3317875" algn="l"/>
              </a:tabLst>
            </a:pPr>
            <a:r>
              <a:rPr lang="en-US" sz="800" b="1" dirty="0"/>
              <a:t>SHW - Quarles 17yd Run (Kick GOOD)	14	0</a:t>
            </a:r>
          </a:p>
          <a:p>
            <a:pPr>
              <a:tabLst>
                <a:tab pos="3030538" algn="l"/>
                <a:tab pos="3317875" algn="l"/>
              </a:tabLst>
            </a:pPr>
            <a:r>
              <a:rPr lang="en-US" sz="800" b="1" dirty="0"/>
              <a:t>SOU - Marshall 30 yd Pass from </a:t>
            </a:r>
            <a:r>
              <a:rPr lang="en-US" sz="800" b="1" dirty="0" err="1"/>
              <a:t>Huarte</a:t>
            </a:r>
            <a:r>
              <a:rPr lang="en-US" sz="800" b="1" dirty="0"/>
              <a:t> (Kick GOOD) 	14	7</a:t>
            </a:r>
          </a:p>
          <a:p>
            <a:pPr>
              <a:tabLst>
                <a:tab pos="3030538" algn="l"/>
                <a:tab pos="3317875" algn="l"/>
              </a:tabLst>
            </a:pPr>
            <a:r>
              <a:rPr lang="en-US" sz="800" b="1" dirty="0"/>
              <a:t>SHW - Reid 57yd Run (Kick FAILED)	20	7</a:t>
            </a:r>
          </a:p>
          <a:p>
            <a:pPr>
              <a:tabLst>
                <a:tab pos="3030538" algn="l"/>
                <a:tab pos="3317875" algn="l"/>
              </a:tabLst>
            </a:pPr>
            <a:r>
              <a:rPr lang="en-US" sz="800" b="1" dirty="0"/>
              <a:t>3rd QTR</a:t>
            </a:r>
          </a:p>
          <a:p>
            <a:pPr>
              <a:tabLst>
                <a:tab pos="3030538" algn="l"/>
                <a:tab pos="3317875" algn="l"/>
              </a:tabLst>
            </a:pPr>
            <a:r>
              <a:rPr lang="en-US" sz="800" b="1" dirty="0"/>
              <a:t>SOU - </a:t>
            </a:r>
            <a:r>
              <a:rPr lang="en-US" sz="800" b="1" dirty="0" err="1"/>
              <a:t>Kiick</a:t>
            </a:r>
            <a:r>
              <a:rPr lang="en-US" sz="800" b="1" dirty="0"/>
              <a:t> 20yd Run (Kick FAILED)	20	13</a:t>
            </a:r>
          </a:p>
          <a:p>
            <a:pPr>
              <a:tabLst>
                <a:tab pos="3030538" algn="l"/>
                <a:tab pos="3317875" algn="l"/>
              </a:tabLst>
            </a:pPr>
            <a:r>
              <a:rPr lang="en-US" sz="800" b="1" dirty="0"/>
              <a:t>SOU - Warfield 32yd Pass from </a:t>
            </a:r>
            <a:r>
              <a:rPr lang="en-US" sz="800" b="1" dirty="0" err="1"/>
              <a:t>Huarte</a:t>
            </a:r>
            <a:r>
              <a:rPr lang="en-US" sz="800" b="1" dirty="0"/>
              <a:t> (Kick GOOD)	20	20</a:t>
            </a:r>
          </a:p>
          <a:p>
            <a:pPr>
              <a:tabLst>
                <a:tab pos="3030538" algn="l"/>
                <a:tab pos="3317875" algn="l"/>
              </a:tabLst>
            </a:pPr>
            <a:r>
              <a:rPr lang="en-US" sz="800" b="1" dirty="0"/>
              <a:t>4th QTR</a:t>
            </a:r>
          </a:p>
          <a:p>
            <a:pPr>
              <a:tabLst>
                <a:tab pos="3030538" algn="l"/>
                <a:tab pos="3317875" algn="l"/>
              </a:tabLst>
            </a:pPr>
            <a:r>
              <a:rPr lang="en-US" sz="800" b="1" dirty="0"/>
              <a:t>SHW - Crawford 39yd Pass from Lewis (Kick GOOD)	27	20</a:t>
            </a:r>
          </a:p>
          <a:p>
            <a:pPr>
              <a:tabLst>
                <a:tab pos="3030538" algn="l"/>
                <a:tab pos="3317875" algn="l"/>
              </a:tabLst>
            </a:pPr>
            <a:r>
              <a:rPr lang="en-US" sz="800" b="1" dirty="0"/>
              <a:t>SOU - Shirk 44yd Pass from </a:t>
            </a:r>
            <a:r>
              <a:rPr lang="en-US" sz="800" b="1" dirty="0" err="1"/>
              <a:t>Huarte</a:t>
            </a:r>
            <a:r>
              <a:rPr lang="en-US" sz="800" b="1" dirty="0"/>
              <a:t> (Kick GOOD)	27	27</a:t>
            </a:r>
          </a:p>
          <a:p>
            <a:pPr>
              <a:tabLst>
                <a:tab pos="3030538" algn="l"/>
                <a:tab pos="3317875" algn="l"/>
              </a:tabLst>
            </a:pPr>
            <a:r>
              <a:rPr lang="en-US" sz="800" b="1" dirty="0"/>
              <a:t>SHW - Reid 75yd Pass form Lewis (Kick FAILED)	33	27</a:t>
            </a:r>
          </a:p>
          <a:p>
            <a:pPr>
              <a:tabLst>
                <a:tab pos="3030538" algn="l"/>
                <a:tab pos="3317875" algn="l"/>
              </a:tabLst>
            </a:pPr>
            <a:r>
              <a:rPr lang="en-US" sz="800" b="1" dirty="0"/>
              <a:t>SOU - </a:t>
            </a:r>
            <a:r>
              <a:rPr lang="en-US" sz="800" b="1" dirty="0" err="1"/>
              <a:t>Csonka</a:t>
            </a:r>
            <a:r>
              <a:rPr lang="en-US" sz="800" b="1" dirty="0"/>
              <a:t> 31 yd Pass from </a:t>
            </a:r>
            <a:r>
              <a:rPr lang="en-US" sz="800" b="1" dirty="0" err="1"/>
              <a:t>Huarte</a:t>
            </a:r>
            <a:r>
              <a:rPr lang="en-US" sz="800" b="1" dirty="0"/>
              <a:t> (Kick GOOD)	33	34</a:t>
            </a:r>
          </a:p>
          <a:p>
            <a:pPr>
              <a:tabLst>
                <a:tab pos="3030538" algn="l"/>
                <a:tab pos="3317875" algn="l"/>
              </a:tabLst>
            </a:pPr>
            <a:r>
              <a:rPr lang="en-US" sz="800" b="1" dirty="0"/>
              <a:t> </a:t>
            </a:r>
          </a:p>
          <a:p>
            <a:pPr>
              <a:tabLst>
                <a:tab pos="3030538" algn="l"/>
                <a:tab pos="3317875" algn="l"/>
              </a:tabLst>
            </a:pPr>
            <a:r>
              <a:rPr lang="en-US" sz="800" b="1" dirty="0"/>
              <a:t> </a:t>
            </a:r>
          </a:p>
        </p:txBody>
      </p:sp>
      <p:sp>
        <p:nvSpPr>
          <p:cNvPr id="17" name="TextBox 16">
            <a:extLst>
              <a:ext uri="{FF2B5EF4-FFF2-40B4-BE49-F238E27FC236}">
                <a16:creationId xmlns:a16="http://schemas.microsoft.com/office/drawing/2014/main" xmlns="" id="{6D74B418-3EE5-447C-8BA8-75B96208113A}"/>
              </a:ext>
            </a:extLst>
          </p:cNvPr>
          <p:cNvSpPr txBox="1"/>
          <p:nvPr/>
        </p:nvSpPr>
        <p:spPr>
          <a:xfrm>
            <a:off x="457198" y="2291556"/>
            <a:ext cx="3200400" cy="7498080"/>
          </a:xfrm>
          <a:prstGeom prst="rect">
            <a:avLst/>
          </a:prstGeom>
          <a:noFill/>
        </p:spPr>
        <p:txBody>
          <a:bodyPr wrap="square" rtlCol="0">
            <a:spAutoFit/>
          </a:bodyPr>
          <a:lstStyle/>
          <a:p>
            <a:r>
              <a:rPr lang="en-US" sz="800" b="1" dirty="0"/>
              <a:t>Coin Toss “Tails” - </a:t>
            </a:r>
            <a:r>
              <a:rPr lang="en-US" sz="800" b="1" dirty="0" err="1"/>
              <a:t>Southmen</a:t>
            </a:r>
            <a:r>
              <a:rPr lang="en-US" sz="800" b="1" dirty="0"/>
              <a:t> Receive</a:t>
            </a:r>
          </a:p>
          <a:p>
            <a:r>
              <a:rPr lang="en-US" sz="800" b="1" dirty="0"/>
              <a:t>15:00 KO </a:t>
            </a:r>
            <a:r>
              <a:rPr lang="en-US" sz="800" b="1" dirty="0" err="1"/>
              <a:t>Southmen</a:t>
            </a:r>
            <a:r>
              <a:rPr lang="en-US" sz="800" b="1" dirty="0"/>
              <a:t> to Showboats 57yds to 8 / Shirk 14yd KR (</a:t>
            </a:r>
            <a:r>
              <a:rPr lang="en-US" sz="800" b="1" dirty="0" err="1"/>
              <a:t>Csonka</a:t>
            </a:r>
            <a:r>
              <a:rPr lang="en-US" sz="800" b="1" dirty="0"/>
              <a:t>)</a:t>
            </a:r>
          </a:p>
          <a:p>
            <a:r>
              <a:rPr lang="en-US" sz="800" b="1" dirty="0"/>
              <a:t>Showboats @ their 22</a:t>
            </a:r>
          </a:p>
          <a:p>
            <a:r>
              <a:rPr lang="en-US" sz="800" b="1" dirty="0"/>
              <a:t>14:55 1/10 @ 22 - Lewis 12yd Run (FP)</a:t>
            </a:r>
          </a:p>
          <a:p>
            <a:r>
              <a:rPr lang="en-US" sz="800" b="1" dirty="0"/>
              <a:t>14:44 1/10 @ 34 - Quarles -3yd Run (</a:t>
            </a:r>
            <a:r>
              <a:rPr lang="en-US" sz="800" b="1" dirty="0" err="1"/>
              <a:t>Kruyer</a:t>
            </a:r>
            <a:r>
              <a:rPr lang="en-US" sz="800" b="1" dirty="0"/>
              <a:t>)</a:t>
            </a:r>
          </a:p>
          <a:p>
            <a:r>
              <a:rPr lang="en-US" sz="800" b="1" dirty="0"/>
              <a:t>13:32 2/13 @ 31 - Reid 28yd Run OB</a:t>
            </a:r>
          </a:p>
          <a:p>
            <a:r>
              <a:rPr lang="en-US" sz="800" b="1" dirty="0"/>
              <a:t>11:53 1/10 @ D41 - Reid -1 yd Run (</a:t>
            </a:r>
            <a:r>
              <a:rPr lang="en-US" sz="800" b="1" dirty="0" err="1"/>
              <a:t>Canale</a:t>
            </a:r>
            <a:r>
              <a:rPr lang="en-US" sz="800" b="1" dirty="0"/>
              <a:t>)</a:t>
            </a:r>
          </a:p>
          <a:p>
            <a:r>
              <a:rPr lang="en-US" sz="800" b="1" dirty="0"/>
              <a:t>11:16 2/11 @ D42 - Pass to Shirk @ D 13 COMP 42yds TD</a:t>
            </a:r>
          </a:p>
          <a:p>
            <a:r>
              <a:rPr lang="en-US" sz="800" b="1" dirty="0"/>
              <a:t>  9:32 Conversion Kick GOOD</a:t>
            </a:r>
          </a:p>
          <a:p>
            <a:r>
              <a:rPr lang="en-US" sz="800" b="1" dirty="0"/>
              <a:t>	Showboats 7 </a:t>
            </a:r>
            <a:r>
              <a:rPr lang="en-US" sz="800" b="1" dirty="0" err="1"/>
              <a:t>Southmen</a:t>
            </a:r>
            <a:r>
              <a:rPr lang="en-US" sz="800" b="1" dirty="0"/>
              <a:t> 0</a:t>
            </a:r>
          </a:p>
          <a:p>
            <a:pPr>
              <a:tabLst>
                <a:tab pos="233363" algn="l"/>
              </a:tabLst>
            </a:pPr>
            <a:r>
              <a:rPr lang="en-US" sz="800" b="1" dirty="0"/>
              <a:t>  9:32 KO Showboats to </a:t>
            </a:r>
            <a:r>
              <a:rPr lang="en-US" sz="800" b="1" dirty="0" err="1"/>
              <a:t>Southmen</a:t>
            </a:r>
            <a:r>
              <a:rPr lang="en-US" sz="800" b="1" dirty="0"/>
              <a:t> 43yds to 22 / </a:t>
            </a:r>
            <a:r>
              <a:rPr lang="en-US" sz="800" b="1" dirty="0" err="1"/>
              <a:t>Huarte</a:t>
            </a:r>
            <a:r>
              <a:rPr lang="en-US" sz="800" b="1" dirty="0"/>
              <a:t> 11yd KR 	(Carney)</a:t>
            </a:r>
          </a:p>
          <a:p>
            <a:r>
              <a:rPr lang="en-US" sz="800" b="1" dirty="0" err="1"/>
              <a:t>Southmen</a:t>
            </a:r>
            <a:r>
              <a:rPr lang="en-US" sz="800" b="1" dirty="0"/>
              <a:t> @ their 33  </a:t>
            </a:r>
          </a:p>
          <a:p>
            <a:r>
              <a:rPr lang="en-US" sz="800" b="1" dirty="0"/>
              <a:t>  9:24 1/10 @ 33 - </a:t>
            </a:r>
            <a:r>
              <a:rPr lang="en-US" sz="800" b="1" dirty="0" err="1"/>
              <a:t>Kiick</a:t>
            </a:r>
            <a:r>
              <a:rPr lang="en-US" sz="800" b="1" dirty="0"/>
              <a:t> -5yd Run (Reid)</a:t>
            </a:r>
          </a:p>
          <a:p>
            <a:r>
              <a:rPr lang="en-US" sz="800" b="1" dirty="0"/>
              <a:t>  8:57 2/15 @ 28 - </a:t>
            </a:r>
            <a:r>
              <a:rPr lang="en-US" sz="800" b="1" dirty="0" err="1"/>
              <a:t>Csonka</a:t>
            </a:r>
            <a:r>
              <a:rPr lang="en-US" sz="800" b="1" dirty="0"/>
              <a:t> 6yd Run (Shirk)</a:t>
            </a:r>
          </a:p>
          <a:p>
            <a:r>
              <a:rPr lang="en-US" sz="800" b="1" dirty="0"/>
              <a:t>  7:18 3/9 @ 34 - </a:t>
            </a:r>
            <a:r>
              <a:rPr lang="en-US" sz="800" b="1" dirty="0" err="1"/>
              <a:t>Kiick</a:t>
            </a:r>
            <a:r>
              <a:rPr lang="en-US" sz="800" b="1" dirty="0"/>
              <a:t> 2yd Run OB</a:t>
            </a:r>
          </a:p>
          <a:p>
            <a:r>
              <a:rPr lang="en-US" sz="800" b="1" dirty="0"/>
              <a:t>  5:58 4/7 @ 36 - Punt 30yds to D34 / Crawford 22yd PR (</a:t>
            </a:r>
            <a:r>
              <a:rPr lang="en-US" sz="800" b="1" dirty="0" err="1"/>
              <a:t>Kiick</a:t>
            </a:r>
            <a:r>
              <a:rPr lang="en-US" sz="800" b="1" dirty="0"/>
              <a:t>)</a:t>
            </a:r>
          </a:p>
          <a:p>
            <a:r>
              <a:rPr lang="en-US" sz="800" b="1" dirty="0"/>
              <a:t>Showboats @ D44  </a:t>
            </a:r>
          </a:p>
          <a:p>
            <a:r>
              <a:rPr lang="en-US" sz="800" b="1" dirty="0"/>
              <a:t>  4:50 1/10 @ D44 - Reid 32yd Run (Marshall)</a:t>
            </a:r>
          </a:p>
          <a:p>
            <a:pPr>
              <a:tabLst>
                <a:tab pos="233363" algn="l"/>
              </a:tabLst>
            </a:pPr>
            <a:r>
              <a:rPr lang="en-US" sz="800" b="1" dirty="0"/>
              <a:t>  3:42 1/10 @ 12 - Pass to Shirk in end zone / Lewis SACKED / -14yd Run 	(</a:t>
            </a:r>
            <a:r>
              <a:rPr lang="en-US" sz="800" b="1" dirty="0" err="1"/>
              <a:t>Kruyer</a:t>
            </a:r>
            <a:r>
              <a:rPr lang="en-US" sz="800" b="1" dirty="0"/>
              <a:t>)</a:t>
            </a:r>
          </a:p>
          <a:p>
            <a:r>
              <a:rPr lang="en-US" sz="800" b="1" dirty="0"/>
              <a:t>  2:23 2/24 @ D26 - Quarles 9yd Run (</a:t>
            </a:r>
            <a:r>
              <a:rPr lang="en-US" sz="800" b="1" dirty="0" err="1"/>
              <a:t>Csonka</a:t>
            </a:r>
            <a:r>
              <a:rPr lang="en-US" sz="800" b="1" dirty="0"/>
              <a:t>) </a:t>
            </a:r>
          </a:p>
          <a:p>
            <a:r>
              <a:rPr lang="en-US" sz="800" b="1" dirty="0"/>
              <a:t>  0:39 3/15 @ D17 - Time allowed to expire</a:t>
            </a:r>
          </a:p>
          <a:p>
            <a:r>
              <a:rPr lang="en-US" sz="800" b="1" dirty="0"/>
              <a:t>End of QTR </a:t>
            </a:r>
          </a:p>
          <a:p>
            <a:r>
              <a:rPr lang="en-US" sz="800" b="1" dirty="0"/>
              <a:t>	Showboats 7 </a:t>
            </a:r>
            <a:r>
              <a:rPr lang="en-US" sz="800" b="1" dirty="0" err="1"/>
              <a:t>Southmen</a:t>
            </a:r>
            <a:r>
              <a:rPr lang="en-US" sz="800" b="1" dirty="0"/>
              <a:t> 0</a:t>
            </a:r>
          </a:p>
          <a:p>
            <a:r>
              <a:rPr lang="en-US" sz="800" b="1" dirty="0"/>
              <a:t>2nd Quarter</a:t>
            </a:r>
          </a:p>
          <a:p>
            <a:r>
              <a:rPr lang="en-US" sz="800" b="1" dirty="0"/>
              <a:t>15:00 3/15 @ D17 - Quarles 17yd Run TD</a:t>
            </a:r>
          </a:p>
          <a:p>
            <a:r>
              <a:rPr lang="en-US" sz="800" b="1" dirty="0"/>
              <a:t>14:09 Conversion Kick GOOD </a:t>
            </a:r>
          </a:p>
          <a:p>
            <a:r>
              <a:rPr lang="en-US" sz="800" b="1" dirty="0"/>
              <a:t>	Showboats 14 </a:t>
            </a:r>
            <a:r>
              <a:rPr lang="en-US" sz="800" b="1" dirty="0" err="1"/>
              <a:t>Southmen</a:t>
            </a:r>
            <a:r>
              <a:rPr lang="en-US" sz="800" b="1" dirty="0"/>
              <a:t> 0</a:t>
            </a:r>
          </a:p>
          <a:p>
            <a:r>
              <a:rPr lang="en-US" sz="800" b="1" dirty="0"/>
              <a:t>14:09 KO Showboats to </a:t>
            </a:r>
            <a:r>
              <a:rPr lang="en-US" sz="800" b="1" dirty="0" err="1"/>
              <a:t>Southmen</a:t>
            </a:r>
            <a:r>
              <a:rPr lang="en-US" sz="800" b="1" dirty="0"/>
              <a:t> 44yds to 21 / </a:t>
            </a:r>
            <a:r>
              <a:rPr lang="en-US" sz="800" b="1" dirty="0" err="1"/>
              <a:t>Kiick</a:t>
            </a:r>
            <a:r>
              <a:rPr lang="en-US" sz="800" b="1" dirty="0"/>
              <a:t> 13yd KR (White)</a:t>
            </a:r>
          </a:p>
          <a:p>
            <a:r>
              <a:rPr lang="en-US" sz="800" b="1" dirty="0"/>
              <a:t>Showboats @ their 34</a:t>
            </a:r>
          </a:p>
          <a:p>
            <a:r>
              <a:rPr lang="en-US" sz="800" b="1" dirty="0"/>
              <a:t>14:03 1/10 @ 34 - </a:t>
            </a:r>
            <a:r>
              <a:rPr lang="en-US" sz="800" b="1" dirty="0" err="1"/>
              <a:t>Csonka</a:t>
            </a:r>
            <a:r>
              <a:rPr lang="en-US" sz="800" b="1" dirty="0"/>
              <a:t> -3yd Run (Gunn)</a:t>
            </a:r>
          </a:p>
          <a:p>
            <a:r>
              <a:rPr lang="en-US" sz="800" b="1" dirty="0"/>
              <a:t>13:50 2/13 @ 31 - </a:t>
            </a:r>
            <a:r>
              <a:rPr lang="en-US" sz="800" b="1" dirty="0" err="1"/>
              <a:t>Csonka</a:t>
            </a:r>
            <a:r>
              <a:rPr lang="en-US" sz="800" b="1" dirty="0"/>
              <a:t> 21yd Run (Clark)</a:t>
            </a:r>
          </a:p>
          <a:p>
            <a:r>
              <a:rPr lang="en-US" sz="800" b="1" dirty="0"/>
              <a:t>11:55 1/10 @ D48 - </a:t>
            </a:r>
            <a:r>
              <a:rPr lang="en-US" sz="800" b="1" dirty="0" err="1"/>
              <a:t>Kiick</a:t>
            </a:r>
            <a:r>
              <a:rPr lang="en-US" sz="800" b="1" dirty="0"/>
              <a:t> 1yd Run OB</a:t>
            </a:r>
          </a:p>
          <a:p>
            <a:r>
              <a:rPr lang="en-US" sz="800" b="1" dirty="0"/>
              <a:t>10:28 2/9 @ D47 - Pass to Warfield @ D26 COMP 34yds OB</a:t>
            </a:r>
          </a:p>
          <a:p>
            <a:r>
              <a:rPr lang="en-US" sz="800" b="1" dirty="0"/>
              <a:t>  9:39 1/10 @ D13 - </a:t>
            </a:r>
            <a:r>
              <a:rPr lang="en-US" sz="800" b="1" dirty="0" err="1"/>
              <a:t>Kiick</a:t>
            </a:r>
            <a:r>
              <a:rPr lang="en-US" sz="800" b="1" dirty="0"/>
              <a:t> -4yd Run OB</a:t>
            </a:r>
          </a:p>
          <a:p>
            <a:pPr>
              <a:tabLst>
                <a:tab pos="233363" algn="l"/>
              </a:tabLst>
            </a:pPr>
            <a:r>
              <a:rPr lang="en-US" sz="800" b="1" dirty="0"/>
              <a:t>  8:29 2/14 @ D17 - Pass to </a:t>
            </a:r>
            <a:r>
              <a:rPr lang="en-US" sz="800" b="1" dirty="0" err="1"/>
              <a:t>Csonka</a:t>
            </a:r>
            <a:r>
              <a:rPr lang="en-US" sz="800" b="1" dirty="0"/>
              <a:t> @ in end zone / </a:t>
            </a:r>
            <a:r>
              <a:rPr lang="en-US" sz="800" b="1" dirty="0" err="1"/>
              <a:t>Huarte</a:t>
            </a:r>
            <a:r>
              <a:rPr lang="en-US" sz="800" b="1" dirty="0"/>
              <a:t> SACKED -	13yd Run (Shirk)</a:t>
            </a:r>
          </a:p>
          <a:p>
            <a:r>
              <a:rPr lang="en-US" sz="800" b="1" dirty="0"/>
              <a:t>  8:17 3/26 @ D30 - Pass to Marshall @ D5 COMP 30yds TD</a:t>
            </a:r>
          </a:p>
          <a:p>
            <a:r>
              <a:rPr lang="en-US" sz="800" b="1" dirty="0"/>
              <a:t>  7:11 Conversion Kick GOOD</a:t>
            </a:r>
          </a:p>
          <a:p>
            <a:r>
              <a:rPr lang="en-US" sz="800" b="1" dirty="0"/>
              <a:t>	Showboats 14 </a:t>
            </a:r>
            <a:r>
              <a:rPr lang="en-US" sz="800" b="1" dirty="0" err="1"/>
              <a:t>Southmen</a:t>
            </a:r>
            <a:r>
              <a:rPr lang="en-US" sz="800" b="1" dirty="0"/>
              <a:t> 7</a:t>
            </a:r>
          </a:p>
          <a:p>
            <a:r>
              <a:rPr lang="en-US" sz="800" b="1" dirty="0"/>
              <a:t>  7:11 KO </a:t>
            </a:r>
            <a:r>
              <a:rPr lang="en-US" sz="800" b="1" dirty="0" err="1"/>
              <a:t>Southmen</a:t>
            </a:r>
            <a:r>
              <a:rPr lang="en-US" sz="800" b="1" dirty="0"/>
              <a:t> to Showboats 73yds TOUCHBACK</a:t>
            </a:r>
          </a:p>
          <a:p>
            <a:r>
              <a:rPr lang="en-US" sz="800" b="1" dirty="0"/>
              <a:t>Showboats @ their 25  </a:t>
            </a:r>
          </a:p>
          <a:p>
            <a:r>
              <a:rPr lang="en-US" sz="800" b="1" dirty="0"/>
              <a:t>  7:11 1/10 @ 25 - Lewis 7yd Run (</a:t>
            </a:r>
            <a:r>
              <a:rPr lang="en-US" sz="800" b="1" dirty="0" err="1"/>
              <a:t>Csonka</a:t>
            </a:r>
            <a:r>
              <a:rPr lang="en-US" sz="800" b="1" dirty="0"/>
              <a:t>)</a:t>
            </a:r>
          </a:p>
          <a:p>
            <a:r>
              <a:rPr lang="en-US" sz="800" b="1" dirty="0"/>
              <a:t>  6:10 2/3 @ 32 - Quarles 7yd Run (</a:t>
            </a:r>
            <a:r>
              <a:rPr lang="en-US" sz="800" b="1" dirty="0" err="1"/>
              <a:t>Kiick</a:t>
            </a:r>
            <a:r>
              <a:rPr lang="en-US" sz="800" b="1" dirty="0"/>
              <a:t>)</a:t>
            </a:r>
          </a:p>
          <a:p>
            <a:r>
              <a:rPr lang="en-US" sz="800" b="1" dirty="0"/>
              <a:t>  4:59 1/10 @ 39 - Reid 4yd Run (Marshall)</a:t>
            </a:r>
          </a:p>
          <a:p>
            <a:r>
              <a:rPr lang="en-US" sz="800" b="1" dirty="0"/>
              <a:t>  3:49 2/6 @ 43 - Reid 57yd Run TD</a:t>
            </a:r>
          </a:p>
          <a:p>
            <a:r>
              <a:rPr lang="en-US" sz="800" b="1" dirty="0"/>
              <a:t>  1:52 Conversion Kick NO GOOD (missed left)</a:t>
            </a:r>
          </a:p>
          <a:p>
            <a:r>
              <a:rPr lang="en-US" sz="800" b="1" dirty="0"/>
              <a:t>	Showboats 20 </a:t>
            </a:r>
            <a:r>
              <a:rPr lang="en-US" sz="800" b="1" dirty="0" err="1"/>
              <a:t>Southmen</a:t>
            </a:r>
            <a:r>
              <a:rPr lang="en-US" sz="800" b="1" dirty="0"/>
              <a:t> 7</a:t>
            </a:r>
          </a:p>
          <a:p>
            <a:r>
              <a:rPr lang="en-US" sz="800" b="1" dirty="0"/>
              <a:t>TWO MINUTE WARNING</a:t>
            </a:r>
          </a:p>
          <a:p>
            <a:r>
              <a:rPr lang="en-US" sz="800" b="1" dirty="0"/>
              <a:t> 1:52 KO Showboats to </a:t>
            </a:r>
            <a:r>
              <a:rPr lang="en-US" sz="800" b="1" dirty="0" err="1"/>
              <a:t>Southmen</a:t>
            </a:r>
            <a:r>
              <a:rPr lang="en-US" sz="800" b="1" dirty="0"/>
              <a:t> 38yds to 27 / Shirk 8yd KR (Carney)</a:t>
            </a:r>
          </a:p>
          <a:p>
            <a:r>
              <a:rPr lang="en-US" sz="800" b="1" dirty="0" err="1"/>
              <a:t>Southmen</a:t>
            </a:r>
            <a:r>
              <a:rPr lang="en-US" sz="800" b="1" dirty="0"/>
              <a:t> @ their 35  </a:t>
            </a:r>
          </a:p>
          <a:p>
            <a:r>
              <a:rPr lang="en-US" sz="800" b="1" dirty="0"/>
              <a:t>  1:29 1/10 @ 35 - </a:t>
            </a:r>
            <a:r>
              <a:rPr lang="en-US" sz="800" b="1" dirty="0" err="1"/>
              <a:t>Kiick</a:t>
            </a:r>
            <a:r>
              <a:rPr lang="en-US" sz="800" b="1" dirty="0"/>
              <a:t> 7yd Run (Reid) </a:t>
            </a:r>
            <a:r>
              <a:rPr lang="en-US" sz="800" b="1" dirty="0" err="1"/>
              <a:t>Southmen</a:t>
            </a:r>
            <a:r>
              <a:rPr lang="en-US" sz="800" b="1" dirty="0"/>
              <a:t> call 1st TO</a:t>
            </a:r>
          </a:p>
          <a:p>
            <a:pPr>
              <a:tabLst>
                <a:tab pos="233363" algn="l"/>
              </a:tabLst>
            </a:pPr>
            <a:r>
              <a:rPr lang="en-US" sz="800" b="1" dirty="0"/>
              <a:t>  0:29 2/3 @ 42 - Pass to </a:t>
            </a:r>
            <a:r>
              <a:rPr lang="en-US" sz="800" b="1" dirty="0" err="1"/>
              <a:t>Kiick</a:t>
            </a:r>
            <a:r>
              <a:rPr lang="en-US" sz="800" b="1" dirty="0"/>
              <a:t> @ 33 / </a:t>
            </a:r>
            <a:r>
              <a:rPr lang="en-US" sz="800" b="1" dirty="0" err="1"/>
              <a:t>Huarte</a:t>
            </a:r>
            <a:r>
              <a:rPr lang="en-US" sz="800" b="1" dirty="0"/>
              <a:t> SACKED -14yd Run (White) 	</a:t>
            </a:r>
            <a:r>
              <a:rPr lang="en-US" sz="800" b="1" dirty="0" err="1"/>
              <a:t>Southmen</a:t>
            </a:r>
            <a:r>
              <a:rPr lang="en-US" sz="800" b="1" dirty="0"/>
              <a:t> Call 2nd TO</a:t>
            </a:r>
          </a:p>
          <a:p>
            <a:pPr>
              <a:tabLst>
                <a:tab pos="233363" algn="l"/>
              </a:tabLst>
            </a:pPr>
            <a:r>
              <a:rPr lang="en-US" sz="800" b="1" dirty="0"/>
              <a:t>  0:17 3/17 @ 28 - Pass to </a:t>
            </a:r>
            <a:r>
              <a:rPr lang="en-US" sz="800" b="1" dirty="0" err="1"/>
              <a:t>Kiick</a:t>
            </a:r>
            <a:r>
              <a:rPr lang="en-US" sz="800" b="1" dirty="0"/>
              <a:t> @ 47 INT Crawford 0yd INT Return 	(</a:t>
            </a:r>
            <a:r>
              <a:rPr lang="en-US" sz="800" b="1" dirty="0" err="1"/>
              <a:t>Kiick</a:t>
            </a:r>
            <a:r>
              <a:rPr lang="en-US" sz="800" b="1" dirty="0"/>
              <a:t>)</a:t>
            </a:r>
          </a:p>
          <a:p>
            <a:r>
              <a:rPr lang="en-US" sz="800" b="1" dirty="0"/>
              <a:t>Showboats @ D47  </a:t>
            </a:r>
          </a:p>
          <a:p>
            <a:r>
              <a:rPr lang="en-US" sz="800" b="1" dirty="0"/>
              <a:t>  0:05 1/10 @ D47 - Lewis -1yd Run (Kneel Down) </a:t>
            </a:r>
          </a:p>
          <a:p>
            <a:r>
              <a:rPr lang="en-US" sz="800" b="1" dirty="0"/>
              <a:t>  0:03 2/11 @ D48 - Time allowed to expire</a:t>
            </a:r>
          </a:p>
          <a:p>
            <a:r>
              <a:rPr lang="en-US" sz="800" b="1" dirty="0"/>
              <a:t>	</a:t>
            </a:r>
          </a:p>
          <a:p>
            <a:endParaRPr lang="en-US" sz="800" b="1" dirty="0"/>
          </a:p>
          <a:p>
            <a:endParaRPr lang="en-US" sz="800" b="1" dirty="0"/>
          </a:p>
          <a:p>
            <a:endParaRPr lang="en-US" sz="1000" b="1" dirty="0"/>
          </a:p>
          <a:p>
            <a:endParaRPr lang="en-US" sz="1200" b="1" dirty="0"/>
          </a:p>
        </p:txBody>
      </p:sp>
      <p:sp>
        <p:nvSpPr>
          <p:cNvPr id="19" name="TextBox 18">
            <a:extLst>
              <a:ext uri="{FF2B5EF4-FFF2-40B4-BE49-F238E27FC236}">
                <a16:creationId xmlns:a16="http://schemas.microsoft.com/office/drawing/2014/main" xmlns="" id="{C991390F-4D0A-4AD7-B3D0-99FA5EBB445E}"/>
              </a:ext>
            </a:extLst>
          </p:cNvPr>
          <p:cNvSpPr txBox="1"/>
          <p:nvPr/>
        </p:nvSpPr>
        <p:spPr>
          <a:xfrm>
            <a:off x="3657598" y="3273899"/>
            <a:ext cx="3657600" cy="6492240"/>
          </a:xfrm>
          <a:prstGeom prst="rect">
            <a:avLst/>
          </a:prstGeom>
          <a:noFill/>
        </p:spPr>
        <p:txBody>
          <a:bodyPr wrap="square" rtlCol="0">
            <a:spAutoFit/>
          </a:bodyPr>
          <a:lstStyle/>
          <a:p>
            <a:r>
              <a:rPr lang="en-US" sz="800" b="1" dirty="0"/>
              <a:t>End of QTR  - Halftime</a:t>
            </a:r>
          </a:p>
          <a:p>
            <a:r>
              <a:rPr lang="en-US" sz="800" b="1" dirty="0"/>
              <a:t>	Showboats 20 </a:t>
            </a:r>
            <a:r>
              <a:rPr lang="en-US" sz="800" b="1" dirty="0" err="1"/>
              <a:t>Southmen</a:t>
            </a:r>
            <a:r>
              <a:rPr lang="en-US" sz="800" b="1" dirty="0"/>
              <a:t> 7</a:t>
            </a:r>
          </a:p>
          <a:p>
            <a:r>
              <a:rPr lang="en-US" sz="800" b="1" dirty="0" err="1"/>
              <a:t>Southmen</a:t>
            </a:r>
            <a:r>
              <a:rPr lang="en-US" sz="800" b="1" dirty="0"/>
              <a:t> to Receive 2nd half KO</a:t>
            </a:r>
          </a:p>
          <a:p>
            <a:r>
              <a:rPr lang="en-US" sz="800" b="1" dirty="0"/>
              <a:t>3rd Quarter</a:t>
            </a:r>
          </a:p>
          <a:p>
            <a:r>
              <a:rPr lang="en-US" sz="800" b="1" dirty="0"/>
              <a:t>15:00 KO Showboats to </a:t>
            </a:r>
            <a:r>
              <a:rPr lang="en-US" sz="800" b="1" dirty="0" err="1"/>
              <a:t>Southmen</a:t>
            </a:r>
            <a:r>
              <a:rPr lang="en-US" sz="800" b="1" dirty="0"/>
              <a:t> 64yds to 1 / Marshall 29yd KR (Clark)</a:t>
            </a:r>
          </a:p>
          <a:p>
            <a:r>
              <a:rPr lang="en-US" sz="800" b="1" dirty="0" err="1"/>
              <a:t>Southmen</a:t>
            </a:r>
            <a:r>
              <a:rPr lang="en-US" sz="800" b="1" dirty="0"/>
              <a:t> @ their 30</a:t>
            </a:r>
          </a:p>
          <a:p>
            <a:r>
              <a:rPr lang="en-US" sz="800" b="1" dirty="0"/>
              <a:t>14:34 1/10 @ 30 - Pass to #21 @ 23 INC</a:t>
            </a:r>
          </a:p>
          <a:p>
            <a:pPr>
              <a:tabLst>
                <a:tab pos="233363" algn="l"/>
              </a:tabLst>
            </a:pPr>
            <a:r>
              <a:rPr lang="en-US" sz="800" b="1" dirty="0"/>
              <a:t>14:17 2/10 @ 30 - </a:t>
            </a:r>
            <a:r>
              <a:rPr lang="en-US" sz="800" b="1" dirty="0" err="1"/>
              <a:t>Huarte</a:t>
            </a:r>
            <a:r>
              <a:rPr lang="en-US" sz="800" b="1" dirty="0"/>
              <a:t> Fumble and Recovery / Fumble Warfield recovers @ 20 	/</a:t>
            </a:r>
            <a:r>
              <a:rPr lang="en-US" sz="800" b="1" dirty="0" err="1"/>
              <a:t>Huarte</a:t>
            </a:r>
            <a:r>
              <a:rPr lang="en-US" sz="800" b="1" dirty="0"/>
              <a:t> -10yd Run (Shirk)</a:t>
            </a:r>
          </a:p>
          <a:p>
            <a:r>
              <a:rPr lang="en-US" sz="800" b="1" dirty="0"/>
              <a:t>13:19 3/20 @ 20 - </a:t>
            </a:r>
            <a:r>
              <a:rPr lang="en-US" sz="800" b="1" dirty="0" err="1"/>
              <a:t>Csonka</a:t>
            </a:r>
            <a:r>
              <a:rPr lang="en-US" sz="800" b="1" dirty="0"/>
              <a:t> 72yd Run OB</a:t>
            </a:r>
          </a:p>
          <a:p>
            <a:r>
              <a:rPr lang="en-US" sz="800" b="1" dirty="0"/>
              <a:t>12:26 1/G @ D8 - </a:t>
            </a:r>
            <a:r>
              <a:rPr lang="en-US" sz="800" b="1" dirty="0" err="1"/>
              <a:t>Kiick</a:t>
            </a:r>
            <a:r>
              <a:rPr lang="en-US" sz="800" b="1" dirty="0"/>
              <a:t> -9yd Run OB</a:t>
            </a:r>
          </a:p>
          <a:p>
            <a:r>
              <a:rPr lang="en-US" sz="800" b="1" dirty="0"/>
              <a:t>11:49 1/G @ D17 - </a:t>
            </a:r>
            <a:r>
              <a:rPr lang="en-US" sz="800" b="1" dirty="0" err="1"/>
              <a:t>Csonka</a:t>
            </a:r>
            <a:r>
              <a:rPr lang="en-US" sz="800" b="1" dirty="0"/>
              <a:t> -3yd Run (Crawford)</a:t>
            </a:r>
          </a:p>
          <a:p>
            <a:r>
              <a:rPr lang="en-US" sz="800" b="1" dirty="0"/>
              <a:t>11:10 1/G @ D20 - </a:t>
            </a:r>
            <a:r>
              <a:rPr lang="en-US" sz="800" b="1" dirty="0" err="1"/>
              <a:t>Kiick</a:t>
            </a:r>
            <a:r>
              <a:rPr lang="en-US" sz="800" b="1" dirty="0"/>
              <a:t> 20yd Run TD</a:t>
            </a:r>
          </a:p>
          <a:p>
            <a:r>
              <a:rPr lang="en-US" sz="800" b="1" dirty="0"/>
              <a:t>  9:32 Conversion Kick NO GOOD (short)</a:t>
            </a:r>
          </a:p>
          <a:p>
            <a:r>
              <a:rPr lang="en-US" sz="800" b="1" dirty="0"/>
              <a:t>	Showboats 20 </a:t>
            </a:r>
            <a:r>
              <a:rPr lang="en-US" sz="800" b="1" dirty="0" err="1"/>
              <a:t>Southmen</a:t>
            </a:r>
            <a:r>
              <a:rPr lang="en-US" sz="800" b="1" dirty="0"/>
              <a:t> 13</a:t>
            </a:r>
          </a:p>
          <a:p>
            <a:r>
              <a:rPr lang="en-US" sz="800" b="1" dirty="0"/>
              <a:t>  9:32 KO </a:t>
            </a:r>
            <a:r>
              <a:rPr lang="en-US" sz="800" b="1" dirty="0" err="1"/>
              <a:t>Southmen</a:t>
            </a:r>
            <a:r>
              <a:rPr lang="en-US" sz="800" b="1" dirty="0"/>
              <a:t> to Showboats 38yds to 22 / Quarles 15yd KR (Warfield)</a:t>
            </a:r>
          </a:p>
          <a:p>
            <a:r>
              <a:rPr lang="en-US" sz="800" b="1" dirty="0"/>
              <a:t>Showboats @ their 37  </a:t>
            </a:r>
          </a:p>
          <a:p>
            <a:r>
              <a:rPr lang="en-US" sz="800" b="1" dirty="0"/>
              <a:t>  9:28 1/10 @ 37 - Reid -2yd Run (</a:t>
            </a:r>
            <a:r>
              <a:rPr lang="en-US" sz="800" b="1" dirty="0" err="1"/>
              <a:t>Canale</a:t>
            </a:r>
            <a:r>
              <a:rPr lang="en-US" sz="800" b="1" dirty="0"/>
              <a:t>)</a:t>
            </a:r>
          </a:p>
          <a:p>
            <a:r>
              <a:rPr lang="en-US" sz="800" b="1" dirty="0"/>
              <a:t>  8:37 2/12 @ 35 - Quarles 16yd Run OB</a:t>
            </a:r>
          </a:p>
          <a:p>
            <a:r>
              <a:rPr lang="en-US" sz="800" b="1" dirty="0"/>
              <a:t>  7:47 1/10 @ D49 - Quarles 2yd Run (Marshall)</a:t>
            </a:r>
          </a:p>
          <a:p>
            <a:r>
              <a:rPr lang="en-US" sz="800" b="1" dirty="0"/>
              <a:t>  7:14 2/8 @ D47 - Quarles -10yd Run (Marshall)</a:t>
            </a:r>
          </a:p>
          <a:p>
            <a:r>
              <a:rPr lang="en-US" sz="800" b="1" dirty="0"/>
              <a:t>  6:14 3/18 @ 43 - Pass to Shirk @ D40 / </a:t>
            </a:r>
            <a:r>
              <a:rPr lang="en-US" sz="800" b="1" dirty="0" err="1"/>
              <a:t>Huarte</a:t>
            </a:r>
            <a:r>
              <a:rPr lang="en-US" sz="800" b="1" dirty="0"/>
              <a:t> SACKED -13yd Run (Cotton)</a:t>
            </a:r>
          </a:p>
          <a:p>
            <a:r>
              <a:rPr lang="en-US" sz="800" b="1" dirty="0"/>
              <a:t>  5:33 4/31 @ 30 - Punt 41yds to 29 / Warfield 48yd PR OB</a:t>
            </a:r>
          </a:p>
          <a:p>
            <a:r>
              <a:rPr lang="en-US" sz="800" b="1" dirty="0" err="1"/>
              <a:t>Southmen</a:t>
            </a:r>
            <a:r>
              <a:rPr lang="en-US" sz="800" b="1" dirty="0"/>
              <a:t> @ D23</a:t>
            </a:r>
          </a:p>
          <a:p>
            <a:r>
              <a:rPr lang="en-US" sz="800" b="1" dirty="0"/>
              <a:t>  3:48 1/10 @ D23 - </a:t>
            </a:r>
            <a:r>
              <a:rPr lang="en-US" sz="800" b="1" dirty="0" err="1"/>
              <a:t>Csonka</a:t>
            </a:r>
            <a:r>
              <a:rPr lang="en-US" sz="800" b="1" dirty="0"/>
              <a:t> 12yd Run OB</a:t>
            </a:r>
          </a:p>
          <a:p>
            <a:r>
              <a:rPr lang="en-US" sz="800" b="1" dirty="0"/>
              <a:t>  2:41 1/10 @ D11 - </a:t>
            </a:r>
            <a:r>
              <a:rPr lang="en-US" sz="800" b="1" dirty="0" err="1"/>
              <a:t>Csonka</a:t>
            </a:r>
            <a:r>
              <a:rPr lang="en-US" sz="800" b="1" dirty="0"/>
              <a:t> -4yd Run (Carney)</a:t>
            </a:r>
          </a:p>
          <a:p>
            <a:r>
              <a:rPr lang="en-US" sz="800" b="1" dirty="0"/>
              <a:t>  1:56 2/14 @ D15 - Pass to </a:t>
            </a:r>
            <a:r>
              <a:rPr lang="en-US" sz="800" b="1" dirty="0" err="1"/>
              <a:t>Csonka</a:t>
            </a:r>
            <a:r>
              <a:rPr lang="en-US" sz="800" b="1" dirty="0"/>
              <a:t> @ D35 (Lateral) -17yd Run (Carney)</a:t>
            </a:r>
          </a:p>
          <a:p>
            <a:r>
              <a:rPr lang="en-US" sz="800" b="1" dirty="0"/>
              <a:t>  0:44 3/31 @ D32 - Pass to Warfield @ D6 COMP 32yds TD - Time Expires</a:t>
            </a:r>
          </a:p>
          <a:p>
            <a:r>
              <a:rPr lang="en-US" sz="800" b="1" dirty="0"/>
              <a:t>End of QTR</a:t>
            </a:r>
          </a:p>
          <a:p>
            <a:r>
              <a:rPr lang="en-US" sz="800" b="1" dirty="0"/>
              <a:t>  0:00 Conversion Kick GOOD </a:t>
            </a:r>
          </a:p>
          <a:p>
            <a:r>
              <a:rPr lang="en-US" sz="800" b="1" dirty="0"/>
              <a:t>	Showboats 20 </a:t>
            </a:r>
            <a:r>
              <a:rPr lang="en-US" sz="800" b="1" dirty="0" err="1"/>
              <a:t>Southmen</a:t>
            </a:r>
            <a:r>
              <a:rPr lang="en-US" sz="800" b="1" dirty="0"/>
              <a:t> 20</a:t>
            </a:r>
          </a:p>
          <a:p>
            <a:r>
              <a:rPr lang="en-US" sz="800" b="1" dirty="0"/>
              <a:t>4th Quarter </a:t>
            </a:r>
          </a:p>
          <a:p>
            <a:r>
              <a:rPr lang="en-US" sz="800" b="1" dirty="0"/>
              <a:t>15:00 KO </a:t>
            </a:r>
            <a:r>
              <a:rPr lang="en-US" sz="800" b="1" dirty="0" err="1"/>
              <a:t>Southmen</a:t>
            </a:r>
            <a:r>
              <a:rPr lang="en-US" sz="800" b="1" dirty="0"/>
              <a:t> to Showboats 55yds to 10 / Reid 34 yd KR (</a:t>
            </a:r>
            <a:r>
              <a:rPr lang="en-US" sz="800" b="1" dirty="0" err="1"/>
              <a:t>Huarte</a:t>
            </a:r>
            <a:r>
              <a:rPr lang="en-US" sz="800" b="1" dirty="0"/>
              <a:t>)</a:t>
            </a:r>
          </a:p>
          <a:p>
            <a:r>
              <a:rPr lang="en-US" sz="800" b="1" dirty="0"/>
              <a:t>Showboats @ their 44</a:t>
            </a:r>
          </a:p>
          <a:p>
            <a:r>
              <a:rPr lang="en-US" sz="800" b="1" dirty="0"/>
              <a:t>14:45 1/10 @ 44 - Quarles -4yd Run (</a:t>
            </a:r>
            <a:r>
              <a:rPr lang="en-US" sz="800" b="1" dirty="0" err="1"/>
              <a:t>Kruyer</a:t>
            </a:r>
            <a:r>
              <a:rPr lang="en-US" sz="800" b="1" dirty="0"/>
              <a:t>)</a:t>
            </a:r>
          </a:p>
          <a:p>
            <a:r>
              <a:rPr lang="en-US" sz="800" b="1" dirty="0"/>
              <a:t>14:30 2/14 @ 40 - Reid 9yd Run (</a:t>
            </a:r>
            <a:r>
              <a:rPr lang="en-US" sz="800" b="1" dirty="0" err="1"/>
              <a:t>Csonka</a:t>
            </a:r>
            <a:r>
              <a:rPr lang="en-US" sz="800" b="1" dirty="0"/>
              <a:t>)</a:t>
            </a:r>
          </a:p>
          <a:p>
            <a:r>
              <a:rPr lang="en-US" sz="800" b="1" dirty="0"/>
              <a:t>13:16 3/5 @ 49 - Reid 2yd Run (</a:t>
            </a:r>
            <a:r>
              <a:rPr lang="en-US" sz="800" b="1" dirty="0" err="1"/>
              <a:t>Kiick</a:t>
            </a:r>
            <a:endParaRPr lang="en-US" sz="800" b="1" dirty="0"/>
          </a:p>
          <a:p>
            <a:r>
              <a:rPr lang="en-US" sz="800" b="1" dirty="0"/>
              <a:t>11:57 4/3 @ D49 - 56yd FG attempt NO GOOD (Short)</a:t>
            </a:r>
          </a:p>
          <a:p>
            <a:r>
              <a:rPr lang="en-US" sz="800" b="1" dirty="0" err="1"/>
              <a:t>Southmen</a:t>
            </a:r>
            <a:r>
              <a:rPr lang="en-US" sz="800" b="1" dirty="0"/>
              <a:t> @ D 44</a:t>
            </a:r>
          </a:p>
          <a:p>
            <a:pPr>
              <a:tabLst>
                <a:tab pos="233363" algn="l"/>
              </a:tabLst>
            </a:pPr>
            <a:r>
              <a:rPr lang="en-US" sz="800" b="1" dirty="0"/>
              <a:t>11:12 1/10 @ D44 - </a:t>
            </a:r>
            <a:r>
              <a:rPr lang="en-US" sz="800" b="1" dirty="0" err="1"/>
              <a:t>Kiick</a:t>
            </a:r>
            <a:r>
              <a:rPr lang="en-US" sz="800" b="1" dirty="0"/>
              <a:t> Fumble @ D46  / Showboats Quarles recovers 20yd 	Fumble Return (</a:t>
            </a:r>
            <a:r>
              <a:rPr lang="en-US" sz="800" b="1" dirty="0" err="1"/>
              <a:t>Huarte</a:t>
            </a:r>
            <a:r>
              <a:rPr lang="en-US" sz="800" b="1" dirty="0"/>
              <a:t>)</a:t>
            </a:r>
          </a:p>
          <a:p>
            <a:r>
              <a:rPr lang="en-US" sz="800" b="1" dirty="0"/>
              <a:t>Showboats @ D34 </a:t>
            </a:r>
          </a:p>
          <a:p>
            <a:r>
              <a:rPr lang="en-US" sz="800" b="1" dirty="0"/>
              <a:t>10:14 1/10 @ D34 - Shirk -5yd Run (Warfield)</a:t>
            </a:r>
          </a:p>
          <a:p>
            <a:r>
              <a:rPr lang="en-US" sz="800" b="1" dirty="0"/>
              <a:t>  8:42 2/15 @ D39 - Pass to Crawford @ D10 COMP 39yds TD</a:t>
            </a:r>
          </a:p>
          <a:p>
            <a:r>
              <a:rPr lang="en-US" sz="800" b="1" dirty="0"/>
              <a:t>  6:56 Conversion Kick GOOD </a:t>
            </a:r>
          </a:p>
          <a:p>
            <a:r>
              <a:rPr lang="en-US" sz="800" b="1" dirty="0"/>
              <a:t>	Showboats 27 </a:t>
            </a:r>
            <a:r>
              <a:rPr lang="en-US" sz="800" b="1" dirty="0" err="1"/>
              <a:t>Southmen</a:t>
            </a:r>
            <a:r>
              <a:rPr lang="en-US" sz="800" b="1" dirty="0"/>
              <a:t> 20</a:t>
            </a:r>
          </a:p>
          <a:p>
            <a:r>
              <a:rPr lang="en-US" sz="800" b="1" dirty="0"/>
              <a:t>  6:56 KO Showboats to </a:t>
            </a:r>
            <a:r>
              <a:rPr lang="en-US" sz="800" b="1" dirty="0" err="1"/>
              <a:t>Southmen</a:t>
            </a:r>
            <a:r>
              <a:rPr lang="en-US" sz="800" b="1" dirty="0"/>
              <a:t> 73 yds TOUCHBACK</a:t>
            </a:r>
          </a:p>
          <a:p>
            <a:r>
              <a:rPr lang="en-US" sz="800" b="1" dirty="0" err="1"/>
              <a:t>Southmen</a:t>
            </a:r>
            <a:r>
              <a:rPr lang="en-US" sz="800" b="1" dirty="0"/>
              <a:t> @ their 25</a:t>
            </a:r>
          </a:p>
          <a:p>
            <a:pPr>
              <a:tabLst>
                <a:tab pos="233363" algn="l"/>
              </a:tabLst>
            </a:pPr>
            <a:r>
              <a:rPr lang="en-US" sz="800" b="1" dirty="0"/>
              <a:t>  6:56 1/10 @ 25 - Pass to Warfield @ D48 INT  / Crawford 23yd INT Return 	(Marshall)</a:t>
            </a:r>
          </a:p>
          <a:p>
            <a:r>
              <a:rPr lang="en-US" sz="800" b="1" dirty="0"/>
              <a:t>Showboats @ D29</a:t>
            </a:r>
          </a:p>
          <a:p>
            <a:r>
              <a:rPr lang="en-US" sz="800" b="1" dirty="0"/>
              <a:t>  5:45 1/10 @ D29 - Reid -6yd Run (</a:t>
            </a:r>
            <a:r>
              <a:rPr lang="en-US" sz="800" b="1" dirty="0" err="1"/>
              <a:t>Csonka</a:t>
            </a:r>
            <a:r>
              <a:rPr lang="en-US" sz="800" b="1" dirty="0"/>
              <a:t>)</a:t>
            </a:r>
          </a:p>
          <a:p>
            <a:r>
              <a:rPr lang="en-US" sz="800" b="1" dirty="0"/>
              <a:t>  5:15 2/16 @ D35 - Reid Fumble /Crawford recovers @ D43 / -8 yd run w/ 5yd</a:t>
            </a:r>
          </a:p>
          <a:p>
            <a:endParaRPr lang="en-US" sz="1000" b="1" dirty="0"/>
          </a:p>
          <a:p>
            <a:endParaRPr lang="en-US" sz="1200" b="1" dirty="0"/>
          </a:p>
        </p:txBody>
      </p:sp>
    </p:spTree>
    <p:extLst>
      <p:ext uri="{BB962C8B-B14F-4D97-AF65-F5344CB8AC3E}">
        <p14:creationId xmlns:p14="http://schemas.microsoft.com/office/powerpoint/2010/main" xmlns="" val="475176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0C12666-7CB5-46CC-B7B5-F2742902A933}"/>
              </a:ext>
            </a:extLst>
          </p:cNvPr>
          <p:cNvSpPr txBox="1"/>
          <p:nvPr/>
        </p:nvSpPr>
        <p:spPr>
          <a:xfrm>
            <a:off x="478463" y="260738"/>
            <a:ext cx="3200400" cy="1645920"/>
          </a:xfrm>
          <a:prstGeom prst="rect">
            <a:avLst/>
          </a:prstGeom>
          <a:noFill/>
        </p:spPr>
        <p:txBody>
          <a:bodyPr wrap="square" rtlCol="0">
            <a:spAutoFit/>
          </a:bodyPr>
          <a:lstStyle/>
          <a:p>
            <a:r>
              <a:rPr lang="en-US" sz="800" b="1" dirty="0"/>
              <a:t>Fumble Return (Cotton)</a:t>
            </a:r>
          </a:p>
          <a:p>
            <a:r>
              <a:rPr lang="en-US" sz="800" b="1" dirty="0"/>
              <a:t>  3:37 3/19 @ D38 - Reid Fumble and Recovery -11 yd Run (Shirk) - </a:t>
            </a:r>
            <a:r>
              <a:rPr lang="en-US" sz="800" b="1" dirty="0" err="1"/>
              <a:t>Southmen</a:t>
            </a:r>
            <a:r>
              <a:rPr lang="en-US" sz="800" b="1" dirty="0"/>
              <a:t> call 1st Time Out</a:t>
            </a:r>
          </a:p>
          <a:p>
            <a:r>
              <a:rPr lang="en-US" sz="800" b="1" dirty="0"/>
              <a:t>  2:45 4/30 @ D49 - 54yd FG Attempt NO GOOD (Short)</a:t>
            </a:r>
          </a:p>
          <a:p>
            <a:r>
              <a:rPr lang="en-US" sz="800" b="1" dirty="0" err="1"/>
              <a:t>Southmen</a:t>
            </a:r>
            <a:r>
              <a:rPr lang="en-US" sz="800" b="1" dirty="0"/>
              <a:t> @ D44</a:t>
            </a:r>
          </a:p>
          <a:p>
            <a:r>
              <a:rPr lang="en-US" sz="800" b="1" dirty="0"/>
              <a:t>  2:36 1/10 @ D44 - Pass to Shirk @ D17 COMP 44yd TD </a:t>
            </a:r>
          </a:p>
          <a:p>
            <a:r>
              <a:rPr lang="en-US" sz="800" b="1" dirty="0"/>
              <a:t>  2:17 Conversion Kick GOOD </a:t>
            </a:r>
          </a:p>
          <a:p>
            <a:r>
              <a:rPr lang="en-US" sz="800" b="1" dirty="0"/>
              <a:t>	Showboats 27 </a:t>
            </a:r>
            <a:r>
              <a:rPr lang="en-US" sz="800" b="1" dirty="0" err="1"/>
              <a:t>Southmen</a:t>
            </a:r>
            <a:r>
              <a:rPr lang="en-US" sz="800" b="1" dirty="0"/>
              <a:t> 27</a:t>
            </a:r>
          </a:p>
          <a:p>
            <a:r>
              <a:rPr lang="en-US" sz="800" b="1" dirty="0"/>
              <a:t>  2:17 KO </a:t>
            </a:r>
            <a:r>
              <a:rPr lang="en-US" sz="800" b="1" dirty="0" err="1"/>
              <a:t>Southmen</a:t>
            </a:r>
            <a:r>
              <a:rPr lang="en-US" sz="800" b="1" dirty="0"/>
              <a:t> to Showboats  71yds TOUCHBACK</a:t>
            </a:r>
          </a:p>
          <a:p>
            <a:r>
              <a:rPr lang="en-US" sz="800" b="1" dirty="0"/>
              <a:t>Showboats @ their 25</a:t>
            </a:r>
          </a:p>
          <a:p>
            <a:r>
              <a:rPr lang="en-US" sz="800" b="1" dirty="0"/>
              <a:t>  2:17 1/10 @ 25 - Pass to Reid @ D29 COMP 75yds TD</a:t>
            </a:r>
          </a:p>
          <a:p>
            <a:r>
              <a:rPr lang="en-US" sz="800" b="1" dirty="0"/>
              <a:t>  1:55 Conversion Kick NO GOOD (Short)</a:t>
            </a:r>
          </a:p>
          <a:p>
            <a:r>
              <a:rPr lang="en-US" sz="800" b="1" dirty="0"/>
              <a:t>	Showboats 33 </a:t>
            </a:r>
            <a:r>
              <a:rPr lang="en-US" sz="800" b="1" dirty="0" err="1"/>
              <a:t>Southmen</a:t>
            </a:r>
            <a:r>
              <a:rPr lang="en-US" sz="800" b="1" dirty="0"/>
              <a:t> 27</a:t>
            </a:r>
          </a:p>
          <a:p>
            <a:endParaRPr lang="en-US" sz="800" b="1" dirty="0"/>
          </a:p>
          <a:p>
            <a:endParaRPr lang="en-US" sz="800" b="1" dirty="0"/>
          </a:p>
          <a:p>
            <a:endParaRPr lang="en-US" sz="1000" b="1" dirty="0"/>
          </a:p>
          <a:p>
            <a:endParaRPr lang="en-US" sz="1200" b="1" dirty="0"/>
          </a:p>
        </p:txBody>
      </p:sp>
      <p:sp>
        <p:nvSpPr>
          <p:cNvPr id="5" name="TextBox 4">
            <a:extLst>
              <a:ext uri="{FF2B5EF4-FFF2-40B4-BE49-F238E27FC236}">
                <a16:creationId xmlns:a16="http://schemas.microsoft.com/office/drawing/2014/main" xmlns="" id="{A1C4C3AC-A0C8-4D00-9D26-95A11E0ED5D7}"/>
              </a:ext>
            </a:extLst>
          </p:cNvPr>
          <p:cNvSpPr txBox="1"/>
          <p:nvPr/>
        </p:nvSpPr>
        <p:spPr>
          <a:xfrm>
            <a:off x="3636337" y="260738"/>
            <a:ext cx="3657600" cy="1554480"/>
          </a:xfrm>
          <a:prstGeom prst="rect">
            <a:avLst/>
          </a:prstGeom>
          <a:noFill/>
        </p:spPr>
        <p:txBody>
          <a:bodyPr wrap="square" rtlCol="0">
            <a:spAutoFit/>
          </a:bodyPr>
          <a:lstStyle/>
          <a:p>
            <a:r>
              <a:rPr lang="en-US" sz="800" b="1" dirty="0"/>
              <a:t>TWO MINUTE WARNING</a:t>
            </a:r>
          </a:p>
          <a:p>
            <a:r>
              <a:rPr lang="en-US" sz="800" b="1" dirty="0"/>
              <a:t>  1:55 KO Showboats to </a:t>
            </a:r>
            <a:r>
              <a:rPr lang="en-US" sz="800" b="1" dirty="0" err="1"/>
              <a:t>Southmen</a:t>
            </a:r>
            <a:r>
              <a:rPr lang="en-US" sz="800" b="1" dirty="0"/>
              <a:t> 47yds to 18 / </a:t>
            </a:r>
            <a:r>
              <a:rPr lang="en-US" sz="800" b="1" dirty="0" err="1"/>
              <a:t>Kiick</a:t>
            </a:r>
            <a:r>
              <a:rPr lang="en-US" sz="800" b="1" dirty="0"/>
              <a:t> 33yd KR OB</a:t>
            </a:r>
          </a:p>
          <a:p>
            <a:r>
              <a:rPr lang="en-US" sz="800" b="1" dirty="0"/>
              <a:t>  1:28 1/10 @ D49 - </a:t>
            </a:r>
            <a:r>
              <a:rPr lang="en-US" sz="800" b="1" dirty="0" err="1"/>
              <a:t>Huarte</a:t>
            </a:r>
            <a:r>
              <a:rPr lang="en-US" sz="800" b="1" dirty="0"/>
              <a:t> SACKED -9yds (Gunn) </a:t>
            </a:r>
            <a:r>
              <a:rPr lang="en-US" sz="800" b="1" dirty="0" err="1"/>
              <a:t>Southmen</a:t>
            </a:r>
            <a:r>
              <a:rPr lang="en-US" sz="800" b="1" dirty="0"/>
              <a:t> Call 2nd Time Out</a:t>
            </a:r>
          </a:p>
          <a:p>
            <a:r>
              <a:rPr lang="en-US" sz="800" b="1" dirty="0"/>
              <a:t>  1:14 2/19 @ 42 - Pass to </a:t>
            </a:r>
            <a:r>
              <a:rPr lang="en-US" sz="800" b="1" dirty="0" err="1"/>
              <a:t>Csonka</a:t>
            </a:r>
            <a:r>
              <a:rPr lang="en-US" sz="800" b="1" dirty="0"/>
              <a:t> @ D22 COMP 49yds (Quarles) </a:t>
            </a:r>
            <a:r>
              <a:rPr lang="en-US" sz="800" b="1" dirty="0" err="1"/>
              <a:t>Southmen</a:t>
            </a:r>
            <a:r>
              <a:rPr lang="en-US" sz="800" b="1" dirty="0"/>
              <a:t> Call 3rd Time Out</a:t>
            </a:r>
          </a:p>
          <a:p>
            <a:r>
              <a:rPr lang="en-US" sz="800" b="1" dirty="0"/>
              <a:t>  1:00 1/G @ 9 - Pass to Marshall in end zone / </a:t>
            </a:r>
            <a:r>
              <a:rPr lang="en-US" sz="800" b="1" dirty="0" err="1"/>
              <a:t>Huarte</a:t>
            </a:r>
            <a:r>
              <a:rPr lang="en-US" sz="800" b="1" dirty="0"/>
              <a:t> SACKED -11yd Run (Clark)</a:t>
            </a:r>
          </a:p>
          <a:p>
            <a:r>
              <a:rPr lang="en-US" sz="800" b="1" dirty="0"/>
              <a:t>  0:52 2/G @ 20 - Pass to </a:t>
            </a:r>
            <a:r>
              <a:rPr lang="en-US" sz="800" b="1" dirty="0" err="1"/>
              <a:t>Csonka</a:t>
            </a:r>
            <a:r>
              <a:rPr lang="en-US" sz="800" b="1" dirty="0"/>
              <a:t> @ D4 / </a:t>
            </a:r>
            <a:r>
              <a:rPr lang="en-US" sz="800" b="1" dirty="0" err="1"/>
              <a:t>Huarte</a:t>
            </a:r>
            <a:r>
              <a:rPr lang="en-US" sz="800" b="1" dirty="0"/>
              <a:t> SACKED -11yds (Clark)</a:t>
            </a:r>
          </a:p>
          <a:p>
            <a:r>
              <a:rPr lang="en-US" sz="800" b="1" dirty="0"/>
              <a:t>  0:19 3/G @ 31 - Pass to </a:t>
            </a:r>
            <a:r>
              <a:rPr lang="en-US" sz="800" b="1" dirty="0" err="1"/>
              <a:t>Csonka</a:t>
            </a:r>
            <a:r>
              <a:rPr lang="en-US" sz="800" b="1" dirty="0"/>
              <a:t> @ D5 COMP 31 yds TD -Time expires</a:t>
            </a:r>
          </a:p>
          <a:p>
            <a:r>
              <a:rPr lang="en-US" sz="800" b="1" dirty="0"/>
              <a:t>  0:00 Conversion Kick GOOD </a:t>
            </a:r>
          </a:p>
          <a:p>
            <a:r>
              <a:rPr lang="en-US" sz="800" b="1" dirty="0"/>
              <a:t>	Showboats 33 </a:t>
            </a:r>
            <a:r>
              <a:rPr lang="en-US" sz="800" b="1" dirty="0" err="1"/>
              <a:t>Southmen</a:t>
            </a:r>
            <a:r>
              <a:rPr lang="en-US" sz="800" b="1" dirty="0"/>
              <a:t> 34</a:t>
            </a:r>
          </a:p>
          <a:p>
            <a:r>
              <a:rPr lang="en-US" sz="800" b="1" dirty="0"/>
              <a:t>END of GAME</a:t>
            </a:r>
            <a:endParaRPr lang="en-US" sz="1000" b="1" dirty="0"/>
          </a:p>
          <a:p>
            <a:endParaRPr lang="en-US" sz="1200" b="1" dirty="0"/>
          </a:p>
        </p:txBody>
      </p:sp>
      <p:pic>
        <p:nvPicPr>
          <p:cNvPr id="2" name="Picture 1">
            <a:extLst>
              <a:ext uri="{FF2B5EF4-FFF2-40B4-BE49-F238E27FC236}">
                <a16:creationId xmlns:a16="http://schemas.microsoft.com/office/drawing/2014/main" xmlns="" id="{74A725C8-D2A8-44F6-8026-317A2D6755AF}"/>
              </a:ext>
            </a:extLst>
          </p:cNvPr>
          <p:cNvPicPr>
            <a:picLocks noChangeAspect="1"/>
          </p:cNvPicPr>
          <p:nvPr/>
        </p:nvPicPr>
        <p:blipFill>
          <a:blip r:embed="rId2" cstate="print"/>
          <a:stretch>
            <a:fillRect/>
          </a:stretch>
        </p:blipFill>
        <p:spPr>
          <a:xfrm>
            <a:off x="478466" y="1979422"/>
            <a:ext cx="1029363" cy="457200"/>
          </a:xfrm>
          <a:prstGeom prst="rect">
            <a:avLst/>
          </a:prstGeom>
        </p:spPr>
      </p:pic>
      <p:sp>
        <p:nvSpPr>
          <p:cNvPr id="7" name="TextBox 6">
            <a:extLst>
              <a:ext uri="{FF2B5EF4-FFF2-40B4-BE49-F238E27FC236}">
                <a16:creationId xmlns:a16="http://schemas.microsoft.com/office/drawing/2014/main" xmlns="" id="{F7F0BB98-EC48-4E90-A606-19AA5C1DC479}"/>
              </a:ext>
            </a:extLst>
          </p:cNvPr>
          <p:cNvSpPr txBox="1"/>
          <p:nvPr/>
        </p:nvSpPr>
        <p:spPr>
          <a:xfrm>
            <a:off x="1716467" y="2550051"/>
            <a:ext cx="914400" cy="1554480"/>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Knoxville Bears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11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Haushalter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30 Vandergriff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25 Hogan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86 Bradley</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80 Brown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Kunka</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Snyder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65 Fuller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70 Locke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Phillips</a:t>
            </a:r>
          </a:p>
        </p:txBody>
      </p:sp>
      <p:sp>
        <p:nvSpPr>
          <p:cNvPr id="9" name="TextBox 8">
            <a:extLst>
              <a:ext uri="{FF2B5EF4-FFF2-40B4-BE49-F238E27FC236}">
                <a16:creationId xmlns:a16="http://schemas.microsoft.com/office/drawing/2014/main" xmlns="" id="{EE787BA4-2FA8-42A1-B5DB-F3E147516649}"/>
              </a:ext>
            </a:extLst>
          </p:cNvPr>
          <p:cNvSpPr txBox="1"/>
          <p:nvPr/>
        </p:nvSpPr>
        <p:spPr>
          <a:xfrm>
            <a:off x="478463" y="2550051"/>
            <a:ext cx="1188720" cy="1554480"/>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Chattanooga Cherokees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12 Troutman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31 Nichols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23 Faircloth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Frazier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Baskette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McCauley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52 Shafer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Warwick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Cole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75 Daniels </a:t>
            </a:r>
          </a:p>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11" name="TextBox 10">
            <a:extLst>
              <a:ext uri="{FF2B5EF4-FFF2-40B4-BE49-F238E27FC236}">
                <a16:creationId xmlns:a16="http://schemas.microsoft.com/office/drawing/2014/main" xmlns="" id="{DECEA98A-514C-4284-B064-D2A22CDFB0A1}"/>
              </a:ext>
            </a:extLst>
          </p:cNvPr>
          <p:cNvSpPr txBox="1"/>
          <p:nvPr/>
        </p:nvSpPr>
        <p:spPr>
          <a:xfrm>
            <a:off x="1156630" y="2681612"/>
            <a:ext cx="559837" cy="1371600"/>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graphicFrame>
        <p:nvGraphicFramePr>
          <p:cNvPr id="13" name="Table 12">
            <a:extLst>
              <a:ext uri="{FF2B5EF4-FFF2-40B4-BE49-F238E27FC236}">
                <a16:creationId xmlns:a16="http://schemas.microsoft.com/office/drawing/2014/main" xmlns="" id="{940333BF-39C9-4C97-ACED-49DD24AEEEA9}"/>
              </a:ext>
            </a:extLst>
          </p:cNvPr>
          <p:cNvGraphicFramePr>
            <a:graphicFrameLocks noGrp="1"/>
          </p:cNvGraphicFramePr>
          <p:nvPr>
            <p:extLst>
              <p:ext uri="{D42A27DB-BD31-4B8C-83A1-F6EECF244321}">
                <p14:modId xmlns:p14="http://schemas.microsoft.com/office/powerpoint/2010/main" xmlns="" val="3595703281"/>
              </p:ext>
            </p:extLst>
          </p:nvPr>
        </p:nvGraphicFramePr>
        <p:xfrm>
          <a:off x="3678864" y="2482342"/>
          <a:ext cx="2926079" cy="548640"/>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0">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87393">
                <a:tc>
                  <a:txBody>
                    <a:bodyPr/>
                    <a:lstStyle/>
                    <a:p>
                      <a:pPr marL="0" marR="0">
                        <a:spcBef>
                          <a:spcPts val="0"/>
                        </a:spcBef>
                        <a:spcAft>
                          <a:spcPts val="0"/>
                        </a:spcAft>
                      </a:pPr>
                      <a:r>
                        <a:rPr lang="en-US" sz="1200" b="1" dirty="0">
                          <a:effectLst/>
                        </a:rPr>
                        <a:t>Cherokees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14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14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0">
                <a:tc>
                  <a:txBody>
                    <a:bodyPr/>
                    <a:lstStyle/>
                    <a:p>
                      <a:pPr marL="0" marR="0">
                        <a:spcBef>
                          <a:spcPts val="0"/>
                        </a:spcBef>
                        <a:spcAft>
                          <a:spcPts val="0"/>
                        </a:spcAft>
                      </a:pPr>
                      <a:r>
                        <a:rPr lang="en-US" sz="1200" b="1" dirty="0">
                          <a:effectLst/>
                        </a:rPr>
                        <a:t>Bears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13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40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77947723"/>
                  </a:ext>
                </a:extLst>
              </a:tr>
            </a:tbl>
          </a:graphicData>
        </a:graphic>
      </p:graphicFrame>
      <p:sp>
        <p:nvSpPr>
          <p:cNvPr id="15" name="TextBox 14">
            <a:extLst>
              <a:ext uri="{FF2B5EF4-FFF2-40B4-BE49-F238E27FC236}">
                <a16:creationId xmlns:a16="http://schemas.microsoft.com/office/drawing/2014/main" xmlns="" id="{A548BDD3-9B13-45B9-BDF0-1B528F62D575}"/>
              </a:ext>
            </a:extLst>
          </p:cNvPr>
          <p:cNvSpPr txBox="1"/>
          <p:nvPr/>
        </p:nvSpPr>
        <p:spPr>
          <a:xfrm>
            <a:off x="3678864" y="3036995"/>
            <a:ext cx="3657600" cy="16459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117475" algn="l"/>
              </a:tabLst>
            </a:pPr>
            <a:r>
              <a:rPr lang="en-US" sz="800" b="1" dirty="0"/>
              <a:t>1st QTR                                                                                       		            CHA  KNX</a:t>
            </a:r>
          </a:p>
          <a:p>
            <a:pPr>
              <a:tabLst>
                <a:tab pos="117475" algn="l"/>
                <a:tab pos="457200" algn="l"/>
                <a:tab pos="3082925" algn="l"/>
                <a:tab pos="3314700" algn="l"/>
              </a:tabLst>
            </a:pPr>
            <a:r>
              <a:rPr lang="en-US" sz="800" b="1" dirty="0"/>
              <a:t>KNX - Henley 39yd PR (Kick GOOD)	0	7</a:t>
            </a:r>
          </a:p>
          <a:p>
            <a:pPr>
              <a:tabLst>
                <a:tab pos="117475" algn="l"/>
                <a:tab pos="457200" algn="l"/>
                <a:tab pos="3082925" algn="l"/>
                <a:tab pos="3314700" algn="l"/>
              </a:tabLst>
            </a:pPr>
            <a:r>
              <a:rPr lang="en-US" sz="800" b="1" dirty="0"/>
              <a:t>2nd QTR</a:t>
            </a:r>
          </a:p>
          <a:p>
            <a:pPr>
              <a:tabLst>
                <a:tab pos="117475" algn="l"/>
                <a:tab pos="457200" algn="l"/>
                <a:tab pos="3082925" algn="l"/>
                <a:tab pos="3314700" algn="l"/>
              </a:tabLst>
            </a:pPr>
            <a:r>
              <a:rPr lang="en-US" sz="800" b="1" dirty="0"/>
              <a:t>CHA  - Faircloth 12yd Run (Kick GOOD)	7	7</a:t>
            </a:r>
          </a:p>
          <a:p>
            <a:pPr>
              <a:tabLst>
                <a:tab pos="117475" algn="l"/>
                <a:tab pos="457200" algn="l"/>
                <a:tab pos="3082925" algn="l"/>
                <a:tab pos="3314700" algn="l"/>
              </a:tabLst>
            </a:pPr>
            <a:r>
              <a:rPr lang="en-US" sz="800" b="1" dirty="0"/>
              <a:t>KNX - Hogan 102yd KR (Kick FAILED)	7	13</a:t>
            </a:r>
          </a:p>
          <a:p>
            <a:pPr>
              <a:tabLst>
                <a:tab pos="117475" algn="l"/>
                <a:tab pos="457200" algn="l"/>
                <a:tab pos="3082925" algn="l"/>
                <a:tab pos="3314700" algn="l"/>
              </a:tabLst>
            </a:pPr>
            <a:r>
              <a:rPr lang="en-US" sz="800" b="1" dirty="0"/>
              <a:t>CHA - Frazier 67yd Pass from Troutman (Kick Good)	14	13</a:t>
            </a:r>
          </a:p>
          <a:p>
            <a:pPr>
              <a:tabLst>
                <a:tab pos="117475" algn="l"/>
                <a:tab pos="457200" algn="l"/>
                <a:tab pos="3082925" algn="l"/>
                <a:tab pos="3314700" algn="l"/>
              </a:tabLst>
            </a:pPr>
            <a:r>
              <a:rPr lang="en-US" sz="800" b="1" dirty="0"/>
              <a:t>KNX - Henley 88yd KR (Kick GOOD)	14	20</a:t>
            </a:r>
          </a:p>
          <a:p>
            <a:pPr>
              <a:tabLst>
                <a:tab pos="117475" algn="l"/>
                <a:tab pos="457200" algn="l"/>
                <a:tab pos="3082925" algn="l"/>
                <a:tab pos="3314700" algn="l"/>
              </a:tabLst>
            </a:pPr>
            <a:r>
              <a:rPr lang="en-US" sz="800" b="1" dirty="0"/>
              <a:t>3rd QTR</a:t>
            </a:r>
          </a:p>
          <a:p>
            <a:pPr>
              <a:tabLst>
                <a:tab pos="117475" algn="l"/>
                <a:tab pos="457200" algn="l"/>
                <a:tab pos="3082925" algn="l"/>
                <a:tab pos="3314700" algn="l"/>
              </a:tabLst>
            </a:pPr>
            <a:r>
              <a:rPr lang="en-US" sz="800" b="1" dirty="0"/>
              <a:t>KNX - Henley 7yd Run (Kick Good)	14	27</a:t>
            </a:r>
          </a:p>
          <a:p>
            <a:pPr>
              <a:tabLst>
                <a:tab pos="117475" algn="l"/>
                <a:tab pos="457200" algn="l"/>
                <a:tab pos="3082925" algn="l"/>
                <a:tab pos="3314700" algn="l"/>
              </a:tabLst>
            </a:pPr>
            <a:r>
              <a:rPr lang="en-US" sz="800" b="1" dirty="0"/>
              <a:t>4th QTR</a:t>
            </a:r>
          </a:p>
          <a:p>
            <a:pPr>
              <a:tabLst>
                <a:tab pos="117475" algn="l"/>
                <a:tab pos="457200" algn="l"/>
                <a:tab pos="3082925" algn="l"/>
                <a:tab pos="3314700" algn="l"/>
              </a:tabLst>
            </a:pPr>
            <a:r>
              <a:rPr lang="en-US" sz="800" b="1" dirty="0"/>
              <a:t>KNX - Hogan 31yd Pass from </a:t>
            </a:r>
            <a:r>
              <a:rPr lang="en-US" sz="800" b="1" dirty="0" err="1"/>
              <a:t>Haushalter</a:t>
            </a:r>
            <a:r>
              <a:rPr lang="en-US" sz="800" b="1" dirty="0"/>
              <a:t> (Kick Good)	14	34</a:t>
            </a:r>
          </a:p>
          <a:p>
            <a:pPr>
              <a:tabLst>
                <a:tab pos="117475" algn="l"/>
                <a:tab pos="457200" algn="l"/>
                <a:tab pos="3082925" algn="l"/>
                <a:tab pos="3314700" algn="l"/>
              </a:tabLst>
            </a:pPr>
            <a:r>
              <a:rPr lang="en-US" sz="800" b="1" dirty="0"/>
              <a:t>KNX - Vandergriff 13yd Run (Kick Failed) 	14	40</a:t>
            </a:r>
          </a:p>
          <a:p>
            <a:pPr>
              <a:tabLst>
                <a:tab pos="117475" algn="l"/>
                <a:tab pos="457200" algn="l"/>
                <a:tab pos="3082925" algn="l"/>
                <a:tab pos="3314700" algn="l"/>
              </a:tabLst>
            </a:pPr>
            <a:r>
              <a:rPr lang="en-US" sz="800" b="1" dirty="0"/>
              <a:t>						 			</a:t>
            </a:r>
          </a:p>
        </p:txBody>
      </p:sp>
      <p:sp>
        <p:nvSpPr>
          <p:cNvPr id="17" name="TextBox 16">
            <a:extLst>
              <a:ext uri="{FF2B5EF4-FFF2-40B4-BE49-F238E27FC236}">
                <a16:creationId xmlns:a16="http://schemas.microsoft.com/office/drawing/2014/main" xmlns="" id="{AA0C028E-20DE-4D01-AA53-29FC581896BF}"/>
              </a:ext>
            </a:extLst>
          </p:cNvPr>
          <p:cNvSpPr txBox="1"/>
          <p:nvPr/>
        </p:nvSpPr>
        <p:spPr>
          <a:xfrm>
            <a:off x="1621464" y="1933702"/>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11/09/2020 WK3 Game 3</a:t>
            </a:r>
          </a:p>
          <a:p>
            <a:r>
              <a:rPr lang="en-US" sz="1600" dirty="0">
                <a:latin typeface="Arial Black" panose="020B0A04020102020204" pitchFamily="34" charset="0"/>
              </a:rPr>
              <a:t>Chattanooga Cherokees @ Knoxville Bears </a:t>
            </a:r>
          </a:p>
        </p:txBody>
      </p:sp>
      <p:sp>
        <p:nvSpPr>
          <p:cNvPr id="19" name="TextBox 18">
            <a:extLst>
              <a:ext uri="{FF2B5EF4-FFF2-40B4-BE49-F238E27FC236}">
                <a16:creationId xmlns:a16="http://schemas.microsoft.com/office/drawing/2014/main" xmlns="" id="{6B8EF4D3-10E8-4993-940A-B7922EF8FCAF}"/>
              </a:ext>
            </a:extLst>
          </p:cNvPr>
          <p:cNvSpPr txBox="1"/>
          <p:nvPr/>
        </p:nvSpPr>
        <p:spPr>
          <a:xfrm>
            <a:off x="478463" y="4053212"/>
            <a:ext cx="3200400" cy="6340197"/>
          </a:xfrm>
          <a:prstGeom prst="rect">
            <a:avLst/>
          </a:prstGeom>
          <a:noFill/>
        </p:spPr>
        <p:txBody>
          <a:bodyPr wrap="square" rtlCol="0">
            <a:spAutoFit/>
          </a:bodyPr>
          <a:lstStyle/>
          <a:p>
            <a:r>
              <a:rPr lang="en-US" sz="800" b="1" dirty="0"/>
              <a:t>Coin Toss “Heads” - Cherokees Receive</a:t>
            </a:r>
          </a:p>
          <a:p>
            <a:r>
              <a:rPr lang="en-US" sz="800" b="1" dirty="0"/>
              <a:t>15:00 KO Bears to Cherokees 38yds to 27 / McCauley 21yd KR (Brown)</a:t>
            </a:r>
          </a:p>
          <a:p>
            <a:r>
              <a:rPr lang="en-US" sz="800" b="1" dirty="0"/>
              <a:t>Cherokees @ their 48</a:t>
            </a:r>
          </a:p>
          <a:p>
            <a:r>
              <a:rPr lang="en-US" sz="800" b="1" dirty="0"/>
              <a:t>14:24 1/10 @ 48 - Nichols -9yd Run (Fuller)</a:t>
            </a:r>
          </a:p>
          <a:p>
            <a:pPr>
              <a:tabLst>
                <a:tab pos="233363" algn="l"/>
              </a:tabLst>
            </a:pPr>
            <a:r>
              <a:rPr lang="en-US" sz="800" b="1" dirty="0"/>
              <a:t>14:03 2/19 @ 39 - Faircloth FUMBLE / Bears Snyder recovers @ 41 / 2yd 	Run w/ 0yd Fumble Return</a:t>
            </a:r>
          </a:p>
          <a:p>
            <a:r>
              <a:rPr lang="en-US" sz="800" b="1" dirty="0"/>
              <a:t>Bears @ D41</a:t>
            </a:r>
          </a:p>
          <a:p>
            <a:pPr>
              <a:tabLst>
                <a:tab pos="233363" algn="l"/>
              </a:tabLst>
            </a:pPr>
            <a:r>
              <a:rPr lang="en-US" sz="800" b="1" dirty="0"/>
              <a:t>12:59 1/10 @ D41 - Henley FUMBLE (Locke Recovers @ D24) 18yd Run 	w/ 0yd Fumble Return</a:t>
            </a:r>
          </a:p>
          <a:p>
            <a:r>
              <a:rPr lang="en-US" sz="800" b="1" dirty="0"/>
              <a:t>12:12 1/10 @ D23 - Vandergriff -9yd Run (FP)</a:t>
            </a:r>
          </a:p>
          <a:p>
            <a:r>
              <a:rPr lang="en-US" sz="800" b="1" dirty="0"/>
              <a:t>10:49 2/19 @ D32 - Vandergriff -4yd Run (Troutman)</a:t>
            </a:r>
          </a:p>
          <a:p>
            <a:r>
              <a:rPr lang="en-US" sz="800" b="1" dirty="0"/>
              <a:t>  9:30 3/23 @ D36 - </a:t>
            </a:r>
            <a:r>
              <a:rPr lang="en-US" sz="800" b="1" dirty="0" err="1"/>
              <a:t>Hauhalter</a:t>
            </a:r>
            <a:r>
              <a:rPr lang="en-US" sz="800" b="1" dirty="0"/>
              <a:t> -4yd Run (Nichols)</a:t>
            </a:r>
          </a:p>
          <a:p>
            <a:r>
              <a:rPr lang="en-US" sz="800" b="1" dirty="0"/>
              <a:t>  8:24 4/27 @ D 40 -  47yd FG Attempt NO GOOD (short)</a:t>
            </a:r>
          </a:p>
          <a:p>
            <a:r>
              <a:rPr lang="en-US" sz="800" b="1" dirty="0"/>
              <a:t>Cherokees @ their 47</a:t>
            </a:r>
          </a:p>
          <a:p>
            <a:r>
              <a:rPr lang="en-US" sz="800" b="1" dirty="0"/>
              <a:t>  7:28 1/10 @ 47 - Nichols -6yd Run (Fuller)</a:t>
            </a:r>
          </a:p>
          <a:p>
            <a:pPr>
              <a:tabLst>
                <a:tab pos="233363" algn="l"/>
              </a:tabLst>
            </a:pPr>
            <a:r>
              <a:rPr lang="en-US" sz="800" b="1" dirty="0"/>
              <a:t>  7:11 2/16 @ 41 - Pass to Frazier @ D32 / Troutman SACKED -22 yd Run 	(Phillips) </a:t>
            </a:r>
          </a:p>
          <a:p>
            <a:r>
              <a:rPr lang="en-US" sz="800" b="1" dirty="0"/>
              <a:t>  6:21 3/38@ 19 - Troutman SACKED -8yd Run (Kunka)</a:t>
            </a:r>
          </a:p>
          <a:p>
            <a:r>
              <a:rPr lang="en-US" sz="800" b="1" dirty="0"/>
              <a:t>  5:34 4/46 @ 11 - Punt 28yds to 39 / Henley 39yd PR TD</a:t>
            </a:r>
          </a:p>
          <a:p>
            <a:r>
              <a:rPr lang="en-US" sz="800" b="1" dirty="0"/>
              <a:t>  3:54 Conversion Kick GOOD </a:t>
            </a:r>
          </a:p>
          <a:p>
            <a:r>
              <a:rPr lang="en-US" sz="800" b="1" dirty="0"/>
              <a:t>	Cherokees 0 Bears 7</a:t>
            </a:r>
          </a:p>
          <a:p>
            <a:r>
              <a:rPr lang="en-US" sz="800" b="1" dirty="0"/>
              <a:t>  3:54 KO Bears to Cherokees 44yds to 21 / Faircloth 35yd KR (Bradley)</a:t>
            </a:r>
          </a:p>
          <a:p>
            <a:r>
              <a:rPr lang="en-US" sz="800" b="1" dirty="0"/>
              <a:t>Cherokees @ D44</a:t>
            </a:r>
          </a:p>
          <a:p>
            <a:r>
              <a:rPr lang="en-US" sz="800" b="1" dirty="0"/>
              <a:t>  3:17 1/10 @ D44 - Faircloth -7yd Run (Bradley)</a:t>
            </a:r>
          </a:p>
          <a:p>
            <a:pPr>
              <a:tabLst>
                <a:tab pos="233363" algn="l"/>
              </a:tabLst>
            </a:pPr>
            <a:r>
              <a:rPr lang="en-US" sz="800" b="1" dirty="0"/>
              <a:t>  2:55 2/17 @ 49 - Faircloth FUMBLE (Bears Fuller recovers @ 34) -15yd 	Run w/ 0yd Fumble Return (Cole) </a:t>
            </a:r>
          </a:p>
          <a:p>
            <a:r>
              <a:rPr lang="en-US" sz="800" b="1" dirty="0"/>
              <a:t>Bears @ D34 - </a:t>
            </a:r>
          </a:p>
          <a:p>
            <a:r>
              <a:rPr lang="en-US" sz="800" b="1" dirty="0"/>
              <a:t>  1:09 1/10 @ D34 - Henley -3yd Run (Daniels)</a:t>
            </a:r>
          </a:p>
          <a:p>
            <a:r>
              <a:rPr lang="en-US" sz="800" b="1" dirty="0"/>
              <a:t>  0:23 2/13 @ D37 - Time allowed to </a:t>
            </a:r>
            <a:r>
              <a:rPr lang="en-US" sz="800" b="1" dirty="0" err="1"/>
              <a:t>exprire</a:t>
            </a:r>
            <a:endParaRPr lang="en-US" sz="800" b="1" dirty="0"/>
          </a:p>
          <a:p>
            <a:r>
              <a:rPr lang="en-US" sz="800" b="1" dirty="0"/>
              <a:t>End OF QTR</a:t>
            </a:r>
          </a:p>
          <a:p>
            <a:r>
              <a:rPr lang="en-US" sz="800" b="1" dirty="0"/>
              <a:t>	Cherokees 0 Bears 7</a:t>
            </a:r>
          </a:p>
          <a:p>
            <a:r>
              <a:rPr lang="en-US" sz="800" b="1" dirty="0"/>
              <a:t>2nd Quarter</a:t>
            </a:r>
          </a:p>
          <a:p>
            <a:r>
              <a:rPr lang="en-US" sz="800" b="1" dirty="0"/>
              <a:t>15:00 2/12 @ D37 - Pass to Vandergriff @ D15 COMP 24yds OB</a:t>
            </a:r>
          </a:p>
          <a:p>
            <a:r>
              <a:rPr lang="en-US" sz="800" b="1" dirty="0"/>
              <a:t>14:22 1/10 @ D13 - Henley 3yd Run (McCauley)</a:t>
            </a:r>
          </a:p>
          <a:p>
            <a:r>
              <a:rPr lang="en-US" sz="800" b="1" dirty="0"/>
              <a:t>13:21 2/7 @ D10 - Henley -3yd Run (</a:t>
            </a:r>
            <a:r>
              <a:rPr lang="en-US" sz="800" b="1" dirty="0" err="1"/>
              <a:t>Baskette</a:t>
            </a:r>
            <a:r>
              <a:rPr lang="en-US" sz="800" b="1" dirty="0"/>
              <a:t>)</a:t>
            </a:r>
          </a:p>
          <a:p>
            <a:r>
              <a:rPr lang="en-US" sz="800" b="1" dirty="0"/>
              <a:t>12:00 3/10 @ D13 - Vandergriff -2yd Run (Faircloth)</a:t>
            </a:r>
          </a:p>
          <a:p>
            <a:r>
              <a:rPr lang="en-US" sz="800" b="1" dirty="0"/>
              <a:t>10:38 4/12 @ D15 - 22yd FG attempt BLOCKED (</a:t>
            </a:r>
            <a:r>
              <a:rPr lang="en-US" sz="800" b="1" dirty="0" err="1"/>
              <a:t>Baskette</a:t>
            </a:r>
            <a:r>
              <a:rPr lang="en-US" sz="800" b="1" dirty="0"/>
              <a:t>)</a:t>
            </a:r>
          </a:p>
          <a:p>
            <a:r>
              <a:rPr lang="en-US" sz="800" b="1" dirty="0"/>
              <a:t>Cherokees @ their 20</a:t>
            </a:r>
          </a:p>
          <a:p>
            <a:r>
              <a:rPr lang="en-US" sz="800" b="1" dirty="0"/>
              <a:t>  9:48 1/10 @ 20 - Faircloth 4yd Run OB</a:t>
            </a:r>
          </a:p>
          <a:p>
            <a:r>
              <a:rPr lang="en-US" sz="800" b="1" dirty="0"/>
              <a:t>  9:26 2/6 @ 24 - Nichols 4yd Run (Henley) </a:t>
            </a:r>
          </a:p>
          <a:p>
            <a:r>
              <a:rPr lang="en-US" sz="800" b="1" dirty="0"/>
              <a:t>  8:09 3/2 @ 28 - Faircloth 8yd Run (Bradley)</a:t>
            </a:r>
          </a:p>
          <a:p>
            <a:r>
              <a:rPr lang="en-US" sz="800" b="1" dirty="0"/>
              <a:t>  6:47 1/10 @ 36 - Pass to </a:t>
            </a:r>
            <a:r>
              <a:rPr lang="en-US" sz="800" b="1" dirty="0" err="1"/>
              <a:t>Baskette</a:t>
            </a:r>
            <a:r>
              <a:rPr lang="en-US" sz="800" b="1" dirty="0"/>
              <a:t> @ D40 COMP 52yds (Hogan)</a:t>
            </a:r>
          </a:p>
          <a:p>
            <a:r>
              <a:rPr lang="en-US" sz="800" b="1" dirty="0"/>
              <a:t>  5:12 1/10 @ D12 - Faircloth 12yd Run TD</a:t>
            </a:r>
          </a:p>
          <a:p>
            <a:r>
              <a:rPr lang="en-US" sz="800" b="1" dirty="0"/>
              <a:t>  3:58 Conversion Kick GOOD</a:t>
            </a:r>
          </a:p>
          <a:p>
            <a:r>
              <a:rPr lang="en-US" sz="800" b="1" dirty="0"/>
              <a:t>	Cherokees 7 Bears 7</a:t>
            </a:r>
          </a:p>
          <a:p>
            <a:r>
              <a:rPr lang="en-US" sz="800" b="1" dirty="0"/>
              <a:t>	</a:t>
            </a:r>
          </a:p>
          <a:p>
            <a:endParaRPr lang="en-US" sz="800" b="1" dirty="0"/>
          </a:p>
          <a:p>
            <a:endParaRPr lang="en-US" sz="800" b="1" dirty="0"/>
          </a:p>
          <a:p>
            <a:endParaRPr lang="en-US" sz="1000" b="1" dirty="0"/>
          </a:p>
          <a:p>
            <a:endParaRPr lang="en-US" sz="1200" b="1" dirty="0"/>
          </a:p>
        </p:txBody>
      </p:sp>
      <p:sp>
        <p:nvSpPr>
          <p:cNvPr id="21" name="TextBox 20">
            <a:extLst>
              <a:ext uri="{FF2B5EF4-FFF2-40B4-BE49-F238E27FC236}">
                <a16:creationId xmlns:a16="http://schemas.microsoft.com/office/drawing/2014/main" xmlns="" id="{B059DF63-B895-4919-8409-5856E942E889}"/>
              </a:ext>
            </a:extLst>
          </p:cNvPr>
          <p:cNvSpPr txBox="1"/>
          <p:nvPr/>
        </p:nvSpPr>
        <p:spPr>
          <a:xfrm>
            <a:off x="3678864" y="4682915"/>
            <a:ext cx="3657600" cy="5447645"/>
          </a:xfrm>
          <a:prstGeom prst="rect">
            <a:avLst/>
          </a:prstGeom>
          <a:noFill/>
        </p:spPr>
        <p:txBody>
          <a:bodyPr wrap="square" rtlCol="0">
            <a:spAutoFit/>
          </a:bodyPr>
          <a:lstStyle/>
          <a:p>
            <a:r>
              <a:rPr lang="en-US" sz="800" b="1" dirty="0"/>
              <a:t> 3:58 KO Cherokees to Bears 67 yds to -2 in end zone / Hogan 102yd KR TD</a:t>
            </a:r>
          </a:p>
          <a:p>
            <a:r>
              <a:rPr lang="en-US" sz="800" b="1" dirty="0"/>
              <a:t>  3:14 Conversion Kick NO GOOD (short)</a:t>
            </a:r>
          </a:p>
          <a:p>
            <a:r>
              <a:rPr lang="en-US" sz="800" b="1" dirty="0"/>
              <a:t>	Cherokees 7 Bears 13</a:t>
            </a:r>
          </a:p>
          <a:p>
            <a:pPr>
              <a:tabLst>
                <a:tab pos="233363" algn="l"/>
              </a:tabLst>
            </a:pPr>
            <a:r>
              <a:rPr lang="en-US" sz="800" b="1" dirty="0"/>
              <a:t> 3:14 KO Bears to Cherokees 70yds to -5 in end zone / Warwick downs in end zone 	TOUCHBACK</a:t>
            </a:r>
          </a:p>
          <a:p>
            <a:r>
              <a:rPr lang="en-US" sz="800" b="1" dirty="0"/>
              <a:t>Cherokees @ their 25  </a:t>
            </a:r>
          </a:p>
          <a:p>
            <a:r>
              <a:rPr lang="en-US" sz="800" b="1" dirty="0"/>
              <a:t>  3:14 1/10 @ 25 - Nichols 7yd Run (</a:t>
            </a:r>
            <a:r>
              <a:rPr lang="en-US" sz="800" b="1" dirty="0" err="1"/>
              <a:t>Baskette</a:t>
            </a:r>
            <a:r>
              <a:rPr lang="en-US" sz="800" b="1" dirty="0"/>
              <a:t>)</a:t>
            </a:r>
          </a:p>
          <a:p>
            <a:r>
              <a:rPr lang="en-US" sz="800" b="1" dirty="0"/>
              <a:t>  2:32 2/9 @ 32 - Nichols 1yd Run (</a:t>
            </a:r>
            <a:r>
              <a:rPr lang="en-US" sz="800" b="1" dirty="0" err="1"/>
              <a:t>Baskette</a:t>
            </a:r>
            <a:r>
              <a:rPr lang="en-US" sz="800" b="1" dirty="0"/>
              <a:t>)</a:t>
            </a:r>
          </a:p>
          <a:p>
            <a:r>
              <a:rPr lang="en-US" sz="800" b="1" dirty="0"/>
              <a:t>TWO MINUTE WARNING</a:t>
            </a:r>
          </a:p>
          <a:p>
            <a:r>
              <a:rPr lang="en-US" sz="800" b="1" dirty="0"/>
              <a:t>  1:34 3/8 @ 33 - Pass to Frazier @ 41 COMP / 67yds TD</a:t>
            </a:r>
          </a:p>
          <a:p>
            <a:r>
              <a:rPr lang="en-US" sz="800" b="1" dirty="0"/>
              <a:t>  0:40 Conversion Kick GOOD</a:t>
            </a:r>
          </a:p>
          <a:p>
            <a:r>
              <a:rPr lang="en-US" sz="800" b="1" dirty="0"/>
              <a:t>	Cherokees 14 Bears 13</a:t>
            </a:r>
          </a:p>
          <a:p>
            <a:r>
              <a:rPr lang="en-US" sz="800" b="1" dirty="0"/>
              <a:t>  0:40 KO Cherokees to Bears 53 yards to 12 / Henley 88yd KR TD - Time expires </a:t>
            </a:r>
          </a:p>
          <a:p>
            <a:r>
              <a:rPr lang="en-US" sz="800" b="1" dirty="0"/>
              <a:t>  0:00 Conversion Kick Good </a:t>
            </a:r>
          </a:p>
          <a:p>
            <a:r>
              <a:rPr lang="en-US" sz="800" b="1" dirty="0"/>
              <a:t>	Cherokees 14 Bears 20</a:t>
            </a:r>
          </a:p>
          <a:p>
            <a:r>
              <a:rPr lang="en-US" sz="800" b="1" dirty="0"/>
              <a:t>End of QTR - Halftime </a:t>
            </a:r>
          </a:p>
          <a:p>
            <a:r>
              <a:rPr lang="en-US" sz="800" b="1" dirty="0"/>
              <a:t>Cherokees to Receive 2nd Half KO</a:t>
            </a:r>
          </a:p>
          <a:p>
            <a:r>
              <a:rPr lang="en-US" sz="800" b="1" dirty="0"/>
              <a:t>3rd Quarter</a:t>
            </a:r>
          </a:p>
          <a:p>
            <a:r>
              <a:rPr lang="en-US" sz="800" b="1" dirty="0"/>
              <a:t>15:00 KO Bears to Cherokees 47yds to 18 / Faircloth 9yd KR (Brown)</a:t>
            </a:r>
          </a:p>
          <a:p>
            <a:r>
              <a:rPr lang="en-US" sz="800" b="1" dirty="0"/>
              <a:t>Cherokees @ their 27</a:t>
            </a:r>
          </a:p>
          <a:p>
            <a:r>
              <a:rPr lang="en-US" sz="800" b="1" dirty="0"/>
              <a:t>14:55 1/10 @ 27 - Faircloth 23yd Run (Fuller)</a:t>
            </a:r>
          </a:p>
          <a:p>
            <a:r>
              <a:rPr lang="en-US" sz="800" b="1" dirty="0"/>
              <a:t>14:37 1/10 @ Midfield - Nichols -7yd Run (</a:t>
            </a:r>
            <a:r>
              <a:rPr lang="en-US" sz="800" b="1" dirty="0" err="1"/>
              <a:t>Haushalter</a:t>
            </a:r>
            <a:r>
              <a:rPr lang="en-US" sz="800" b="1" dirty="0"/>
              <a:t>)</a:t>
            </a:r>
          </a:p>
          <a:p>
            <a:pPr>
              <a:tabLst>
                <a:tab pos="233363" algn="l"/>
              </a:tabLst>
            </a:pPr>
            <a:r>
              <a:rPr lang="en-US" sz="800" b="1" dirty="0"/>
              <a:t>13:33 2/17 @ 43 - Pass to </a:t>
            </a:r>
            <a:r>
              <a:rPr lang="en-US" sz="800" b="1" dirty="0" err="1"/>
              <a:t>Baskette</a:t>
            </a:r>
            <a:r>
              <a:rPr lang="en-US" sz="800" b="1" dirty="0"/>
              <a:t> @ D25 INT Bears Vandergriff / 55yd INT Return 	OB</a:t>
            </a:r>
          </a:p>
          <a:p>
            <a:r>
              <a:rPr lang="en-US" sz="800" b="1" dirty="0"/>
              <a:t>Bears @ D20</a:t>
            </a:r>
          </a:p>
          <a:p>
            <a:r>
              <a:rPr lang="en-US" sz="800" b="1" dirty="0"/>
              <a:t>11:52 1/10 @ D20 - Henley 0yd Run (FP)</a:t>
            </a:r>
          </a:p>
          <a:p>
            <a:r>
              <a:rPr lang="en-US" sz="800" b="1" dirty="0"/>
              <a:t>11:07 2/10 @ D20 - Henley 13yd Run (FP)</a:t>
            </a:r>
          </a:p>
          <a:p>
            <a:r>
              <a:rPr lang="en-US" sz="800" b="1" dirty="0"/>
              <a:t>  9:17 1/10 @ D7 - Henley 7yd Run TD</a:t>
            </a:r>
          </a:p>
          <a:p>
            <a:r>
              <a:rPr lang="en-US" sz="800" b="1" dirty="0"/>
              <a:t>  7:51 Conversion Kick Good </a:t>
            </a:r>
          </a:p>
          <a:p>
            <a:r>
              <a:rPr lang="en-US" sz="800" b="1" dirty="0"/>
              <a:t>	Cherokees 14 Bears 27</a:t>
            </a:r>
          </a:p>
          <a:p>
            <a:pPr>
              <a:tabLst>
                <a:tab pos="233363" algn="l"/>
              </a:tabLst>
            </a:pPr>
            <a:r>
              <a:rPr lang="en-US" sz="800" b="1" dirty="0"/>
              <a:t>  7:51 KO Bears to Cherokees 70yds to -5 in end zone Faircloth downed in the end 	zone TOUCHBACK</a:t>
            </a:r>
          </a:p>
          <a:p>
            <a:r>
              <a:rPr lang="en-US" sz="800" b="1" dirty="0"/>
              <a:t>Cherokees @ their 25</a:t>
            </a:r>
          </a:p>
          <a:p>
            <a:r>
              <a:rPr lang="en-US" sz="800" b="1" dirty="0"/>
              <a:t>  7:51 1/10 @ 25 - Troutman 33yd Run (FP)</a:t>
            </a:r>
          </a:p>
          <a:p>
            <a:r>
              <a:rPr lang="en-US" sz="800" b="1" dirty="0"/>
              <a:t>  7:14 1/10 @ D42 - Pass to </a:t>
            </a:r>
            <a:r>
              <a:rPr lang="en-US" sz="800" b="1" dirty="0" err="1"/>
              <a:t>Baskette</a:t>
            </a:r>
            <a:r>
              <a:rPr lang="en-US" sz="800" b="1" dirty="0"/>
              <a:t> @ D10 INC</a:t>
            </a:r>
          </a:p>
          <a:p>
            <a:r>
              <a:rPr lang="en-US" sz="800" b="1" dirty="0"/>
              <a:t>  5:41 2/10 @ D42 - Faircloth -3yd Run (Bradley)</a:t>
            </a:r>
          </a:p>
          <a:p>
            <a:r>
              <a:rPr lang="en-US" sz="800" b="1" dirty="0"/>
              <a:t>  5:22 3/13 @ D45 - Troutman -6yd Run (Locke)</a:t>
            </a:r>
          </a:p>
          <a:p>
            <a:r>
              <a:rPr lang="en-US" sz="800" b="1" dirty="0"/>
              <a:t>  4:29 4/19 @ 49 - Punt 27yds to D24 / Hogan 23yd PR (White)</a:t>
            </a:r>
          </a:p>
          <a:p>
            <a:r>
              <a:rPr lang="en-US" sz="800" b="1" dirty="0"/>
              <a:t>Bears @ their 47</a:t>
            </a:r>
          </a:p>
          <a:p>
            <a:r>
              <a:rPr lang="en-US" sz="800" b="1" dirty="0"/>
              <a:t>  3:10 1/10 @ 47 - Henley -12yd Run (Cole)</a:t>
            </a:r>
          </a:p>
          <a:p>
            <a:r>
              <a:rPr lang="en-US" sz="800" b="1" dirty="0"/>
              <a:t>  2:32 2/22 @ 35 - Henley 22yd Run (FP)</a:t>
            </a:r>
          </a:p>
          <a:p>
            <a:r>
              <a:rPr lang="en-US" sz="800" b="1" dirty="0"/>
              <a:t>  </a:t>
            </a:r>
          </a:p>
          <a:p>
            <a:endParaRPr lang="en-US" sz="1200" b="1" dirty="0"/>
          </a:p>
        </p:txBody>
      </p:sp>
    </p:spTree>
    <p:extLst>
      <p:ext uri="{BB962C8B-B14F-4D97-AF65-F5344CB8AC3E}">
        <p14:creationId xmlns:p14="http://schemas.microsoft.com/office/powerpoint/2010/main" xmlns="" val="902264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75EC99B-8EA6-4474-A5E9-5219D00390FC}"/>
              </a:ext>
            </a:extLst>
          </p:cNvPr>
          <p:cNvSpPr txBox="1"/>
          <p:nvPr/>
        </p:nvSpPr>
        <p:spPr>
          <a:xfrm>
            <a:off x="478463" y="260738"/>
            <a:ext cx="3200400" cy="2123658"/>
          </a:xfrm>
          <a:prstGeom prst="rect">
            <a:avLst/>
          </a:prstGeom>
          <a:noFill/>
        </p:spPr>
        <p:txBody>
          <a:bodyPr wrap="square" rtlCol="0">
            <a:spAutoFit/>
          </a:bodyPr>
          <a:lstStyle/>
          <a:p>
            <a:r>
              <a:rPr lang="en-US" sz="800" b="1" dirty="0"/>
              <a:t>0:40 1/10 @ D43 - Vandergriff 6yd Run (Warwick) - Time expired </a:t>
            </a:r>
          </a:p>
          <a:p>
            <a:r>
              <a:rPr lang="en-US" sz="800" b="1" dirty="0"/>
              <a:t>End of QTR</a:t>
            </a:r>
          </a:p>
          <a:p>
            <a:r>
              <a:rPr lang="en-US" sz="800" b="1" dirty="0"/>
              <a:t>	Cherokees 14 Bears 27</a:t>
            </a:r>
          </a:p>
          <a:p>
            <a:r>
              <a:rPr lang="en-US" sz="800" b="1" dirty="0"/>
              <a:t>4th Quarter</a:t>
            </a:r>
          </a:p>
          <a:p>
            <a:r>
              <a:rPr lang="en-US" sz="800" b="1" dirty="0"/>
              <a:t>15:00 2/4 @ D37 - Vandergriff 14yd Run (Shafer)</a:t>
            </a:r>
          </a:p>
          <a:p>
            <a:r>
              <a:rPr lang="en-US" sz="800" b="1" dirty="0"/>
              <a:t>14:07 1/10 @ D23 - Henley -8yd Run (Warwick)</a:t>
            </a:r>
          </a:p>
          <a:p>
            <a:r>
              <a:rPr lang="en-US" sz="800" b="1" dirty="0"/>
              <a:t>13:07 2/18@ D31 - Pass to Brown @ D3 INC</a:t>
            </a:r>
          </a:p>
          <a:p>
            <a:r>
              <a:rPr lang="en-US" sz="800" b="1" dirty="0"/>
              <a:t>11:45 3/18 @ D31 - Pass to Hogan @ D6 COMP 31yd TD </a:t>
            </a:r>
          </a:p>
          <a:p>
            <a:r>
              <a:rPr lang="en-US" sz="800" b="1" dirty="0"/>
              <a:t>10:56 Conversion Kick GOOD</a:t>
            </a:r>
          </a:p>
          <a:p>
            <a:r>
              <a:rPr lang="en-US" sz="800" b="1" dirty="0"/>
              <a:t>	Cherokee 14 Bears 34</a:t>
            </a:r>
          </a:p>
          <a:p>
            <a:r>
              <a:rPr lang="en-US" sz="800" b="1" dirty="0"/>
              <a:t>10:56 KO Bears to Cherokees 35yds to 30 / Nichols 4yd KR (Brown)</a:t>
            </a:r>
          </a:p>
          <a:p>
            <a:pPr>
              <a:tabLst>
                <a:tab pos="233363" algn="l"/>
              </a:tabLst>
            </a:pPr>
            <a:r>
              <a:rPr lang="en-US" sz="800" b="1" dirty="0"/>
              <a:t>	Cherokees @ their 34</a:t>
            </a:r>
          </a:p>
          <a:p>
            <a:pPr>
              <a:tabLst>
                <a:tab pos="233363" algn="l"/>
              </a:tabLst>
            </a:pPr>
            <a:r>
              <a:rPr lang="en-US" sz="800" b="1" dirty="0"/>
              <a:t>10:52 1/10 @ 34 - Faircloth FUMBLE / Frazier recovers @ 23 (Phillips) - 	Faircloth  -12yd Run</a:t>
            </a:r>
          </a:p>
          <a:p>
            <a:endParaRPr lang="en-US" sz="800" b="1" dirty="0"/>
          </a:p>
          <a:p>
            <a:endParaRPr lang="en-US" sz="1200" b="1" dirty="0"/>
          </a:p>
        </p:txBody>
      </p:sp>
      <p:sp>
        <p:nvSpPr>
          <p:cNvPr id="5" name="TextBox 4">
            <a:extLst>
              <a:ext uri="{FF2B5EF4-FFF2-40B4-BE49-F238E27FC236}">
                <a16:creationId xmlns:a16="http://schemas.microsoft.com/office/drawing/2014/main" xmlns="" id="{E4926AAB-5C3C-4FBD-960A-F4C295685D2D}"/>
              </a:ext>
            </a:extLst>
          </p:cNvPr>
          <p:cNvSpPr txBox="1"/>
          <p:nvPr/>
        </p:nvSpPr>
        <p:spPr>
          <a:xfrm>
            <a:off x="3636337" y="260738"/>
            <a:ext cx="3657600" cy="1631216"/>
          </a:xfrm>
          <a:prstGeom prst="rect">
            <a:avLst/>
          </a:prstGeom>
          <a:noFill/>
        </p:spPr>
        <p:txBody>
          <a:bodyPr wrap="square" rtlCol="0">
            <a:spAutoFit/>
          </a:bodyPr>
          <a:lstStyle/>
          <a:p>
            <a:r>
              <a:rPr lang="en-US" sz="800" b="1" dirty="0"/>
              <a:t>8:36 3/21 @ 23 - Faircloth -3yd Run (Snyder)TWO MINUTE WARNING</a:t>
            </a:r>
          </a:p>
          <a:p>
            <a:r>
              <a:rPr lang="en-US" sz="800" b="1" dirty="0"/>
              <a:t>  1:55 KO Showboats to </a:t>
            </a:r>
            <a:r>
              <a:rPr lang="en-US" sz="800" b="1" dirty="0" err="1"/>
              <a:t>Southmen</a:t>
            </a:r>
            <a:r>
              <a:rPr lang="en-US" sz="800" b="1" dirty="0"/>
              <a:t> 47yds to 18 / </a:t>
            </a:r>
            <a:r>
              <a:rPr lang="en-US" sz="800" b="1" dirty="0" err="1"/>
              <a:t>Kiick</a:t>
            </a:r>
            <a:r>
              <a:rPr lang="en-US" sz="800" b="1" dirty="0"/>
              <a:t> 33yd KR OB</a:t>
            </a:r>
          </a:p>
          <a:p>
            <a:r>
              <a:rPr lang="en-US" sz="800" b="1" dirty="0"/>
              <a:t>  1:28 1/10 @ D49 - </a:t>
            </a:r>
            <a:r>
              <a:rPr lang="en-US" sz="800" b="1" dirty="0" err="1"/>
              <a:t>Huarte</a:t>
            </a:r>
            <a:r>
              <a:rPr lang="en-US" sz="800" b="1" dirty="0"/>
              <a:t> SACKED -9yds (Gunn) </a:t>
            </a:r>
            <a:r>
              <a:rPr lang="en-US" sz="800" b="1" dirty="0" err="1"/>
              <a:t>Southmen</a:t>
            </a:r>
            <a:r>
              <a:rPr lang="en-US" sz="800" b="1" dirty="0"/>
              <a:t> Call 2nd Time Out</a:t>
            </a:r>
          </a:p>
          <a:p>
            <a:r>
              <a:rPr lang="en-US" sz="800" b="1" dirty="0"/>
              <a:t>  1:14 2/19 @ 42 - Pass to </a:t>
            </a:r>
            <a:r>
              <a:rPr lang="en-US" sz="800" b="1" dirty="0" err="1"/>
              <a:t>Csonka</a:t>
            </a:r>
            <a:r>
              <a:rPr lang="en-US" sz="800" b="1" dirty="0"/>
              <a:t> @ D22 COMP 49yds (Quarles) </a:t>
            </a:r>
            <a:r>
              <a:rPr lang="en-US" sz="800" b="1" dirty="0" err="1"/>
              <a:t>Southmen</a:t>
            </a:r>
            <a:r>
              <a:rPr lang="en-US" sz="800" b="1" dirty="0"/>
              <a:t> Call 3rd Time Out</a:t>
            </a:r>
          </a:p>
          <a:p>
            <a:r>
              <a:rPr lang="en-US" sz="800" b="1" dirty="0"/>
              <a:t>  1:00 1/G @ 9 - Pass to Marshall in end zone / </a:t>
            </a:r>
            <a:r>
              <a:rPr lang="en-US" sz="800" b="1" dirty="0" err="1"/>
              <a:t>Huarte</a:t>
            </a:r>
            <a:r>
              <a:rPr lang="en-US" sz="800" b="1" dirty="0"/>
              <a:t> SACKED -11yd Run (Clark)</a:t>
            </a:r>
          </a:p>
          <a:p>
            <a:r>
              <a:rPr lang="en-US" sz="800" b="1" dirty="0"/>
              <a:t>  0:52 2/G @ 20 - Pass to </a:t>
            </a:r>
            <a:r>
              <a:rPr lang="en-US" sz="800" b="1" dirty="0" err="1"/>
              <a:t>Csonka</a:t>
            </a:r>
            <a:r>
              <a:rPr lang="en-US" sz="800" b="1" dirty="0"/>
              <a:t> @ D4 / </a:t>
            </a:r>
            <a:r>
              <a:rPr lang="en-US" sz="800" b="1" dirty="0" err="1"/>
              <a:t>Huarte</a:t>
            </a:r>
            <a:r>
              <a:rPr lang="en-US" sz="800" b="1" dirty="0"/>
              <a:t> SACKED -11yds (Clark)</a:t>
            </a:r>
          </a:p>
          <a:p>
            <a:r>
              <a:rPr lang="en-US" sz="800" b="1" dirty="0"/>
              <a:t>  0:19 3/G @ 31 - Pass to </a:t>
            </a:r>
            <a:r>
              <a:rPr lang="en-US" sz="800" b="1" dirty="0" err="1"/>
              <a:t>Csonka</a:t>
            </a:r>
            <a:r>
              <a:rPr lang="en-US" sz="800" b="1" dirty="0"/>
              <a:t> @ D5 COMP 31 yds TD -Time expires</a:t>
            </a:r>
          </a:p>
          <a:p>
            <a:r>
              <a:rPr lang="en-US" sz="800" b="1" dirty="0"/>
              <a:t>  0:00 Conversion Kick GOOD </a:t>
            </a:r>
          </a:p>
          <a:p>
            <a:r>
              <a:rPr lang="en-US" sz="800" b="1" dirty="0"/>
              <a:t>	Showboats 33 </a:t>
            </a:r>
            <a:r>
              <a:rPr lang="en-US" sz="800" b="1" dirty="0" err="1"/>
              <a:t>Southmen</a:t>
            </a:r>
            <a:r>
              <a:rPr lang="en-US" sz="800" b="1" dirty="0"/>
              <a:t> 34</a:t>
            </a:r>
          </a:p>
          <a:p>
            <a:r>
              <a:rPr lang="en-US" sz="800" b="1" dirty="0"/>
              <a:t>END of GAME</a:t>
            </a:r>
            <a:endParaRPr lang="en-US" sz="1000" b="1" dirty="0"/>
          </a:p>
          <a:p>
            <a:endParaRPr lang="en-US" sz="1200" b="1" dirty="0"/>
          </a:p>
        </p:txBody>
      </p:sp>
      <p:grpSp>
        <p:nvGrpSpPr>
          <p:cNvPr id="105" name="Group 104">
            <a:extLst>
              <a:ext uri="{FF2B5EF4-FFF2-40B4-BE49-F238E27FC236}">
                <a16:creationId xmlns:a16="http://schemas.microsoft.com/office/drawing/2014/main" xmlns="" id="{39F6BF04-6157-4234-928C-C39AB1A47458}"/>
              </a:ext>
            </a:extLst>
          </p:cNvPr>
          <p:cNvGrpSpPr/>
          <p:nvPr/>
        </p:nvGrpSpPr>
        <p:grpSpPr>
          <a:xfrm>
            <a:off x="365760" y="2042455"/>
            <a:ext cx="7040880" cy="7863840"/>
            <a:chOff x="365760" y="2042455"/>
            <a:chExt cx="7040880" cy="7863840"/>
          </a:xfrm>
        </p:grpSpPr>
        <p:sp>
          <p:nvSpPr>
            <p:cNvPr id="40" name="Rectangle 39">
              <a:extLst>
                <a:ext uri="{FF2B5EF4-FFF2-40B4-BE49-F238E27FC236}">
                  <a16:creationId xmlns:a16="http://schemas.microsoft.com/office/drawing/2014/main" xmlns="" id="{1F6CF857-8661-4032-8F16-D8E5404C02D7}"/>
                </a:ext>
              </a:extLst>
            </p:cNvPr>
            <p:cNvSpPr/>
            <p:nvPr/>
          </p:nvSpPr>
          <p:spPr>
            <a:xfrm>
              <a:off x="365760" y="2042455"/>
              <a:ext cx="7040880" cy="78638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xmlns="" id="{202AFB23-390A-4415-836B-0532C1EF92A1}"/>
                </a:ext>
              </a:extLst>
            </p:cNvPr>
            <p:cNvGrpSpPr/>
            <p:nvPr/>
          </p:nvGrpSpPr>
          <p:grpSpPr>
            <a:xfrm>
              <a:off x="469747" y="4611486"/>
              <a:ext cx="6832907" cy="5186176"/>
              <a:chOff x="478463" y="2020004"/>
              <a:chExt cx="6832907" cy="5186176"/>
            </a:xfrm>
          </p:grpSpPr>
          <p:pic>
            <p:nvPicPr>
              <p:cNvPr id="4" name="Picture 3" descr="A picture containing circuit, electronics&#10;&#10;Description automatically generated">
                <a:extLst>
                  <a:ext uri="{FF2B5EF4-FFF2-40B4-BE49-F238E27FC236}">
                    <a16:creationId xmlns:a16="http://schemas.microsoft.com/office/drawing/2014/main" xmlns="" id="{B8E2D4D1-C41B-45D2-A8FF-C4507F111D3F}"/>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78463" y="2020004"/>
                <a:ext cx="2194560" cy="1852271"/>
              </a:xfrm>
              <a:prstGeom prst="rect">
                <a:avLst/>
              </a:prstGeom>
            </p:spPr>
          </p:pic>
          <p:pic>
            <p:nvPicPr>
              <p:cNvPr id="7" name="Picture 6">
                <a:extLst>
                  <a:ext uri="{FF2B5EF4-FFF2-40B4-BE49-F238E27FC236}">
                    <a16:creationId xmlns:a16="http://schemas.microsoft.com/office/drawing/2014/main" xmlns="" id="{EC2F6A76-9478-460D-A433-31390AA1EC45}"/>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795872" y="2020004"/>
                <a:ext cx="2194560" cy="1204000"/>
              </a:xfrm>
              <a:prstGeom prst="rect">
                <a:avLst/>
              </a:prstGeom>
            </p:spPr>
          </p:pic>
          <p:pic>
            <p:nvPicPr>
              <p:cNvPr id="11" name="Picture 10" descr="A picture containing indoor&#10;&#10;Description automatically generated">
                <a:extLst>
                  <a:ext uri="{FF2B5EF4-FFF2-40B4-BE49-F238E27FC236}">
                    <a16:creationId xmlns:a16="http://schemas.microsoft.com/office/drawing/2014/main" xmlns="" id="{DF48EBAF-F4C0-4F4A-A4CA-D4CE878B999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116810" y="2020004"/>
                <a:ext cx="2194560" cy="1842016"/>
              </a:xfrm>
              <a:prstGeom prst="rect">
                <a:avLst/>
              </a:prstGeom>
            </p:spPr>
          </p:pic>
          <p:pic>
            <p:nvPicPr>
              <p:cNvPr id="13" name="Picture 12">
                <a:extLst>
                  <a:ext uri="{FF2B5EF4-FFF2-40B4-BE49-F238E27FC236}">
                    <a16:creationId xmlns:a16="http://schemas.microsoft.com/office/drawing/2014/main" xmlns="" id="{8B10E840-2874-4745-9C73-AC66BC4C981E}"/>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78463" y="3996342"/>
                <a:ext cx="2194560" cy="1844981"/>
              </a:xfrm>
              <a:prstGeom prst="rect">
                <a:avLst/>
              </a:prstGeom>
            </p:spPr>
          </p:pic>
          <p:pic>
            <p:nvPicPr>
              <p:cNvPr id="15" name="Picture 14" descr="A picture containing automaton&#10;&#10;Description automatically generated">
                <a:extLst>
                  <a:ext uri="{FF2B5EF4-FFF2-40B4-BE49-F238E27FC236}">
                    <a16:creationId xmlns:a16="http://schemas.microsoft.com/office/drawing/2014/main" xmlns="" id="{552ECCFB-4C68-42DF-B3A8-F93AA218FAAC}"/>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795872" y="3808033"/>
                <a:ext cx="2194560" cy="1372569"/>
              </a:xfrm>
              <a:prstGeom prst="rect">
                <a:avLst/>
              </a:prstGeom>
            </p:spPr>
          </p:pic>
          <p:pic>
            <p:nvPicPr>
              <p:cNvPr id="17" name="Picture 16">
                <a:extLst>
                  <a:ext uri="{FF2B5EF4-FFF2-40B4-BE49-F238E27FC236}">
                    <a16:creationId xmlns:a16="http://schemas.microsoft.com/office/drawing/2014/main" xmlns="" id="{8FA232B6-0484-4D52-8755-06193653BCC2}"/>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116810" y="4090745"/>
                <a:ext cx="2194560" cy="1645920"/>
              </a:xfrm>
              <a:prstGeom prst="rect">
                <a:avLst/>
              </a:prstGeom>
            </p:spPr>
          </p:pic>
          <p:pic>
            <p:nvPicPr>
              <p:cNvPr id="19" name="Picture 18" descr="A picture containing indoor, automaton&#10;&#10;Description automatically generated">
                <a:extLst>
                  <a:ext uri="{FF2B5EF4-FFF2-40B4-BE49-F238E27FC236}">
                    <a16:creationId xmlns:a16="http://schemas.microsoft.com/office/drawing/2014/main" xmlns="" id="{88BC3432-71B5-46AF-842C-E83C9EB4A8E0}"/>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795872" y="5764632"/>
                <a:ext cx="2194560" cy="1441548"/>
              </a:xfrm>
              <a:prstGeom prst="rect">
                <a:avLst/>
              </a:prstGeom>
            </p:spPr>
          </p:pic>
          <p:pic>
            <p:nvPicPr>
              <p:cNvPr id="21" name="Picture 20" descr="A picture containing automaton&#10;&#10;Description automatically generated">
                <a:extLst>
                  <a:ext uri="{FF2B5EF4-FFF2-40B4-BE49-F238E27FC236}">
                    <a16:creationId xmlns:a16="http://schemas.microsoft.com/office/drawing/2014/main" xmlns="" id="{FA74EE7B-9448-48F4-BA06-F7CE7F827E82}"/>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116810" y="5965390"/>
                <a:ext cx="2194560" cy="1199085"/>
              </a:xfrm>
              <a:prstGeom prst="rect">
                <a:avLst/>
              </a:prstGeom>
            </p:spPr>
          </p:pic>
          <p:pic>
            <p:nvPicPr>
              <p:cNvPr id="23" name="Picture 22" descr="A picture containing indoor, floor, automaton&#10;&#10;Description automatically generated">
                <a:extLst>
                  <a:ext uri="{FF2B5EF4-FFF2-40B4-BE49-F238E27FC236}">
                    <a16:creationId xmlns:a16="http://schemas.microsoft.com/office/drawing/2014/main" xmlns="" id="{192DE5A0-9827-4222-BB8E-B581B2048D12}"/>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478463" y="5965390"/>
                <a:ext cx="2194560" cy="1240790"/>
              </a:xfrm>
              <a:prstGeom prst="rect">
                <a:avLst/>
              </a:prstGeom>
            </p:spPr>
          </p:pic>
        </p:grpSp>
        <p:sp>
          <p:nvSpPr>
            <p:cNvPr id="42" name="TextBox 41">
              <a:extLst>
                <a:ext uri="{FF2B5EF4-FFF2-40B4-BE49-F238E27FC236}">
                  <a16:creationId xmlns:a16="http://schemas.microsoft.com/office/drawing/2014/main" xmlns="" id="{07F2D721-4D31-4AEA-81EB-56063493E354}"/>
                </a:ext>
              </a:extLst>
            </p:cNvPr>
            <p:cNvSpPr txBox="1"/>
            <p:nvPr/>
          </p:nvSpPr>
          <p:spPr>
            <a:xfrm>
              <a:off x="457200" y="6132439"/>
              <a:ext cx="6858000" cy="307777"/>
            </a:xfrm>
            <a:prstGeom prst="rect">
              <a:avLst/>
            </a:prstGeom>
            <a:noFill/>
          </p:spPr>
          <p:txBody>
            <a:bodyPr wrap="square" rtlCol="0">
              <a:spAutoFit/>
            </a:bodyPr>
            <a:lstStyle/>
            <a:p>
              <a:pPr algn="ctr"/>
              <a:r>
                <a:rPr lang="en-US" sz="1400" dirty="0">
                  <a:latin typeface="Arial Black" panose="020B0A04020102020204" pitchFamily="34" charset="0"/>
                </a:rPr>
                <a:t>Week 3 Game Results </a:t>
              </a:r>
            </a:p>
          </p:txBody>
        </p:sp>
        <p:grpSp>
          <p:nvGrpSpPr>
            <p:cNvPr id="67" name="Group 66">
              <a:extLst>
                <a:ext uri="{FF2B5EF4-FFF2-40B4-BE49-F238E27FC236}">
                  <a16:creationId xmlns:a16="http://schemas.microsoft.com/office/drawing/2014/main" xmlns="" id="{CF38A873-B52D-4B5F-B29B-2A48F5B5BF4D}"/>
                </a:ext>
              </a:extLst>
            </p:cNvPr>
            <p:cNvGrpSpPr/>
            <p:nvPr/>
          </p:nvGrpSpPr>
          <p:grpSpPr>
            <a:xfrm>
              <a:off x="2788920" y="5608725"/>
              <a:ext cx="2194560" cy="548640"/>
              <a:chOff x="2787156" y="5596693"/>
              <a:chExt cx="2267819" cy="548640"/>
            </a:xfrm>
          </p:grpSpPr>
          <p:sp>
            <p:nvSpPr>
              <p:cNvPr id="50" name="TextBox 49">
                <a:extLst>
                  <a:ext uri="{FF2B5EF4-FFF2-40B4-BE49-F238E27FC236}">
                    <a16:creationId xmlns:a16="http://schemas.microsoft.com/office/drawing/2014/main" xmlns="" id="{03C525A2-1137-431E-A0B9-40D4D832DD37}"/>
                  </a:ext>
                </a:extLst>
              </p:cNvPr>
              <p:cNvSpPr txBox="1"/>
              <p:nvPr/>
            </p:nvSpPr>
            <p:spPr>
              <a:xfrm>
                <a:off x="2787156" y="5596693"/>
                <a:ext cx="1188720" cy="548640"/>
              </a:xfrm>
              <a:prstGeom prst="rect">
                <a:avLst/>
              </a:prstGeom>
              <a:solidFill>
                <a:srgbClr val="00B0F0"/>
              </a:solidFill>
              <a:ln>
                <a:noFill/>
              </a:ln>
            </p:spPr>
            <p:txBody>
              <a:bodyPr wrap="square" rtlCol="0">
                <a:spAutoFit/>
              </a:bodyPr>
              <a:lstStyle/>
              <a:p>
                <a:r>
                  <a:rPr lang="en-US" sz="2000" b="1" dirty="0">
                    <a:solidFill>
                      <a:schemeClr val="bg1"/>
                    </a:solidFill>
                    <a:latin typeface="Arial Black" panose="020B0A04020102020204" pitchFamily="34" charset="0"/>
                  </a:rPr>
                  <a:t>14</a:t>
                </a:r>
              </a:p>
            </p:txBody>
          </p:sp>
          <p:sp>
            <p:nvSpPr>
              <p:cNvPr id="52" name="TextBox 51">
                <a:extLst>
                  <a:ext uri="{FF2B5EF4-FFF2-40B4-BE49-F238E27FC236}">
                    <a16:creationId xmlns:a16="http://schemas.microsoft.com/office/drawing/2014/main" xmlns="" id="{54DE3314-D2C9-4A21-B1B2-2B84500280CC}"/>
                  </a:ext>
                </a:extLst>
              </p:cNvPr>
              <p:cNvSpPr txBox="1"/>
              <p:nvPr/>
            </p:nvSpPr>
            <p:spPr>
              <a:xfrm>
                <a:off x="3957695" y="5596693"/>
                <a:ext cx="1097280" cy="548640"/>
              </a:xfrm>
              <a:prstGeom prst="rect">
                <a:avLst/>
              </a:prstGeom>
              <a:solidFill>
                <a:srgbClr val="002060"/>
              </a:solidFill>
            </p:spPr>
            <p:txBody>
              <a:bodyPr wrap="square" rtlCol="0">
                <a:spAutoFit/>
              </a:bodyPr>
              <a:lstStyle/>
              <a:p>
                <a:pPr algn="r"/>
                <a:r>
                  <a:rPr lang="en-US" sz="2000" b="1" dirty="0">
                    <a:solidFill>
                      <a:schemeClr val="bg1"/>
                    </a:solidFill>
                    <a:latin typeface="Arial Black" panose="020B0A04020102020204" pitchFamily="34" charset="0"/>
                  </a:rPr>
                  <a:t>34</a:t>
                </a:r>
              </a:p>
            </p:txBody>
          </p:sp>
          <p:pic>
            <p:nvPicPr>
              <p:cNvPr id="54" name="Picture 14" descr="See the source image">
                <a:extLst>
                  <a:ext uri="{FF2B5EF4-FFF2-40B4-BE49-F238E27FC236}">
                    <a16:creationId xmlns:a16="http://schemas.microsoft.com/office/drawing/2014/main" xmlns="" id="{DBA8DE07-E406-43E0-A953-BC83D59A2897}"/>
                  </a:ext>
                </a:extLst>
              </p:cNvPr>
              <p:cNvPicPr>
                <a:picLocks noChangeAspect="1" noChangeArrowheads="1"/>
              </p:cNvPicPr>
              <p:nvPr/>
            </p:nvPicPr>
            <p:blipFill rotWithShape="1">
              <a:blip r:embed="rId11" cstate="print">
                <a:extLst>
                  <a:ext uri="{BEBA8EAE-BF5A-486C-A8C5-ECC9F3942E4B}">
                    <a14:imgProps xmlns:a14="http://schemas.microsoft.com/office/drawing/2010/main" xmlns="">
                      <a14:imgLayer r:embed="rId12">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3953015" y="5656852"/>
                <a:ext cx="640080" cy="467665"/>
              </a:xfrm>
              <a:prstGeom prst="rect">
                <a:avLst/>
              </a:prstGeom>
              <a:noFill/>
              <a:extLst>
                <a:ext uri="{909E8E84-426E-40DD-AFC4-6F175D3DCCD1}">
                  <a14:hiddenFill xmlns:a14="http://schemas.microsoft.com/office/drawing/2010/main" xmlns="">
                    <a:solidFill>
                      <a:srgbClr val="FFFFFF"/>
                    </a:solidFill>
                  </a14:hiddenFill>
                </a:ext>
              </a:extLst>
            </p:spPr>
          </p:pic>
          <p:pic>
            <p:nvPicPr>
              <p:cNvPr id="58" name="Picture 20" descr="See the source image">
                <a:extLst>
                  <a:ext uri="{FF2B5EF4-FFF2-40B4-BE49-F238E27FC236}">
                    <a16:creationId xmlns:a16="http://schemas.microsoft.com/office/drawing/2014/main" xmlns="" id="{F699EC76-26FA-411C-9584-B41782AE1395}"/>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3444237" y="5636455"/>
                <a:ext cx="457200" cy="45720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68" name="Group 67">
              <a:extLst>
                <a:ext uri="{FF2B5EF4-FFF2-40B4-BE49-F238E27FC236}">
                  <a16:creationId xmlns:a16="http://schemas.microsoft.com/office/drawing/2014/main" xmlns="" id="{57C64F9D-DF40-4164-A985-F3321E4CFEFB}"/>
                </a:ext>
              </a:extLst>
            </p:cNvPr>
            <p:cNvGrpSpPr/>
            <p:nvPr/>
          </p:nvGrpSpPr>
          <p:grpSpPr>
            <a:xfrm>
              <a:off x="2788920" y="7625562"/>
              <a:ext cx="2194560" cy="400920"/>
              <a:chOff x="2347282" y="3498036"/>
              <a:chExt cx="2279529" cy="400920"/>
            </a:xfrm>
          </p:grpSpPr>
          <p:sp>
            <p:nvSpPr>
              <p:cNvPr id="44" name="TextBox 43">
                <a:extLst>
                  <a:ext uri="{FF2B5EF4-FFF2-40B4-BE49-F238E27FC236}">
                    <a16:creationId xmlns:a16="http://schemas.microsoft.com/office/drawing/2014/main" xmlns="" id="{AB65FDBD-AFBC-4306-AFD6-C65C4D84DE30}"/>
                  </a:ext>
                </a:extLst>
              </p:cNvPr>
              <p:cNvSpPr txBox="1"/>
              <p:nvPr/>
            </p:nvSpPr>
            <p:spPr>
              <a:xfrm>
                <a:off x="3529531" y="3498036"/>
                <a:ext cx="1097280" cy="400110"/>
              </a:xfrm>
              <a:prstGeom prst="rect">
                <a:avLst/>
              </a:prstGeom>
              <a:solidFill>
                <a:schemeClr val="accent2">
                  <a:lumMod val="75000"/>
                </a:schemeClr>
              </a:solidFill>
              <a:ln>
                <a:noFill/>
              </a:ln>
            </p:spPr>
            <p:txBody>
              <a:bodyPr wrap="square" rtlCol="0">
                <a:spAutoFit/>
              </a:bodyPr>
              <a:lstStyle/>
              <a:p>
                <a:pPr algn="r"/>
                <a:r>
                  <a:rPr lang="en-US" sz="2000" b="1" dirty="0">
                    <a:solidFill>
                      <a:schemeClr val="bg1"/>
                    </a:solidFill>
                    <a:latin typeface="Arial Black" panose="020B0A04020102020204" pitchFamily="34" charset="0"/>
                  </a:rPr>
                  <a:t>34</a:t>
                </a:r>
              </a:p>
            </p:txBody>
          </p:sp>
          <p:sp>
            <p:nvSpPr>
              <p:cNvPr id="48" name="TextBox 47">
                <a:extLst>
                  <a:ext uri="{FF2B5EF4-FFF2-40B4-BE49-F238E27FC236}">
                    <a16:creationId xmlns:a16="http://schemas.microsoft.com/office/drawing/2014/main" xmlns="" id="{234AE61E-9695-4580-B28B-F1A0E5CE779B}"/>
                  </a:ext>
                </a:extLst>
              </p:cNvPr>
              <p:cNvSpPr txBox="1"/>
              <p:nvPr/>
            </p:nvSpPr>
            <p:spPr>
              <a:xfrm>
                <a:off x="2347282" y="3498846"/>
                <a:ext cx="1188720" cy="400110"/>
              </a:xfrm>
              <a:prstGeom prst="rect">
                <a:avLst/>
              </a:prstGeom>
              <a:solidFill>
                <a:schemeClr val="bg1">
                  <a:lumMod val="65000"/>
                </a:schemeClr>
              </a:solidFill>
              <a:ln>
                <a:noFill/>
              </a:ln>
            </p:spPr>
            <p:txBody>
              <a:bodyPr wrap="square" rtlCol="0">
                <a:spAutoFit/>
              </a:bodyPr>
              <a:lstStyle/>
              <a:p>
                <a:pPr algn="r"/>
                <a:r>
                  <a:rPr lang="en-US" sz="2000" b="1" dirty="0">
                    <a:solidFill>
                      <a:schemeClr val="bg1"/>
                    </a:solidFill>
                    <a:latin typeface="Arial Black" panose="020B0A04020102020204" pitchFamily="34" charset="0"/>
                  </a:rPr>
                  <a:t>33</a:t>
                </a:r>
              </a:p>
            </p:txBody>
          </p:sp>
          <p:pic>
            <p:nvPicPr>
              <p:cNvPr id="56" name="Picture 18" descr="See the source image">
                <a:extLst>
                  <a:ext uri="{FF2B5EF4-FFF2-40B4-BE49-F238E27FC236}">
                    <a16:creationId xmlns:a16="http://schemas.microsoft.com/office/drawing/2014/main" xmlns="" id="{9D9033FC-67F9-4D82-A98F-1B06C8D36CB3}"/>
                  </a:ext>
                </a:extLst>
              </p:cNvPr>
              <p:cNvPicPr>
                <a:picLocks noChangeAspect="1" noChangeArrowheads="1"/>
              </p:cNvPicPr>
              <p:nvPr/>
            </p:nvPicPr>
            <p:blipFill rotWithShape="1">
              <a:blip r:embed="rId14" cstate="print">
                <a:extLst>
                  <a:ext uri="{BEBA8EAE-BF5A-486C-A8C5-ECC9F3942E4B}">
                    <a14:imgProps xmlns:a14="http://schemas.microsoft.com/office/drawing/2010/main" xmlns="">
                      <a14:imgLayer r:embed="rId15">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2432251" y="3523283"/>
                <a:ext cx="640080" cy="320389"/>
              </a:xfrm>
              <a:prstGeom prst="rect">
                <a:avLst/>
              </a:prstGeom>
              <a:noFill/>
              <a:extLst>
                <a:ext uri="{909E8E84-426E-40DD-AFC4-6F175D3DCCD1}">
                  <a14:hiddenFill xmlns:a14="http://schemas.microsoft.com/office/drawing/2010/main" xmlns="">
                    <a:solidFill>
                      <a:srgbClr val="FFFFFF"/>
                    </a:solidFill>
                  </a14:hiddenFill>
                </a:ext>
              </a:extLst>
            </p:spPr>
          </p:pic>
          <p:pic>
            <p:nvPicPr>
              <p:cNvPr id="60" name="Picture 22" descr="See the source image">
                <a:extLst>
                  <a:ext uri="{FF2B5EF4-FFF2-40B4-BE49-F238E27FC236}">
                    <a16:creationId xmlns:a16="http://schemas.microsoft.com/office/drawing/2014/main" xmlns="" id="{BD6E8D71-56D7-437F-91AF-65780FF3864B}"/>
                  </a:ext>
                </a:extLst>
              </p:cNvPr>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3620971" y="3506830"/>
                <a:ext cx="457200" cy="371994"/>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69" name="Group 68">
              <a:extLst>
                <a:ext uri="{FF2B5EF4-FFF2-40B4-BE49-F238E27FC236}">
                  <a16:creationId xmlns:a16="http://schemas.microsoft.com/office/drawing/2014/main" xmlns="" id="{0C6852AF-8514-4640-B5B6-A232FE19737B}"/>
                </a:ext>
              </a:extLst>
            </p:cNvPr>
            <p:cNvGrpSpPr/>
            <p:nvPr/>
          </p:nvGrpSpPr>
          <p:grpSpPr>
            <a:xfrm>
              <a:off x="2788920" y="8125626"/>
              <a:ext cx="2194560" cy="549425"/>
              <a:chOff x="1649156" y="2668075"/>
              <a:chExt cx="2194560" cy="549425"/>
            </a:xfrm>
          </p:grpSpPr>
          <p:sp>
            <p:nvSpPr>
              <p:cNvPr id="46" name="TextBox 45">
                <a:extLst>
                  <a:ext uri="{FF2B5EF4-FFF2-40B4-BE49-F238E27FC236}">
                    <a16:creationId xmlns:a16="http://schemas.microsoft.com/office/drawing/2014/main" xmlns="" id="{1007A712-E081-43C1-863A-71FB5098A028}"/>
                  </a:ext>
                </a:extLst>
              </p:cNvPr>
              <p:cNvSpPr txBox="1"/>
              <p:nvPr/>
            </p:nvSpPr>
            <p:spPr>
              <a:xfrm>
                <a:off x="1649156" y="2668075"/>
                <a:ext cx="1097280" cy="548640"/>
              </a:xfrm>
              <a:prstGeom prst="rect">
                <a:avLst/>
              </a:prstGeom>
              <a:solidFill>
                <a:schemeClr val="accent4">
                  <a:lumMod val="60000"/>
                  <a:lumOff val="40000"/>
                </a:schemeClr>
              </a:solidFill>
              <a:ln>
                <a:noFill/>
              </a:ln>
            </p:spPr>
            <p:txBody>
              <a:bodyPr wrap="square" rtlCol="0">
                <a:spAutoFit/>
              </a:bodyPr>
              <a:lstStyle/>
              <a:p>
                <a:r>
                  <a:rPr lang="en-US" sz="2000" b="1" dirty="0">
                    <a:solidFill>
                      <a:schemeClr val="bg1"/>
                    </a:solidFill>
                    <a:latin typeface="Arial Black" panose="020B0A04020102020204" pitchFamily="34" charset="0"/>
                  </a:rPr>
                  <a:t>14</a:t>
                </a:r>
              </a:p>
            </p:txBody>
          </p:sp>
          <p:pic>
            <p:nvPicPr>
              <p:cNvPr id="62" name="Picture 4" descr="See the source image">
                <a:extLst>
                  <a:ext uri="{FF2B5EF4-FFF2-40B4-BE49-F238E27FC236}">
                    <a16:creationId xmlns:a16="http://schemas.microsoft.com/office/drawing/2014/main" xmlns="" id="{ADFF4EFC-73DF-4C14-B234-3FDC786F544D}"/>
                  </a:ext>
                </a:extLst>
              </p:cNvPr>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2178749" y="2706623"/>
                <a:ext cx="457200" cy="459629"/>
              </a:xfrm>
              <a:prstGeom prst="rect">
                <a:avLst/>
              </a:prstGeom>
              <a:noFill/>
              <a:extLst>
                <a:ext uri="{909E8E84-426E-40DD-AFC4-6F175D3DCCD1}">
                  <a14:hiddenFill xmlns:a14="http://schemas.microsoft.com/office/drawing/2010/main" xmlns="">
                    <a:solidFill>
                      <a:srgbClr val="FFFFFF"/>
                    </a:solidFill>
                  </a14:hiddenFill>
                </a:ext>
              </a:extLst>
            </p:spPr>
          </p:pic>
          <p:sp>
            <p:nvSpPr>
              <p:cNvPr id="64" name="TextBox 63">
                <a:extLst>
                  <a:ext uri="{FF2B5EF4-FFF2-40B4-BE49-F238E27FC236}">
                    <a16:creationId xmlns:a16="http://schemas.microsoft.com/office/drawing/2014/main" xmlns="" id="{25109AEE-27B5-4DD7-8D2E-BFF2D8DCA954}"/>
                  </a:ext>
                </a:extLst>
              </p:cNvPr>
              <p:cNvSpPr txBox="1"/>
              <p:nvPr/>
            </p:nvSpPr>
            <p:spPr>
              <a:xfrm>
                <a:off x="2746436" y="2668860"/>
                <a:ext cx="1097280" cy="548640"/>
              </a:xfrm>
              <a:prstGeom prst="rect">
                <a:avLst/>
              </a:prstGeom>
              <a:solidFill>
                <a:schemeClr val="tx1"/>
              </a:solidFill>
            </p:spPr>
            <p:txBody>
              <a:bodyPr wrap="square" rtlCol="0">
                <a:spAutoFit/>
              </a:bodyPr>
              <a:lstStyle/>
              <a:p>
                <a:r>
                  <a:rPr lang="en-US" sz="2000" b="1" dirty="0">
                    <a:solidFill>
                      <a:schemeClr val="bg1"/>
                    </a:solidFill>
                    <a:latin typeface="Arial Black" panose="020B0A04020102020204" pitchFamily="34" charset="0"/>
                  </a:rPr>
                  <a:t>40</a:t>
                </a:r>
              </a:p>
            </p:txBody>
          </p:sp>
          <p:pic>
            <p:nvPicPr>
              <p:cNvPr id="66" name="Picture 10" descr="See the source image">
                <a:extLst>
                  <a:ext uri="{FF2B5EF4-FFF2-40B4-BE49-F238E27FC236}">
                    <a16:creationId xmlns:a16="http://schemas.microsoft.com/office/drawing/2014/main" xmlns="" id="{AA485AAC-BC81-4017-BF59-AD1529D64E12}"/>
                  </a:ext>
                </a:extLst>
              </p:cNvPr>
              <p:cNvPicPr>
                <a:picLocks noChangeAspect="1" noChangeArrowheads="1"/>
              </p:cNvPicPr>
              <p:nvPr/>
            </p:nvPicPr>
            <p:blipFill>
              <a:blip r:embed="rId18" cstate="print">
                <a:extLst>
                  <a:ext uri="{BEBA8EAE-BF5A-486C-A8C5-ECC9F3942E4B}">
                    <a14:imgProps xmlns:a14="http://schemas.microsoft.com/office/drawing/2010/main" xmlns="">
                      <a14:imgLayer r:embed="rId19">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190463" y="2722802"/>
                <a:ext cx="640080" cy="461215"/>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99" name="Group 98">
              <a:extLst>
                <a:ext uri="{FF2B5EF4-FFF2-40B4-BE49-F238E27FC236}">
                  <a16:creationId xmlns:a16="http://schemas.microsoft.com/office/drawing/2014/main" xmlns="" id="{6993B0CB-F7C5-478F-B1E6-39AD3AD0C179}"/>
                </a:ext>
              </a:extLst>
            </p:cNvPr>
            <p:cNvGrpSpPr/>
            <p:nvPr/>
          </p:nvGrpSpPr>
          <p:grpSpPr>
            <a:xfrm>
              <a:off x="440869" y="2722718"/>
              <a:ext cx="6890662" cy="1828800"/>
              <a:chOff x="424541" y="2710686"/>
              <a:chExt cx="6890662" cy="1828800"/>
            </a:xfrm>
          </p:grpSpPr>
          <p:sp>
            <p:nvSpPr>
              <p:cNvPr id="71" name="TextBox 70">
                <a:extLst>
                  <a:ext uri="{FF2B5EF4-FFF2-40B4-BE49-F238E27FC236}">
                    <a16:creationId xmlns:a16="http://schemas.microsoft.com/office/drawing/2014/main" xmlns="" id="{8E1EB40F-7AEC-4B66-819F-74A156CCBC7D}"/>
                  </a:ext>
                </a:extLst>
              </p:cNvPr>
              <p:cNvSpPr txBox="1"/>
              <p:nvPr/>
            </p:nvSpPr>
            <p:spPr>
              <a:xfrm>
                <a:off x="457203" y="2710686"/>
                <a:ext cx="3429000" cy="1828800"/>
              </a:xfrm>
              <a:prstGeom prst="rect">
                <a:avLst/>
              </a:prstGeom>
              <a:solidFill>
                <a:srgbClr val="002060"/>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BLUE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73" name="TextBox 72">
                <a:extLst>
                  <a:ext uri="{FF2B5EF4-FFF2-40B4-BE49-F238E27FC236}">
                    <a16:creationId xmlns:a16="http://schemas.microsoft.com/office/drawing/2014/main" xmlns="" id="{26D49B4D-125B-40B2-A200-D835E92E566F}"/>
                  </a:ext>
                </a:extLst>
              </p:cNvPr>
              <p:cNvSpPr txBox="1"/>
              <p:nvPr/>
            </p:nvSpPr>
            <p:spPr>
              <a:xfrm>
                <a:off x="3886203" y="2710686"/>
                <a:ext cx="3429000" cy="1828800"/>
              </a:xfrm>
              <a:prstGeom prst="rect">
                <a:avLst/>
              </a:prstGeom>
              <a:solidFill>
                <a:schemeClr val="bg1">
                  <a:lumMod val="50000"/>
                </a:schemeClr>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GREY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grpSp>
            <p:nvGrpSpPr>
              <p:cNvPr id="98" name="Group 97">
                <a:extLst>
                  <a:ext uri="{FF2B5EF4-FFF2-40B4-BE49-F238E27FC236}">
                    <a16:creationId xmlns:a16="http://schemas.microsoft.com/office/drawing/2014/main" xmlns="" id="{D537300F-989D-4B42-831E-3764691B371F}"/>
                  </a:ext>
                </a:extLst>
              </p:cNvPr>
              <p:cNvGrpSpPr/>
              <p:nvPr/>
            </p:nvGrpSpPr>
            <p:grpSpPr>
              <a:xfrm>
                <a:off x="424541" y="3276387"/>
                <a:ext cx="6890660" cy="1192584"/>
                <a:chOff x="424543" y="6899623"/>
                <a:chExt cx="6890660" cy="1192584"/>
              </a:xfrm>
            </p:grpSpPr>
            <p:sp>
              <p:nvSpPr>
                <p:cNvPr id="75" name="TextBox 74">
                  <a:extLst>
                    <a:ext uri="{FF2B5EF4-FFF2-40B4-BE49-F238E27FC236}">
                      <a16:creationId xmlns:a16="http://schemas.microsoft.com/office/drawing/2014/main" xmlns="" id="{EBB947FD-EC5A-41F6-BB2E-B282EA1F0097}"/>
                    </a:ext>
                  </a:extLst>
                </p:cNvPr>
                <p:cNvSpPr txBox="1"/>
                <p:nvPr/>
              </p:nvSpPr>
              <p:spPr>
                <a:xfrm>
                  <a:off x="457202" y="7688173"/>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Titans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1	2	0</a:t>
                  </a:r>
                </a:p>
              </p:txBody>
            </p:sp>
            <p:sp>
              <p:nvSpPr>
                <p:cNvPr id="77" name="TextBox 76">
                  <a:extLst>
                    <a:ext uri="{FF2B5EF4-FFF2-40B4-BE49-F238E27FC236}">
                      <a16:creationId xmlns:a16="http://schemas.microsoft.com/office/drawing/2014/main" xmlns="" id="{D239C638-3EE1-4FA3-BB46-74520B11F5F5}"/>
                    </a:ext>
                  </a:extLst>
                </p:cNvPr>
                <p:cNvSpPr txBox="1"/>
                <p:nvPr/>
              </p:nvSpPr>
              <p:spPr>
                <a:xfrm>
                  <a:off x="440974" y="7298324"/>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Showboats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1	0</a:t>
                  </a:r>
                </a:p>
              </p:txBody>
            </p:sp>
            <p:sp>
              <p:nvSpPr>
                <p:cNvPr id="79" name="TextBox 78">
                  <a:extLst>
                    <a:ext uri="{FF2B5EF4-FFF2-40B4-BE49-F238E27FC236}">
                      <a16:creationId xmlns:a16="http://schemas.microsoft.com/office/drawing/2014/main" xmlns="" id="{28096529-A197-46F5-B36F-74B26DA68E27}"/>
                    </a:ext>
                  </a:extLst>
                </p:cNvPr>
                <p:cNvSpPr txBox="1"/>
                <p:nvPr/>
              </p:nvSpPr>
              <p:spPr>
                <a:xfrm>
                  <a:off x="424543" y="6899623"/>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Bears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0	1</a:t>
                  </a:r>
                </a:p>
              </p:txBody>
            </p:sp>
            <p:sp>
              <p:nvSpPr>
                <p:cNvPr id="81" name="TextBox 80">
                  <a:extLst>
                    <a:ext uri="{FF2B5EF4-FFF2-40B4-BE49-F238E27FC236}">
                      <a16:creationId xmlns:a16="http://schemas.microsoft.com/office/drawing/2014/main" xmlns="" id="{5D802BB8-1E8B-4276-BD43-A6ED0927175A}"/>
                    </a:ext>
                  </a:extLst>
                </p:cNvPr>
                <p:cNvSpPr txBox="1"/>
                <p:nvPr/>
              </p:nvSpPr>
              <p:spPr>
                <a:xfrm>
                  <a:off x="3886203" y="6943201"/>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3	0	0</a:t>
                  </a:r>
                </a:p>
              </p:txBody>
            </p:sp>
            <p:sp>
              <p:nvSpPr>
                <p:cNvPr id="83" name="TextBox 82">
                  <a:extLst>
                    <a:ext uri="{FF2B5EF4-FFF2-40B4-BE49-F238E27FC236}">
                      <a16:creationId xmlns:a16="http://schemas.microsoft.com/office/drawing/2014/main" xmlns="" id="{3C3F1C93-46E9-4F4B-B8A8-F3D073356F09}"/>
                    </a:ext>
                  </a:extLst>
                </p:cNvPr>
                <p:cNvSpPr txBox="1"/>
                <p:nvPr/>
              </p:nvSpPr>
              <p:spPr>
                <a:xfrm>
                  <a:off x="3886203" y="7321623"/>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Oilers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2	1</a:t>
                  </a:r>
                </a:p>
              </p:txBody>
            </p:sp>
            <p:sp>
              <p:nvSpPr>
                <p:cNvPr id="85" name="TextBox 84">
                  <a:extLst>
                    <a:ext uri="{FF2B5EF4-FFF2-40B4-BE49-F238E27FC236}">
                      <a16:creationId xmlns:a16="http://schemas.microsoft.com/office/drawing/2014/main" xmlns="" id="{FCD663D7-1B47-4DC2-AF0C-32C86FC2833C}"/>
                    </a:ext>
                  </a:extLst>
                </p:cNvPr>
                <p:cNvSpPr txBox="1"/>
                <p:nvPr/>
              </p:nvSpPr>
              <p:spPr>
                <a:xfrm>
                  <a:off x="3886203" y="7694189"/>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Cherokees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3	0</a:t>
                  </a:r>
                </a:p>
              </p:txBody>
            </p:sp>
            <p:pic>
              <p:nvPicPr>
                <p:cNvPr id="87" name="Picture 14" descr="See the source image">
                  <a:extLst>
                    <a:ext uri="{FF2B5EF4-FFF2-40B4-BE49-F238E27FC236}">
                      <a16:creationId xmlns:a16="http://schemas.microsoft.com/office/drawing/2014/main" xmlns="" id="{8EAA31DF-B342-46B8-A42C-A665ACC28C87}"/>
                    </a:ext>
                  </a:extLst>
                </p:cNvPr>
                <p:cNvPicPr>
                  <a:picLocks noChangeAspect="1" noChangeArrowheads="1"/>
                </p:cNvPicPr>
                <p:nvPr/>
              </p:nvPicPr>
              <p:blipFill rotWithShape="1">
                <a:blip r:embed="rId20" cstate="print">
                  <a:extLst>
                    <a:ext uri="{BEBA8EAE-BF5A-486C-A8C5-ECC9F3942E4B}">
                      <a14:imgProps xmlns:a14="http://schemas.microsoft.com/office/drawing/2010/main" xmlns="">
                        <a14:imgLayer r:embed="rId12">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525522" y="7656977"/>
                  <a:ext cx="457200" cy="337842"/>
                </a:xfrm>
                <a:prstGeom prst="rect">
                  <a:avLst/>
                </a:prstGeom>
                <a:noFill/>
                <a:extLst>
                  <a:ext uri="{909E8E84-426E-40DD-AFC4-6F175D3DCCD1}">
                    <a14:hiddenFill xmlns:a14="http://schemas.microsoft.com/office/drawing/2010/main" xmlns="">
                      <a:solidFill>
                        <a:srgbClr val="FFFFFF"/>
                      </a:solidFill>
                    </a14:hiddenFill>
                  </a:ext>
                </a:extLst>
              </p:spPr>
            </p:pic>
            <p:pic>
              <p:nvPicPr>
                <p:cNvPr id="89" name="Picture 18" descr="See the source image">
                  <a:extLst>
                    <a:ext uri="{FF2B5EF4-FFF2-40B4-BE49-F238E27FC236}">
                      <a16:creationId xmlns:a16="http://schemas.microsoft.com/office/drawing/2014/main" xmlns="" id="{15E8287F-1B9D-47B8-8684-53C0F555AD11}"/>
                    </a:ext>
                  </a:extLst>
                </p:cNvPr>
                <p:cNvPicPr>
                  <a:picLocks noChangeAspect="1" noChangeArrowheads="1"/>
                </p:cNvPicPr>
                <p:nvPr/>
              </p:nvPicPr>
              <p:blipFill rotWithShape="1">
                <a:blip r:embed="rId14" cstate="print">
                  <a:extLst>
                    <a:ext uri="{BEBA8EAE-BF5A-486C-A8C5-ECC9F3942E4B}">
                      <a14:imgProps xmlns:a14="http://schemas.microsoft.com/office/drawing/2010/main" xmlns="">
                        <a14:imgLayer r:embed="rId15">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36236" y="7349710"/>
                  <a:ext cx="457200" cy="231448"/>
                </a:xfrm>
                <a:prstGeom prst="rect">
                  <a:avLst/>
                </a:prstGeom>
                <a:noFill/>
                <a:extLst>
                  <a:ext uri="{909E8E84-426E-40DD-AFC4-6F175D3DCCD1}">
                    <a14:hiddenFill xmlns:a14="http://schemas.microsoft.com/office/drawing/2010/main" xmlns="">
                      <a:solidFill>
                        <a:srgbClr val="FFFFFF"/>
                      </a:solidFill>
                    </a14:hiddenFill>
                  </a:ext>
                </a:extLst>
              </p:spPr>
            </p:pic>
            <p:pic>
              <p:nvPicPr>
                <p:cNvPr id="91" name="Picture 10" descr="See the source image">
                  <a:extLst>
                    <a:ext uri="{FF2B5EF4-FFF2-40B4-BE49-F238E27FC236}">
                      <a16:creationId xmlns:a16="http://schemas.microsoft.com/office/drawing/2014/main" xmlns="" id="{1DFC67E1-8327-467F-82DA-1F01652A3406}"/>
                    </a:ext>
                  </a:extLst>
                </p:cNvPr>
                <p:cNvPicPr>
                  <a:picLocks noChangeAspect="1" noChangeArrowheads="1"/>
                </p:cNvPicPr>
                <p:nvPr/>
              </p:nvPicPr>
              <p:blipFill>
                <a:blip r:embed="rId21" cstate="print">
                  <a:extLst>
                    <a:ext uri="{BEBA8EAE-BF5A-486C-A8C5-ECC9F3942E4B}">
                      <a14:imgProps xmlns:a14="http://schemas.microsoft.com/office/drawing/2010/main" xmlns="">
                        <a14:imgLayer r:embed="rId19">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498542" y="6917300"/>
                  <a:ext cx="457200" cy="3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93" name="Picture 20" descr="See the source image">
                  <a:extLst>
                    <a:ext uri="{FF2B5EF4-FFF2-40B4-BE49-F238E27FC236}">
                      <a16:creationId xmlns:a16="http://schemas.microsoft.com/office/drawing/2014/main" xmlns="" id="{8EFD03DE-E8D6-4A8F-9373-42EBF7107DFE}"/>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3989021" y="7335606"/>
                  <a:ext cx="365760" cy="358583"/>
                </a:xfrm>
                <a:prstGeom prst="rect">
                  <a:avLst/>
                </a:prstGeom>
                <a:noFill/>
                <a:extLst>
                  <a:ext uri="{909E8E84-426E-40DD-AFC4-6F175D3DCCD1}">
                    <a14:hiddenFill xmlns:a14="http://schemas.microsoft.com/office/drawing/2010/main" xmlns="">
                      <a:solidFill>
                        <a:srgbClr val="FFFFFF"/>
                      </a:solidFill>
                    </a14:hiddenFill>
                  </a:ext>
                </a:extLst>
              </p:spPr>
            </p:pic>
            <p:pic>
              <p:nvPicPr>
                <p:cNvPr id="95" name="Picture 22" descr="See the source image">
                  <a:extLst>
                    <a:ext uri="{FF2B5EF4-FFF2-40B4-BE49-F238E27FC236}">
                      <a16:creationId xmlns:a16="http://schemas.microsoft.com/office/drawing/2014/main" xmlns="" id="{833055B2-862C-44DE-AC67-36C77E08F9A6}"/>
                    </a:ext>
                  </a:extLst>
                </p:cNvPr>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3951526" y="6939883"/>
                  <a:ext cx="457200" cy="376219"/>
                </a:xfrm>
                <a:prstGeom prst="rect">
                  <a:avLst/>
                </a:prstGeom>
                <a:noFill/>
                <a:extLst>
                  <a:ext uri="{909E8E84-426E-40DD-AFC4-6F175D3DCCD1}">
                    <a14:hiddenFill xmlns:a14="http://schemas.microsoft.com/office/drawing/2010/main" xmlns="">
                      <a:solidFill>
                        <a:srgbClr val="FFFFFF"/>
                      </a:solidFill>
                    </a14:hiddenFill>
                  </a:ext>
                </a:extLst>
              </p:spPr>
            </p:pic>
            <p:pic>
              <p:nvPicPr>
                <p:cNvPr id="97" name="Picture 4" descr="See the source image">
                  <a:extLst>
                    <a:ext uri="{FF2B5EF4-FFF2-40B4-BE49-F238E27FC236}">
                      <a16:creationId xmlns:a16="http://schemas.microsoft.com/office/drawing/2014/main" xmlns="" id="{16A2053C-FA76-4CE7-98E3-39B7E36C4206}"/>
                    </a:ext>
                  </a:extLst>
                </p:cNvPr>
                <p:cNvPicPr>
                  <a:picLocks noChangeAspect="1" noChangeArrowheads="1"/>
                </p:cNvPicPr>
                <p:nvPr/>
              </p:nvPicPr>
              <p:blipFill>
                <a:blip r:embed="rId22" cstate="print">
                  <a:extLst>
                    <a:ext uri="{28A0092B-C50C-407E-A947-70E740481C1C}">
                      <a14:useLocalDpi xmlns:a14="http://schemas.microsoft.com/office/drawing/2010/main" xmlns="" val="0"/>
                    </a:ext>
                  </a:extLst>
                </a:blip>
                <a:srcRect/>
                <a:stretch>
                  <a:fillRect/>
                </a:stretch>
              </p:blipFill>
              <p:spPr bwMode="auto">
                <a:xfrm>
                  <a:off x="3989021" y="7720327"/>
                  <a:ext cx="365760" cy="371880"/>
                </a:xfrm>
                <a:prstGeom prst="rect">
                  <a:avLst/>
                </a:prstGeom>
                <a:noFill/>
                <a:extLst>
                  <a:ext uri="{909E8E84-426E-40DD-AFC4-6F175D3DCCD1}">
                    <a14:hiddenFill xmlns:a14="http://schemas.microsoft.com/office/drawing/2010/main" xmlns="">
                      <a:solidFill>
                        <a:srgbClr val="FFFFFF"/>
                      </a:solidFill>
                    </a14:hiddenFill>
                  </a:ext>
                </a:extLst>
              </p:spPr>
            </p:pic>
          </p:grpSp>
        </p:grpSp>
        <p:pic>
          <p:nvPicPr>
            <p:cNvPr id="103" name="Picture 102">
              <a:extLst>
                <a:ext uri="{FF2B5EF4-FFF2-40B4-BE49-F238E27FC236}">
                  <a16:creationId xmlns:a16="http://schemas.microsoft.com/office/drawing/2014/main" xmlns="" id="{AA32BAAF-03CF-4B21-9AFB-495370610DB9}"/>
                </a:ext>
              </a:extLst>
            </p:cNvPr>
            <p:cNvPicPr>
              <a:picLocks noChangeAspect="1"/>
            </p:cNvPicPr>
            <p:nvPr/>
          </p:nvPicPr>
          <p:blipFill>
            <a:blip r:embed="rId23" cstate="print"/>
            <a:stretch>
              <a:fillRect/>
            </a:stretch>
          </p:blipFill>
          <p:spPr>
            <a:xfrm>
              <a:off x="365760" y="2064356"/>
              <a:ext cx="1441109" cy="640080"/>
            </a:xfrm>
            <a:prstGeom prst="rect">
              <a:avLst/>
            </a:prstGeom>
          </p:spPr>
        </p:pic>
        <p:sp>
          <p:nvSpPr>
            <p:cNvPr id="104" name="TextBox 103">
              <a:extLst>
                <a:ext uri="{FF2B5EF4-FFF2-40B4-BE49-F238E27FC236}">
                  <a16:creationId xmlns:a16="http://schemas.microsoft.com/office/drawing/2014/main" xmlns="" id="{743D2871-7B52-4291-82A8-A984C55AC0AF}"/>
                </a:ext>
              </a:extLst>
            </p:cNvPr>
            <p:cNvSpPr txBox="1"/>
            <p:nvPr/>
          </p:nvSpPr>
          <p:spPr>
            <a:xfrm>
              <a:off x="1962645" y="2213710"/>
              <a:ext cx="5368884"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latin typeface="Arial Black" panose="020B0A04020102020204" pitchFamily="34" charset="0"/>
                </a:rPr>
                <a:t>LEAGUE STANDINGS after 3 WEEKS</a:t>
              </a:r>
            </a:p>
          </p:txBody>
        </p:sp>
      </p:grpSp>
    </p:spTree>
    <p:extLst>
      <p:ext uri="{BB962C8B-B14F-4D97-AF65-F5344CB8AC3E}">
        <p14:creationId xmlns:p14="http://schemas.microsoft.com/office/powerpoint/2010/main" xmlns="" val="25369754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xmlns="" id="{B0B98C81-4176-4598-83E9-CA094A3BD943}"/>
              </a:ext>
            </a:extLst>
          </p:cNvPr>
          <p:cNvGrpSpPr/>
          <p:nvPr/>
        </p:nvGrpSpPr>
        <p:grpSpPr>
          <a:xfrm>
            <a:off x="20" y="10"/>
            <a:ext cx="7772380" cy="10058390"/>
            <a:chOff x="20" y="10"/>
            <a:chExt cx="7772380" cy="10058390"/>
          </a:xfrm>
        </p:grpSpPr>
        <p:pic>
          <p:nvPicPr>
            <p:cNvPr id="3" name="Picture 2" descr="A picture containing calendar&#10;&#10;Description automatically generated">
              <a:extLst>
                <a:ext uri="{FF2B5EF4-FFF2-40B4-BE49-F238E27FC236}">
                  <a16:creationId xmlns:a16="http://schemas.microsoft.com/office/drawing/2014/main" xmlns="" id="{69C9B0F9-AEBB-483E-A675-86253F8C6C9A}"/>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31953" r="22262" b="-1"/>
            <a:stretch/>
          </p:blipFill>
          <p:spPr>
            <a:xfrm>
              <a:off x="20" y="10"/>
              <a:ext cx="7772380" cy="10058390"/>
            </a:xfrm>
            <a:prstGeom prst="rect">
              <a:avLst/>
            </a:prstGeom>
          </p:spPr>
        </p:pic>
        <p:pic>
          <p:nvPicPr>
            <p:cNvPr id="22" name="Picture 21" descr="Chart&#10;&#10;Description automatically generated">
              <a:extLst>
                <a:ext uri="{FF2B5EF4-FFF2-40B4-BE49-F238E27FC236}">
                  <a16:creationId xmlns:a16="http://schemas.microsoft.com/office/drawing/2014/main" xmlns="" id="{0393449F-85CD-4B1D-9D02-9DBC6ED6A1A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40080" y="2080907"/>
              <a:ext cx="6492240" cy="25744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xmlns="" id="{72E218E4-ABDF-4A15-9021-ED25EFC10208}"/>
                </a:ext>
              </a:extLst>
            </p:cNvPr>
            <p:cNvGrpSpPr/>
            <p:nvPr/>
          </p:nvGrpSpPr>
          <p:grpSpPr>
            <a:xfrm>
              <a:off x="2253773" y="731652"/>
              <a:ext cx="3264854" cy="1554480"/>
              <a:chOff x="2193757" y="2545180"/>
              <a:chExt cx="3264854" cy="1554480"/>
            </a:xfrm>
          </p:grpSpPr>
          <p:pic>
            <p:nvPicPr>
              <p:cNvPr id="7" name="Picture 6">
                <a:extLst>
                  <a:ext uri="{FF2B5EF4-FFF2-40B4-BE49-F238E27FC236}">
                    <a16:creationId xmlns:a16="http://schemas.microsoft.com/office/drawing/2014/main" xmlns="" id="{1A692CD8-A38C-4FA5-B8B5-979115BD4D45}"/>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4558" r="6682"/>
              <a:stretch/>
            </p:blipFill>
            <p:spPr>
              <a:xfrm>
                <a:off x="2193757" y="2545180"/>
                <a:ext cx="3264854" cy="1554480"/>
              </a:xfrm>
              <a:prstGeom prst="rect">
                <a:avLst/>
              </a:prstGeom>
              <a:ln w="8890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xmlns="" id="{E1146F26-3605-40CD-BC1E-6739F5D4753E}"/>
                  </a:ext>
                </a:extLst>
              </p:cNvPr>
              <p:cNvSpPr txBox="1"/>
              <p:nvPr/>
            </p:nvSpPr>
            <p:spPr>
              <a:xfrm>
                <a:off x="2416629" y="2633272"/>
                <a:ext cx="2939143" cy="523220"/>
              </a:xfrm>
              <a:prstGeom prst="rect">
                <a:avLst/>
              </a:prstGeom>
              <a:noFill/>
            </p:spPr>
            <p:txBody>
              <a:bodyPr wrap="square" rtlCol="0">
                <a:spAutoFit/>
              </a:bodyPr>
              <a:lstStyle/>
              <a:p>
                <a:pPr algn="ctr"/>
                <a:r>
                  <a:rPr lang="en-US" sz="2800" dirty="0" err="1">
                    <a:solidFill>
                      <a:schemeClr val="bg1"/>
                    </a:solidFill>
                    <a:effectLst>
                      <a:outerShdw blurRad="38100" dist="38100" dir="2700000" algn="tl">
                        <a:srgbClr val="000000">
                          <a:alpha val="43137"/>
                        </a:srgbClr>
                      </a:outerShdw>
                    </a:effectLst>
                    <a:latin typeface="Impact" panose="020B0806030902050204" pitchFamily="34" charset="0"/>
                  </a:rPr>
                  <a:t>Wk</a:t>
                </a:r>
                <a:r>
                  <a:rPr lang="en-US" sz="2800" dirty="0">
                    <a:solidFill>
                      <a:schemeClr val="bg1"/>
                    </a:solidFill>
                    <a:effectLst>
                      <a:outerShdw blurRad="38100" dist="38100" dir="2700000" algn="tl">
                        <a:srgbClr val="000000">
                          <a:alpha val="43137"/>
                        </a:srgbClr>
                      </a:outerShdw>
                    </a:effectLst>
                    <a:latin typeface="Impact" panose="020B0806030902050204" pitchFamily="34" charset="0"/>
                  </a:rPr>
                  <a:t> 4 Games </a:t>
                </a:r>
              </a:p>
            </p:txBody>
          </p:sp>
          <p:pic>
            <p:nvPicPr>
              <p:cNvPr id="10" name="Picture 14" descr="See the source image">
                <a:extLst>
                  <a:ext uri="{FF2B5EF4-FFF2-40B4-BE49-F238E27FC236}">
                    <a16:creationId xmlns:a16="http://schemas.microsoft.com/office/drawing/2014/main" xmlns="" id="{6A5B42D4-19E6-45A7-AD95-2AA892B1FAB6}"/>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2193757" y="3765612"/>
                <a:ext cx="457200" cy="334048"/>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18" descr="See the source image">
                <a:extLst>
                  <a:ext uri="{FF2B5EF4-FFF2-40B4-BE49-F238E27FC236}">
                    <a16:creationId xmlns:a16="http://schemas.microsoft.com/office/drawing/2014/main" xmlns="" id="{3F7A040B-77BD-438F-8F41-D332FFDF11DC}"/>
                  </a:ext>
                </a:extLst>
              </p:cNvPr>
              <p:cNvPicPr>
                <a:picLocks noChangeAspect="1" noChangeArrowheads="1"/>
              </p:cNvPicPr>
              <p:nvPr/>
            </p:nvPicPr>
            <p:blipFill rotWithShape="1">
              <a:blip r:embed="rId7" cstate="print">
                <a:extLst>
                  <a:ext uri="{BEBA8EAE-BF5A-486C-A8C5-ECC9F3942E4B}">
                    <a14:imgProps xmlns:a14="http://schemas.microsoft.com/office/drawing/2010/main" xmlns="">
                      <a14:imgLayer r:embed="rId8">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3382075" y="3841097"/>
                <a:ext cx="365760" cy="183078"/>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0" descr="See the source image">
                <a:extLst>
                  <a:ext uri="{FF2B5EF4-FFF2-40B4-BE49-F238E27FC236}">
                    <a16:creationId xmlns:a16="http://schemas.microsoft.com/office/drawing/2014/main" xmlns="" id="{E50EEBA0-8E17-4898-9A0E-E8F4723AF06C}"/>
                  </a:ext>
                </a:extLst>
              </p:cNvPr>
              <p:cNvPicPr>
                <a:picLocks noChangeAspect="1" noChangeArrowheads="1"/>
              </p:cNvPicPr>
              <p:nvPr/>
            </p:nvPicPr>
            <p:blipFill>
              <a:blip r:embed="rId9" cstate="print">
                <a:extLst>
                  <a:ext uri="{BEBA8EAE-BF5A-486C-A8C5-ECC9F3942E4B}">
                    <a14:imgProps xmlns:a14="http://schemas.microsoft.com/office/drawing/2010/main" xmlns="">
                      <a14:imgLayer r:embed="rId10">
                        <a14:imgEffect>
                          <a14:backgroundRemoval t="3861" b="94402" l="3533" r="97283">
                            <a14:foregroundMark x1="3940" y1="40541" x2="3940" y2="40541"/>
                            <a14:foregroundMark x1="67935" y1="39575" x2="67935" y2="39575"/>
                            <a14:foregroundMark x1="47690" y1="4440" x2="47690" y2="4440"/>
                            <a14:foregroundMark x1="92799" y1="49035" x2="92799" y2="49035"/>
                            <a14:foregroundMark x1="97418" y1="49807" x2="97418" y2="49807"/>
                            <a14:foregroundMark x1="60870" y1="94402" x2="60870" y2="94402"/>
                            <a14:foregroundMark x1="67935" y1="40541" x2="67935" y2="40541"/>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791621" y="3803925"/>
                <a:ext cx="365760" cy="257422"/>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0" descr="See the source image">
                <a:extLst>
                  <a:ext uri="{FF2B5EF4-FFF2-40B4-BE49-F238E27FC236}">
                    <a16:creationId xmlns:a16="http://schemas.microsoft.com/office/drawing/2014/main" xmlns="" id="{ECD64E6F-5BF0-47BC-BD88-3B0712181CB1}"/>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543057" y="3799678"/>
                <a:ext cx="274320" cy="265916"/>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2" descr="See the source image">
                <a:extLst>
                  <a:ext uri="{FF2B5EF4-FFF2-40B4-BE49-F238E27FC236}">
                    <a16:creationId xmlns:a16="http://schemas.microsoft.com/office/drawing/2014/main" xmlns="" id="{874BB3FA-964D-4510-A735-F8441B2A180D}"/>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2716880" y="3783839"/>
                <a:ext cx="365760" cy="297594"/>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4" descr="See the source image">
                <a:extLst>
                  <a:ext uri="{FF2B5EF4-FFF2-40B4-BE49-F238E27FC236}">
                    <a16:creationId xmlns:a16="http://schemas.microsoft.com/office/drawing/2014/main" xmlns="" id="{80EB2FD2-331A-48B0-9341-7B4F86F09EEF}"/>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850368" y="3794748"/>
                <a:ext cx="274320" cy="275777"/>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27" name="Group 26">
              <a:extLst>
                <a:ext uri="{FF2B5EF4-FFF2-40B4-BE49-F238E27FC236}">
                  <a16:creationId xmlns:a16="http://schemas.microsoft.com/office/drawing/2014/main" xmlns="" id="{D33219B6-C686-4FAA-8A2B-FF93CACE0461}"/>
                </a:ext>
              </a:extLst>
            </p:cNvPr>
            <p:cNvGrpSpPr/>
            <p:nvPr/>
          </p:nvGrpSpPr>
          <p:grpSpPr>
            <a:xfrm>
              <a:off x="137160" y="2479937"/>
              <a:ext cx="7498080" cy="923330"/>
              <a:chOff x="181133" y="4567535"/>
              <a:chExt cx="7520655" cy="923330"/>
            </a:xfrm>
          </p:grpSpPr>
          <p:sp>
            <p:nvSpPr>
              <p:cNvPr id="24" name="TextBox 23">
                <a:extLst>
                  <a:ext uri="{FF2B5EF4-FFF2-40B4-BE49-F238E27FC236}">
                    <a16:creationId xmlns:a16="http://schemas.microsoft.com/office/drawing/2014/main" xmlns="" id="{330D4437-076A-42B1-B5EE-FB688351106E}"/>
                  </a:ext>
                </a:extLst>
              </p:cNvPr>
              <p:cNvSpPr txBox="1"/>
              <p:nvPr/>
            </p:nvSpPr>
            <p:spPr>
              <a:xfrm>
                <a:off x="181133" y="4567535"/>
                <a:ext cx="2103120" cy="923330"/>
              </a:xfrm>
              <a:prstGeom prst="rect">
                <a:avLst/>
              </a:prstGeom>
              <a:noFill/>
            </p:spPr>
            <p:txBody>
              <a:bodyPr wrap="square" rtlCol="0">
                <a:spAutoFit/>
              </a:bodyPr>
              <a:lstStyle/>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Game 1</a:t>
                </a:r>
              </a:p>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Titans (1-2) @</a:t>
                </a:r>
              </a:p>
              <a:p>
                <a:r>
                  <a:rPr lang="en-US" b="1"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(3-0) </a:t>
                </a:r>
              </a:p>
            </p:txBody>
          </p:sp>
          <p:sp>
            <p:nvSpPr>
              <p:cNvPr id="25" name="TextBox 24">
                <a:extLst>
                  <a:ext uri="{FF2B5EF4-FFF2-40B4-BE49-F238E27FC236}">
                    <a16:creationId xmlns:a16="http://schemas.microsoft.com/office/drawing/2014/main" xmlns="" id="{BD93F667-49CF-4F32-8CA5-C2026C9976A4}"/>
                  </a:ext>
                </a:extLst>
              </p:cNvPr>
              <p:cNvSpPr txBox="1"/>
              <p:nvPr/>
            </p:nvSpPr>
            <p:spPr>
              <a:xfrm>
                <a:off x="2615580" y="4567535"/>
                <a:ext cx="2468880" cy="923330"/>
              </a:xfrm>
              <a:prstGeom prst="rect">
                <a:avLst/>
              </a:prstGeom>
              <a:noFill/>
            </p:spPr>
            <p:txBody>
              <a:bodyPr wrap="square" rtlCol="0">
                <a:spAutoFit/>
              </a:bodyPr>
              <a:lstStyle/>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Game 2</a:t>
                </a:r>
              </a:p>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Showboats (2-1) @</a:t>
                </a:r>
              </a:p>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Bears  (2-0-1) </a:t>
                </a:r>
              </a:p>
            </p:txBody>
          </p:sp>
          <p:sp>
            <p:nvSpPr>
              <p:cNvPr id="26" name="TextBox 25">
                <a:extLst>
                  <a:ext uri="{FF2B5EF4-FFF2-40B4-BE49-F238E27FC236}">
                    <a16:creationId xmlns:a16="http://schemas.microsoft.com/office/drawing/2014/main" xmlns="" id="{955E035E-D9CB-4FB3-B109-50E6081A1700}"/>
                  </a:ext>
                </a:extLst>
              </p:cNvPr>
              <p:cNvSpPr txBox="1"/>
              <p:nvPr/>
            </p:nvSpPr>
            <p:spPr>
              <a:xfrm>
                <a:off x="5415788" y="4567535"/>
                <a:ext cx="2286000" cy="923330"/>
              </a:xfrm>
              <a:prstGeom prst="rect">
                <a:avLst/>
              </a:prstGeom>
              <a:noFill/>
            </p:spPr>
            <p:txBody>
              <a:bodyPr wrap="square" rtlCol="0">
                <a:spAutoFit/>
              </a:bodyPr>
              <a:lstStyle/>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Game 3</a:t>
                </a:r>
              </a:p>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Oilers (0-2-1) @</a:t>
                </a:r>
              </a:p>
              <a:p>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Cherokees  (0-3) </a:t>
                </a:r>
              </a:p>
            </p:txBody>
          </p:sp>
        </p:grpSp>
        <p:pic>
          <p:nvPicPr>
            <p:cNvPr id="29" name="Picture 28">
              <a:extLst>
                <a:ext uri="{FF2B5EF4-FFF2-40B4-BE49-F238E27FC236}">
                  <a16:creationId xmlns:a16="http://schemas.microsoft.com/office/drawing/2014/main" xmlns="" id="{3050D8F0-D707-4469-90D5-6585E2E8CFB4}"/>
                </a:ext>
              </a:extLst>
            </p:cNvPr>
            <p:cNvPicPr>
              <a:picLocks noChangeAspect="1"/>
            </p:cNvPicPr>
            <p:nvPr/>
          </p:nvPicPr>
          <p:blipFill>
            <a:blip r:embed="rId14" cstate="print"/>
            <a:stretch>
              <a:fillRect/>
            </a:stretch>
          </p:blipFill>
          <p:spPr>
            <a:xfrm>
              <a:off x="1874520" y="8271380"/>
              <a:ext cx="4023360" cy="1787010"/>
            </a:xfrm>
            <a:prstGeom prst="rect">
              <a:avLst/>
            </a:prstGeom>
          </p:spPr>
        </p:pic>
        <p:sp>
          <p:nvSpPr>
            <p:cNvPr id="30" name="TextBox 29">
              <a:extLst>
                <a:ext uri="{FF2B5EF4-FFF2-40B4-BE49-F238E27FC236}">
                  <a16:creationId xmlns:a16="http://schemas.microsoft.com/office/drawing/2014/main" xmlns="" id="{4F2395DE-2654-45E0-812E-ED7CD58C042A}"/>
                </a:ext>
              </a:extLst>
            </p:cNvPr>
            <p:cNvSpPr txBox="1"/>
            <p:nvPr/>
          </p:nvSpPr>
          <p:spPr>
            <a:xfrm>
              <a:off x="388620" y="4621278"/>
              <a:ext cx="6995160" cy="954107"/>
            </a:xfrm>
            <a:prstGeom prst="rect">
              <a:avLst/>
            </a:prstGeom>
            <a:no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latin typeface="Arial Black" panose="020B0A04020102020204" pitchFamily="34" charset="0"/>
                </a:rPr>
                <a:t>Joe Namath day/</a:t>
              </a:r>
              <a:r>
                <a:rPr lang="en-US" sz="2800" b="1" dirty="0" err="1">
                  <a:solidFill>
                    <a:schemeClr val="bg1"/>
                  </a:solidFill>
                  <a:effectLst>
                    <a:outerShdw blurRad="38100" dist="38100" dir="2700000" algn="tl">
                      <a:srgbClr val="000000">
                        <a:alpha val="43137"/>
                      </a:srgbClr>
                    </a:outerShdw>
                  </a:effectLst>
                  <a:latin typeface="Arial Black" panose="020B0A04020102020204" pitchFamily="34" charset="0"/>
                </a:rPr>
                <a:t>Nite</a:t>
              </a:r>
              <a:r>
                <a:rPr lang="en-US" sz="2800" b="1" dirty="0">
                  <a:solidFill>
                    <a:schemeClr val="bg1"/>
                  </a:solidFill>
                  <a:effectLst>
                    <a:outerShdw blurRad="38100" dist="38100" dir="2700000" algn="tl">
                      <a:srgbClr val="000000">
                        <a:alpha val="43137"/>
                      </a:srgbClr>
                    </a:outerShdw>
                  </a:effectLst>
                  <a:latin typeface="Arial Black" panose="020B0A04020102020204" pitchFamily="34" charset="0"/>
                </a:rPr>
                <a:t> Football by Munro </a:t>
              </a:r>
            </a:p>
          </p:txBody>
        </p:sp>
      </p:grpSp>
    </p:spTree>
    <p:extLst>
      <p:ext uri="{BB962C8B-B14F-4D97-AF65-F5344CB8AC3E}">
        <p14:creationId xmlns:p14="http://schemas.microsoft.com/office/powerpoint/2010/main" xmlns="" val="1616481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D5D13AA-9F17-4FDE-BED5-2E07BA510AD7}"/>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5" name="TextBox 4">
            <a:extLst>
              <a:ext uri="{FF2B5EF4-FFF2-40B4-BE49-F238E27FC236}">
                <a16:creationId xmlns:a16="http://schemas.microsoft.com/office/drawing/2014/main" xmlns="" id="{15CE1748-15C4-4643-96DC-975ABA968E92}"/>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11/14/2020 WK4 Game 1</a:t>
            </a:r>
          </a:p>
          <a:p>
            <a:r>
              <a:rPr lang="en-US" sz="1600" dirty="0">
                <a:latin typeface="Arial Black" panose="020B0A04020102020204" pitchFamily="34" charset="0"/>
              </a:rPr>
              <a:t>Tennessee Titans @ Memphis </a:t>
            </a:r>
            <a:r>
              <a:rPr lang="en-US" sz="1600" dirty="0" err="1">
                <a:latin typeface="Arial Black" panose="020B0A04020102020204" pitchFamily="34" charset="0"/>
              </a:rPr>
              <a:t>Southmen</a:t>
            </a:r>
            <a:r>
              <a:rPr lang="en-US" sz="1600" dirty="0">
                <a:latin typeface="Arial Black" panose="020B0A04020102020204" pitchFamily="34" charset="0"/>
              </a:rPr>
              <a:t> </a:t>
            </a:r>
          </a:p>
        </p:txBody>
      </p:sp>
      <p:sp>
        <p:nvSpPr>
          <p:cNvPr id="7" name="TextBox 6">
            <a:extLst>
              <a:ext uri="{FF2B5EF4-FFF2-40B4-BE49-F238E27FC236}">
                <a16:creationId xmlns:a16="http://schemas.microsoft.com/office/drawing/2014/main" xmlns="" id="{C88DCBD2-8FBB-4746-BE97-0DCEC5FB7908}"/>
              </a:ext>
            </a:extLst>
          </p:cNvPr>
          <p:cNvSpPr txBox="1"/>
          <p:nvPr/>
        </p:nvSpPr>
        <p:spPr>
          <a:xfrm>
            <a:off x="457198" y="758991"/>
            <a:ext cx="91440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Titans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17 Tannehill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Henry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33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Brown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Walker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Johns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N.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54 Evans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Lewan</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78 Conklin </a:t>
            </a:r>
          </a:p>
        </p:txBody>
      </p:sp>
      <p:sp>
        <p:nvSpPr>
          <p:cNvPr id="9" name="TextBox 8">
            <a:extLst>
              <a:ext uri="{FF2B5EF4-FFF2-40B4-BE49-F238E27FC236}">
                <a16:creationId xmlns:a16="http://schemas.microsoft.com/office/drawing/2014/main" xmlns="" id="{210CD585-E6B3-46FC-B457-F6EBEC45C37B}"/>
              </a:ext>
            </a:extLst>
          </p:cNvPr>
          <p:cNvSpPr txBox="1"/>
          <p:nvPr/>
        </p:nvSpPr>
        <p:spPr>
          <a:xfrm>
            <a:off x="1371597"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11" name="TextBox 10">
            <a:extLst>
              <a:ext uri="{FF2B5EF4-FFF2-40B4-BE49-F238E27FC236}">
                <a16:creationId xmlns:a16="http://schemas.microsoft.com/office/drawing/2014/main" xmlns="" id="{17953BDD-C1CF-473B-A546-623317366B3C}"/>
              </a:ext>
            </a:extLst>
          </p:cNvPr>
          <p:cNvSpPr txBox="1"/>
          <p:nvPr/>
        </p:nvSpPr>
        <p:spPr>
          <a:xfrm>
            <a:off x="2045069" y="758991"/>
            <a:ext cx="109728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Haurte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Csonka</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Kiick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42 Warfield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Marshall</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Hill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Kruyer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Mikolajczyk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Canale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Cotton </a:t>
            </a:r>
          </a:p>
        </p:txBody>
      </p:sp>
      <p:graphicFrame>
        <p:nvGraphicFramePr>
          <p:cNvPr id="13" name="Table 12">
            <a:extLst>
              <a:ext uri="{FF2B5EF4-FFF2-40B4-BE49-F238E27FC236}">
                <a16:creationId xmlns:a16="http://schemas.microsoft.com/office/drawing/2014/main" xmlns="" id="{8BCFC191-E1CD-4641-8F67-45FAA9C1FCCD}"/>
              </a:ext>
            </a:extLst>
          </p:cNvPr>
          <p:cNvGraphicFramePr>
            <a:graphicFrameLocks noGrp="1"/>
          </p:cNvGraphicFramePr>
          <p:nvPr>
            <p:extLst>
              <p:ext uri="{D42A27DB-BD31-4B8C-83A1-F6EECF244321}">
                <p14:modId xmlns:p14="http://schemas.microsoft.com/office/powerpoint/2010/main" xmlns="" val="1995641809"/>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rPr>
                        <a:t>Titans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31</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tc>
                <a:extLst>
                  <a:ext uri="{0D108BD9-81ED-4DB2-BD59-A6C34878D82A}">
                    <a16:rowId xmlns:a16="http://schemas.microsoft.com/office/drawing/2014/main" xmlns="" val="3177947723"/>
                  </a:ext>
                </a:extLst>
              </a:tr>
            </a:tbl>
          </a:graphicData>
        </a:graphic>
      </p:graphicFrame>
      <p:sp>
        <p:nvSpPr>
          <p:cNvPr id="15" name="TextBox 14">
            <a:extLst>
              <a:ext uri="{FF2B5EF4-FFF2-40B4-BE49-F238E27FC236}">
                <a16:creationId xmlns:a16="http://schemas.microsoft.com/office/drawing/2014/main" xmlns="" id="{997732F5-8394-477D-8D66-18DEC0D07DE4}"/>
              </a:ext>
            </a:extLst>
          </p:cNvPr>
          <p:cNvSpPr txBox="1"/>
          <p:nvPr/>
        </p:nvSpPr>
        <p:spPr>
          <a:xfrm>
            <a:off x="3657598" y="1353659"/>
            <a:ext cx="3657600" cy="206210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2852738" algn="l"/>
                <a:tab pos="3138488" algn="l"/>
              </a:tabLst>
            </a:pPr>
            <a:r>
              <a:rPr lang="en-US" sz="800" b="1" dirty="0"/>
              <a:t>1st QTR	TEN	MEM</a:t>
            </a:r>
          </a:p>
          <a:p>
            <a:pPr>
              <a:tabLst>
                <a:tab pos="2921000" algn="l"/>
                <a:tab pos="3138488" algn="l"/>
              </a:tabLst>
            </a:pPr>
            <a:r>
              <a:rPr lang="en-US" sz="800" b="1" dirty="0"/>
              <a:t>TEN - Henry 32yd Run (Kick GOOD)	   7	   0</a:t>
            </a:r>
          </a:p>
          <a:p>
            <a:pPr>
              <a:tabLst>
                <a:tab pos="2921000" algn="l"/>
                <a:tab pos="3138488" algn="l"/>
              </a:tabLst>
            </a:pPr>
            <a:r>
              <a:rPr lang="en-US" sz="800" b="1" dirty="0"/>
              <a:t>MEM - Marshall 19yd Pass from </a:t>
            </a:r>
            <a:r>
              <a:rPr lang="en-US" sz="800" b="1" dirty="0" err="1"/>
              <a:t>Huarte</a:t>
            </a:r>
            <a:r>
              <a:rPr lang="en-US" sz="800" b="1" dirty="0"/>
              <a:t> (Kick GOOD)	   7	   7</a:t>
            </a:r>
          </a:p>
          <a:p>
            <a:pPr>
              <a:tabLst>
                <a:tab pos="2921000" algn="l"/>
                <a:tab pos="3138488" algn="l"/>
              </a:tabLst>
            </a:pPr>
            <a:r>
              <a:rPr lang="en-US" sz="800" b="1" dirty="0"/>
              <a:t>2nd QTR		</a:t>
            </a:r>
          </a:p>
          <a:p>
            <a:pPr>
              <a:tabLst>
                <a:tab pos="2921000" algn="l"/>
                <a:tab pos="3138488" algn="l"/>
              </a:tabLst>
            </a:pPr>
            <a:r>
              <a:rPr lang="en-US" sz="800" b="1" dirty="0"/>
              <a:t>TEN - 50yd FG 	  10 	   7</a:t>
            </a:r>
          </a:p>
          <a:p>
            <a:pPr>
              <a:tabLst>
                <a:tab pos="2921000" algn="l"/>
                <a:tab pos="3138488" algn="l"/>
              </a:tabLst>
            </a:pPr>
            <a:r>
              <a:rPr lang="en-US" sz="800" b="1" dirty="0"/>
              <a:t>MEM </a:t>
            </a:r>
            <a:r>
              <a:rPr lang="en-US" sz="800" b="1" dirty="0" err="1"/>
              <a:t>Warfied</a:t>
            </a:r>
            <a:r>
              <a:rPr lang="en-US" sz="800" b="1" dirty="0"/>
              <a:t> 14yd Pass from </a:t>
            </a:r>
            <a:r>
              <a:rPr lang="en-US" sz="800" b="1" dirty="0" err="1"/>
              <a:t>Huarte</a:t>
            </a:r>
            <a:r>
              <a:rPr lang="en-US" sz="800" b="1" dirty="0"/>
              <a:t> (Kick GOOD)	  10	  14</a:t>
            </a:r>
          </a:p>
          <a:p>
            <a:pPr>
              <a:tabLst>
                <a:tab pos="2921000" algn="l"/>
                <a:tab pos="3138488" algn="l"/>
              </a:tabLst>
            </a:pPr>
            <a:r>
              <a:rPr lang="en-US" sz="800" b="1" dirty="0"/>
              <a:t>3rd QTR </a:t>
            </a:r>
          </a:p>
          <a:p>
            <a:pPr>
              <a:tabLst>
                <a:tab pos="2921000" algn="l"/>
                <a:tab pos="3138488" algn="l"/>
              </a:tabLst>
            </a:pPr>
            <a:r>
              <a:rPr lang="en-US" sz="800" b="1" dirty="0"/>
              <a:t>MEM - Warfield 8yd Pass from </a:t>
            </a:r>
            <a:r>
              <a:rPr lang="en-US" sz="800" b="1" dirty="0" err="1"/>
              <a:t>Huarte</a:t>
            </a:r>
            <a:r>
              <a:rPr lang="en-US" sz="800" b="1" dirty="0"/>
              <a:t> (Kick GOOD) 	  10	  21</a:t>
            </a:r>
          </a:p>
          <a:p>
            <a:pPr>
              <a:tabLst>
                <a:tab pos="2921000" algn="l"/>
                <a:tab pos="3138488" algn="l"/>
              </a:tabLst>
            </a:pPr>
            <a:r>
              <a:rPr lang="en-US" sz="800" b="1" dirty="0"/>
              <a:t>4th QTR</a:t>
            </a:r>
          </a:p>
          <a:p>
            <a:pPr>
              <a:tabLst>
                <a:tab pos="2921000" algn="l"/>
                <a:tab pos="3138488" algn="l"/>
              </a:tabLst>
            </a:pPr>
            <a:r>
              <a:rPr lang="en-US" sz="800" b="1" dirty="0"/>
              <a:t>TEN - Henry 31yd Pass from Tannehill (Kick GOOD)	  17 	  21</a:t>
            </a:r>
          </a:p>
          <a:p>
            <a:pPr>
              <a:tabLst>
                <a:tab pos="2921000" algn="l"/>
                <a:tab pos="3138488" algn="l"/>
              </a:tabLst>
            </a:pPr>
            <a:r>
              <a:rPr lang="en-US" sz="800" b="1" dirty="0"/>
              <a:t>MEM - </a:t>
            </a:r>
            <a:r>
              <a:rPr lang="en-US" sz="800" b="1" dirty="0" err="1"/>
              <a:t>Csonka</a:t>
            </a:r>
            <a:r>
              <a:rPr lang="en-US" sz="800" b="1" dirty="0"/>
              <a:t> 37yd Run (Kick FAILED)	  17	  27</a:t>
            </a:r>
          </a:p>
          <a:p>
            <a:pPr>
              <a:tabLst>
                <a:tab pos="2921000" algn="l"/>
                <a:tab pos="3138488" algn="l"/>
              </a:tabLst>
            </a:pPr>
            <a:r>
              <a:rPr lang="en-US" sz="800" b="1" dirty="0"/>
              <a:t>MEM - Warfield 18yd Pass from </a:t>
            </a:r>
            <a:r>
              <a:rPr lang="en-US" sz="800" b="1" dirty="0" err="1"/>
              <a:t>Huarte</a:t>
            </a:r>
            <a:r>
              <a:rPr lang="en-US" sz="800" b="1" dirty="0"/>
              <a:t> (Kick GOOD)	  17	  34</a:t>
            </a:r>
          </a:p>
          <a:p>
            <a:pPr>
              <a:tabLst>
                <a:tab pos="2921000" algn="l"/>
                <a:tab pos="3138488" algn="l"/>
              </a:tabLst>
            </a:pPr>
            <a:r>
              <a:rPr lang="en-US" sz="800" b="1" dirty="0"/>
              <a:t>TEN - Tannehill 6 yd Run (Kick GOOD)	  24 	  34</a:t>
            </a:r>
          </a:p>
          <a:p>
            <a:pPr>
              <a:tabLst>
                <a:tab pos="2921000" algn="l"/>
                <a:tab pos="3138488" algn="l"/>
              </a:tabLst>
            </a:pPr>
            <a:r>
              <a:rPr lang="en-US" sz="800" b="1" dirty="0"/>
              <a:t>MEM - </a:t>
            </a:r>
            <a:r>
              <a:rPr lang="en-US" sz="800" b="1" dirty="0" err="1"/>
              <a:t>Csonka</a:t>
            </a:r>
            <a:r>
              <a:rPr lang="en-US" sz="800" b="1" dirty="0"/>
              <a:t> 40yd Run (Kick GOOD) 	  24	  41</a:t>
            </a:r>
          </a:p>
          <a:p>
            <a:pPr>
              <a:tabLst>
                <a:tab pos="2921000" algn="l"/>
                <a:tab pos="3138488" algn="l"/>
              </a:tabLst>
            </a:pPr>
            <a:r>
              <a:rPr lang="en-US" sz="800" b="1" dirty="0"/>
              <a:t>TEN - Henry 9yd Run (Kick GOOD)	  31	  41</a:t>
            </a:r>
          </a:p>
        </p:txBody>
      </p:sp>
      <p:sp>
        <p:nvSpPr>
          <p:cNvPr id="17" name="TextBox 16">
            <a:extLst>
              <a:ext uri="{FF2B5EF4-FFF2-40B4-BE49-F238E27FC236}">
                <a16:creationId xmlns:a16="http://schemas.microsoft.com/office/drawing/2014/main" xmlns="" id="{5261E548-C795-4519-9B31-D82A371C5C06}"/>
              </a:ext>
            </a:extLst>
          </p:cNvPr>
          <p:cNvSpPr txBox="1"/>
          <p:nvPr/>
        </p:nvSpPr>
        <p:spPr>
          <a:xfrm>
            <a:off x="457198" y="2291556"/>
            <a:ext cx="3200400" cy="7543800"/>
          </a:xfrm>
          <a:prstGeom prst="rect">
            <a:avLst/>
          </a:prstGeom>
          <a:noFill/>
        </p:spPr>
        <p:txBody>
          <a:bodyPr wrap="square" rtlCol="0">
            <a:spAutoFit/>
          </a:bodyPr>
          <a:lstStyle/>
          <a:p>
            <a:r>
              <a:rPr lang="en-US" sz="800" b="1" dirty="0"/>
              <a:t>Coin Toss “Heads” - Titans Receive</a:t>
            </a:r>
          </a:p>
          <a:p>
            <a:r>
              <a:rPr lang="en-US" sz="800" b="1" dirty="0"/>
              <a:t>1st Quarter</a:t>
            </a:r>
          </a:p>
          <a:p>
            <a:r>
              <a:rPr lang="en-US" sz="800" b="1" dirty="0"/>
              <a:t>15:00 KO </a:t>
            </a:r>
            <a:r>
              <a:rPr lang="en-US" sz="800" b="1" dirty="0" err="1"/>
              <a:t>Southmen</a:t>
            </a:r>
            <a:r>
              <a:rPr lang="en-US" sz="800" b="1" dirty="0"/>
              <a:t> to Titans 38yds to 27 / Walker 8yd KR (Marshall)</a:t>
            </a:r>
          </a:p>
          <a:p>
            <a:r>
              <a:rPr lang="en-US" sz="800" b="1" dirty="0"/>
              <a:t>Titans 1/10 @ their 35</a:t>
            </a:r>
          </a:p>
          <a:p>
            <a:r>
              <a:rPr lang="en-US" sz="800" b="1" dirty="0"/>
              <a:t>14:52 1/10 @ 35 - Henry 3yd Run (</a:t>
            </a:r>
            <a:r>
              <a:rPr lang="en-US" sz="800" b="1" dirty="0" err="1"/>
              <a:t>Csonka</a:t>
            </a:r>
            <a:r>
              <a:rPr lang="en-US" sz="800" b="1" dirty="0"/>
              <a:t>)</a:t>
            </a:r>
          </a:p>
          <a:p>
            <a:r>
              <a:rPr lang="en-US" sz="800" b="1" dirty="0"/>
              <a:t>14:19 2/7 @ 38 - Henry 62yd Run TD</a:t>
            </a:r>
          </a:p>
          <a:p>
            <a:r>
              <a:rPr lang="en-US" sz="800" b="1" dirty="0"/>
              <a:t>12:30 Conversion Kick GOOD</a:t>
            </a:r>
          </a:p>
          <a:p>
            <a:r>
              <a:rPr lang="en-US" sz="800" b="1" dirty="0"/>
              <a:t>	Titans 7 </a:t>
            </a:r>
            <a:r>
              <a:rPr lang="en-US" sz="800" b="1" dirty="0" err="1"/>
              <a:t>Southmen</a:t>
            </a:r>
            <a:r>
              <a:rPr lang="en-US" sz="800" b="1" dirty="0"/>
              <a:t> 0</a:t>
            </a:r>
          </a:p>
          <a:p>
            <a:r>
              <a:rPr lang="en-US" sz="800" b="1" dirty="0"/>
              <a:t>12:30 KO Titans to </a:t>
            </a:r>
            <a:r>
              <a:rPr lang="en-US" sz="800" b="1" dirty="0" err="1"/>
              <a:t>Southmen</a:t>
            </a:r>
            <a:r>
              <a:rPr lang="en-US" sz="800" b="1" dirty="0"/>
              <a:t> 53yds to 12 / Marshall 11yd KR (Davis)</a:t>
            </a:r>
          </a:p>
          <a:p>
            <a:r>
              <a:rPr lang="en-US" sz="800" b="1" dirty="0" err="1"/>
              <a:t>Southmen</a:t>
            </a:r>
            <a:r>
              <a:rPr lang="en-US" sz="800" b="1" dirty="0"/>
              <a:t> @ their 24</a:t>
            </a:r>
          </a:p>
          <a:p>
            <a:r>
              <a:rPr lang="en-US" sz="800" b="1" dirty="0"/>
              <a:t>12:23 1/10 @ 24 - </a:t>
            </a:r>
            <a:r>
              <a:rPr lang="en-US" sz="800" b="1" dirty="0" err="1"/>
              <a:t>Huarte</a:t>
            </a:r>
            <a:r>
              <a:rPr lang="en-US" sz="800" b="1" dirty="0"/>
              <a:t> -5yd Run (Henry)</a:t>
            </a:r>
          </a:p>
          <a:p>
            <a:r>
              <a:rPr lang="en-US" sz="800" b="1" dirty="0"/>
              <a:t>11:53 2/15 @ 19 - </a:t>
            </a:r>
            <a:r>
              <a:rPr lang="en-US" sz="800" b="1" dirty="0" err="1"/>
              <a:t>Csonka</a:t>
            </a:r>
            <a:r>
              <a:rPr lang="en-US" sz="800" b="1" dirty="0"/>
              <a:t> 39yd Run OB</a:t>
            </a:r>
          </a:p>
          <a:p>
            <a:r>
              <a:rPr lang="en-US" sz="800" b="1" dirty="0"/>
              <a:t>  9:51 1/10 @ D42 - Pass to </a:t>
            </a:r>
            <a:r>
              <a:rPr lang="en-US" sz="800" b="1" dirty="0" err="1"/>
              <a:t>Csonka</a:t>
            </a:r>
            <a:r>
              <a:rPr lang="en-US" sz="800" b="1" dirty="0"/>
              <a:t> @ D32 COMP 37yds (FP)</a:t>
            </a:r>
          </a:p>
          <a:p>
            <a:r>
              <a:rPr lang="en-US" sz="800" b="1" dirty="0"/>
              <a:t>  8:49 1/G @ D5 - </a:t>
            </a:r>
            <a:r>
              <a:rPr lang="en-US" sz="800" b="1" dirty="0" err="1"/>
              <a:t>Csonka</a:t>
            </a:r>
            <a:r>
              <a:rPr lang="en-US" sz="800" b="1" dirty="0"/>
              <a:t> -6yd Run OB</a:t>
            </a:r>
          </a:p>
          <a:p>
            <a:r>
              <a:rPr lang="en-US" sz="800" b="1" dirty="0"/>
              <a:t>  7:34 2/G @ D11 - </a:t>
            </a:r>
            <a:r>
              <a:rPr lang="en-US" sz="800" b="1" dirty="0" err="1"/>
              <a:t>Csonka</a:t>
            </a:r>
            <a:r>
              <a:rPr lang="en-US" sz="800" b="1" dirty="0"/>
              <a:t> -8yd Run (</a:t>
            </a:r>
            <a:r>
              <a:rPr lang="en-US" sz="800" b="1" dirty="0" err="1"/>
              <a:t>Kruyer</a:t>
            </a:r>
            <a:r>
              <a:rPr lang="en-US" sz="800" b="1" dirty="0"/>
              <a:t>)</a:t>
            </a:r>
          </a:p>
          <a:p>
            <a:r>
              <a:rPr lang="en-US" sz="800" b="1" dirty="0"/>
              <a:t>  6:01 3/G @ D19 - Pass to Marshall in end zone COMP 19yds TD</a:t>
            </a:r>
          </a:p>
          <a:p>
            <a:r>
              <a:rPr lang="en-US" sz="800" b="1" dirty="0"/>
              <a:t>  5:04 Conversion Kick GOOD</a:t>
            </a:r>
          </a:p>
          <a:p>
            <a:r>
              <a:rPr lang="en-US" sz="800" b="1" dirty="0"/>
              <a:t>	Titans 7 </a:t>
            </a:r>
            <a:r>
              <a:rPr lang="en-US" sz="800" b="1" dirty="0" err="1"/>
              <a:t>Southmen</a:t>
            </a:r>
            <a:r>
              <a:rPr lang="en-US" sz="800" b="1" dirty="0"/>
              <a:t> 7</a:t>
            </a:r>
          </a:p>
          <a:p>
            <a:r>
              <a:rPr lang="en-US" sz="800" b="1" dirty="0"/>
              <a:t>  5:04 KO </a:t>
            </a:r>
            <a:r>
              <a:rPr lang="en-US" sz="800" b="1" dirty="0" err="1"/>
              <a:t>Southmen</a:t>
            </a:r>
            <a:r>
              <a:rPr lang="en-US" sz="800" b="1" dirty="0"/>
              <a:t> to Titans 64yds to 1 / Henry 20yd KR (</a:t>
            </a:r>
            <a:r>
              <a:rPr lang="en-US" sz="800" b="1" dirty="0" err="1"/>
              <a:t>Csonka</a:t>
            </a:r>
            <a:r>
              <a:rPr lang="en-US" sz="800" b="1" dirty="0"/>
              <a:t>)</a:t>
            </a:r>
          </a:p>
          <a:p>
            <a:r>
              <a:rPr lang="en-US" sz="800" b="1" dirty="0"/>
              <a:t>Titans @ their 21</a:t>
            </a:r>
          </a:p>
          <a:p>
            <a:r>
              <a:rPr lang="en-US" sz="800" b="1" dirty="0"/>
              <a:t>  4:59 1/10 @ 21 - Henry -6yd Run (</a:t>
            </a:r>
            <a:r>
              <a:rPr lang="en-US" sz="800" b="1" dirty="0" err="1"/>
              <a:t>Kiick</a:t>
            </a:r>
            <a:r>
              <a:rPr lang="en-US" sz="800" b="1" dirty="0"/>
              <a:t>)</a:t>
            </a:r>
          </a:p>
          <a:p>
            <a:r>
              <a:rPr lang="en-US" sz="800" b="1" dirty="0"/>
              <a:t>  4:29 2/16 @ 15 - Lewis 29yd Run OB</a:t>
            </a:r>
          </a:p>
          <a:p>
            <a:r>
              <a:rPr lang="en-US" sz="800" b="1" dirty="0"/>
              <a:t>  1:51 1/10 @ 44 - Henry 4yd Run (</a:t>
            </a:r>
            <a:r>
              <a:rPr lang="en-US" sz="800" b="1" dirty="0" err="1"/>
              <a:t>Canale</a:t>
            </a:r>
            <a:r>
              <a:rPr lang="en-US" sz="800" b="1" dirty="0"/>
              <a:t>)</a:t>
            </a:r>
          </a:p>
          <a:p>
            <a:r>
              <a:rPr lang="en-US" sz="800" b="1" dirty="0"/>
              <a:t>  1:05 2/6 @ 48 - Henry 10yd Run (</a:t>
            </a:r>
            <a:r>
              <a:rPr lang="en-US" sz="800" b="1" dirty="0" err="1"/>
              <a:t>Kiick</a:t>
            </a:r>
            <a:r>
              <a:rPr lang="en-US" sz="800" b="1" dirty="0"/>
              <a:t>) - Time Expires</a:t>
            </a:r>
          </a:p>
          <a:p>
            <a:r>
              <a:rPr lang="en-US" sz="800" b="1" dirty="0"/>
              <a:t>End of QTR </a:t>
            </a:r>
          </a:p>
          <a:p>
            <a:r>
              <a:rPr lang="en-US" sz="800" b="1" dirty="0"/>
              <a:t>	Titans 7 </a:t>
            </a:r>
            <a:r>
              <a:rPr lang="en-US" sz="800" b="1" dirty="0" err="1"/>
              <a:t>Southmen</a:t>
            </a:r>
            <a:r>
              <a:rPr lang="en-US" sz="800" b="1" dirty="0"/>
              <a:t> 7</a:t>
            </a:r>
          </a:p>
          <a:p>
            <a:r>
              <a:rPr lang="en-US" sz="800" b="1" dirty="0"/>
              <a:t>2nd Quarter</a:t>
            </a:r>
          </a:p>
          <a:p>
            <a:r>
              <a:rPr lang="en-US" sz="800" b="1" dirty="0"/>
              <a:t>15:00 1/10 @ D42 - Lewis 13yd Run (Marshall)</a:t>
            </a:r>
          </a:p>
          <a:p>
            <a:r>
              <a:rPr lang="en-US" sz="800" b="1" dirty="0"/>
              <a:t>13:47 1/10 @ D29 - Henry 18yd Run OB</a:t>
            </a:r>
          </a:p>
          <a:p>
            <a:r>
              <a:rPr lang="en-US" sz="800" b="1" dirty="0"/>
              <a:t>11:49 1/10 @ D11 - Henry 6yd Run (Marshall)</a:t>
            </a:r>
          </a:p>
          <a:p>
            <a:r>
              <a:rPr lang="en-US" sz="800" b="1" dirty="0"/>
              <a:t>10:42 2/4 @ D5 - Lewis -10yd Run (</a:t>
            </a:r>
            <a:r>
              <a:rPr lang="en-US" sz="800" b="1" dirty="0" err="1"/>
              <a:t>Kruyer</a:t>
            </a:r>
            <a:r>
              <a:rPr lang="en-US" sz="800" b="1" dirty="0"/>
              <a:t>)</a:t>
            </a:r>
          </a:p>
          <a:p>
            <a:r>
              <a:rPr lang="en-US" sz="800" b="1" dirty="0"/>
              <a:t>  9:00 3/14 @ D15 - Tannehill -18yd run (</a:t>
            </a:r>
            <a:r>
              <a:rPr lang="en-US" sz="800" b="1" dirty="0" err="1"/>
              <a:t>Canale</a:t>
            </a:r>
            <a:r>
              <a:rPr lang="en-US" sz="800" b="1" dirty="0"/>
              <a:t>)</a:t>
            </a:r>
          </a:p>
          <a:p>
            <a:r>
              <a:rPr lang="en-US" sz="800" b="1" dirty="0"/>
              <a:t>  7:24 4/32 @ D33 - 50yd FG Att. GOOD</a:t>
            </a:r>
          </a:p>
          <a:p>
            <a:r>
              <a:rPr lang="en-US" sz="800" b="1" dirty="0"/>
              <a:t>	Titans 10 </a:t>
            </a:r>
            <a:r>
              <a:rPr lang="en-US" sz="800" b="1" dirty="0" err="1"/>
              <a:t>Southmen</a:t>
            </a:r>
            <a:r>
              <a:rPr lang="en-US" sz="800" b="1" dirty="0"/>
              <a:t> 7  </a:t>
            </a:r>
          </a:p>
          <a:p>
            <a:r>
              <a:rPr lang="en-US" sz="800" b="1" dirty="0"/>
              <a:t>  6:33 KO Titans to </a:t>
            </a:r>
            <a:r>
              <a:rPr lang="en-US" sz="800" b="1" dirty="0" err="1"/>
              <a:t>Southmen</a:t>
            </a:r>
            <a:r>
              <a:rPr lang="en-US" sz="800" b="1" dirty="0"/>
              <a:t> 54yds to 11 / Warfield 28yd KR (Tannehill)</a:t>
            </a:r>
          </a:p>
          <a:p>
            <a:r>
              <a:rPr lang="en-US" sz="800" b="1" dirty="0" err="1"/>
              <a:t>Southmen</a:t>
            </a:r>
            <a:r>
              <a:rPr lang="en-US" sz="800" b="1" dirty="0"/>
              <a:t> @ their 39</a:t>
            </a:r>
          </a:p>
          <a:p>
            <a:r>
              <a:rPr lang="en-US" sz="800" b="1" dirty="0"/>
              <a:t>  6:15 1/10 @ 39 - </a:t>
            </a:r>
            <a:r>
              <a:rPr lang="en-US" sz="800" b="1" dirty="0" err="1"/>
              <a:t>Kiick</a:t>
            </a:r>
            <a:r>
              <a:rPr lang="en-US" sz="800" b="1" dirty="0"/>
              <a:t> -3yd Run OB</a:t>
            </a:r>
          </a:p>
          <a:p>
            <a:r>
              <a:rPr lang="en-US" sz="800" b="1" dirty="0"/>
              <a:t>  5:45 2/13 @ 36 - </a:t>
            </a:r>
            <a:r>
              <a:rPr lang="en-US" sz="800" b="1" dirty="0" err="1"/>
              <a:t>Csonka</a:t>
            </a:r>
            <a:r>
              <a:rPr lang="en-US" sz="800" b="1" dirty="0"/>
              <a:t> 10 yd Run (Davis)</a:t>
            </a:r>
          </a:p>
          <a:p>
            <a:r>
              <a:rPr lang="en-US" sz="800" b="1" dirty="0"/>
              <a:t>  5:11 3/3 @ 46 - Pass to </a:t>
            </a:r>
            <a:r>
              <a:rPr lang="en-US" sz="800" b="1" dirty="0" err="1"/>
              <a:t>Csonka</a:t>
            </a:r>
            <a:r>
              <a:rPr lang="en-US" sz="800" b="1" dirty="0"/>
              <a:t> @ D9 INC</a:t>
            </a:r>
          </a:p>
          <a:p>
            <a:r>
              <a:rPr lang="en-US" sz="800" b="1" dirty="0"/>
              <a:t>  3:43 4/3 @ 46 - Pass to </a:t>
            </a:r>
            <a:r>
              <a:rPr lang="en-US" sz="800" b="1" dirty="0" err="1"/>
              <a:t>Csonka</a:t>
            </a:r>
            <a:r>
              <a:rPr lang="en-US" sz="800" b="1" dirty="0"/>
              <a:t> @ D26 COMP 40yds (Davis)</a:t>
            </a:r>
          </a:p>
          <a:p>
            <a:r>
              <a:rPr lang="en-US" sz="800" b="1" dirty="0"/>
              <a:t>  3:01 1/10 @ D14 - </a:t>
            </a:r>
            <a:r>
              <a:rPr lang="en-US" sz="800" b="1" dirty="0" err="1"/>
              <a:t>Kiick</a:t>
            </a:r>
            <a:r>
              <a:rPr lang="en-US" sz="800" b="1" dirty="0"/>
              <a:t> 0yd Run OB - Time Out</a:t>
            </a:r>
          </a:p>
          <a:p>
            <a:r>
              <a:rPr lang="en-US" sz="800" b="1" dirty="0"/>
              <a:t>TWO MINUTE WARNING</a:t>
            </a:r>
          </a:p>
          <a:p>
            <a:r>
              <a:rPr lang="en-US" sz="800" b="1" dirty="0"/>
              <a:t>  2:00 2/10 @ D14 - Pass to Warfield @ D4 COMP 14yds TD</a:t>
            </a:r>
          </a:p>
          <a:p>
            <a:r>
              <a:rPr lang="en-US" sz="800" b="1" dirty="0"/>
              <a:t>  1:29 Conversion Kick GOOD</a:t>
            </a:r>
          </a:p>
          <a:p>
            <a:r>
              <a:rPr lang="en-US" sz="800" b="1" dirty="0"/>
              <a:t>	Titans 10 </a:t>
            </a:r>
            <a:r>
              <a:rPr lang="en-US" sz="800" b="1" dirty="0" err="1"/>
              <a:t>Southmen</a:t>
            </a:r>
            <a:r>
              <a:rPr lang="en-US" sz="800" b="1" dirty="0"/>
              <a:t> 14</a:t>
            </a:r>
          </a:p>
          <a:p>
            <a:r>
              <a:rPr lang="en-US" sz="800" b="1" dirty="0"/>
              <a:t>  1:29 KO </a:t>
            </a:r>
            <a:r>
              <a:rPr lang="en-US" sz="800" b="1" dirty="0" err="1"/>
              <a:t>Southmen</a:t>
            </a:r>
            <a:r>
              <a:rPr lang="en-US" sz="800" b="1" dirty="0"/>
              <a:t> to Titans - 53yds to 12 / Henry 12yd KR (Hill)</a:t>
            </a:r>
          </a:p>
          <a:p>
            <a:r>
              <a:rPr lang="en-US" sz="800" b="1" dirty="0"/>
              <a:t>Titans @ their 24</a:t>
            </a:r>
          </a:p>
          <a:p>
            <a:r>
              <a:rPr lang="en-US" sz="800" b="1" dirty="0"/>
              <a:t>  1:04 1/10 @ 24 - Lewis 38yd Run OB</a:t>
            </a:r>
          </a:p>
          <a:p>
            <a:r>
              <a:rPr lang="en-US" sz="800" b="1" dirty="0"/>
              <a:t>  0:08 1/10 @ D38 - Henry 2yd Run FP - Time expires </a:t>
            </a:r>
          </a:p>
          <a:p>
            <a:r>
              <a:rPr lang="en-US" sz="800" b="1" dirty="0"/>
              <a:t>End of QTR - Halftime</a:t>
            </a:r>
          </a:p>
          <a:p>
            <a:r>
              <a:rPr lang="en-US" sz="800" b="1" dirty="0"/>
              <a:t>	Titans 10 </a:t>
            </a:r>
            <a:r>
              <a:rPr lang="en-US" sz="800" b="1" dirty="0" err="1"/>
              <a:t>Southmen</a:t>
            </a:r>
            <a:r>
              <a:rPr lang="en-US" sz="800" b="1" dirty="0"/>
              <a:t> 14</a:t>
            </a:r>
          </a:p>
          <a:p>
            <a:r>
              <a:rPr lang="en-US" sz="800" b="1" dirty="0"/>
              <a:t>3rd Quarter </a:t>
            </a:r>
          </a:p>
          <a:p>
            <a:r>
              <a:rPr lang="en-US" sz="800" b="1" dirty="0"/>
              <a:t>15:00 KO Titans to </a:t>
            </a:r>
            <a:r>
              <a:rPr lang="en-US" sz="800" b="1" dirty="0" err="1"/>
              <a:t>Southmen</a:t>
            </a:r>
            <a:r>
              <a:rPr lang="en-US" sz="800" b="1" dirty="0"/>
              <a:t> - 47yds to 18 / Warfield 19yd KR (Tannehill)</a:t>
            </a:r>
          </a:p>
          <a:p>
            <a:r>
              <a:rPr lang="en-US" sz="800" b="1" dirty="0" err="1"/>
              <a:t>Southmen</a:t>
            </a:r>
            <a:r>
              <a:rPr lang="en-US" sz="800" b="1" dirty="0"/>
              <a:t> 1/10 @ their 37</a:t>
            </a:r>
          </a:p>
          <a:p>
            <a:r>
              <a:rPr lang="en-US" sz="800" b="1" dirty="0"/>
              <a:t>14:54 1/10 @ 37 - </a:t>
            </a:r>
            <a:r>
              <a:rPr lang="en-US" sz="800" b="1" dirty="0" err="1"/>
              <a:t>Csonka</a:t>
            </a:r>
            <a:r>
              <a:rPr lang="en-US" sz="800" b="1" dirty="0"/>
              <a:t> 21yd Run (Davis) </a:t>
            </a:r>
          </a:p>
          <a:p>
            <a:r>
              <a:rPr lang="en-US" sz="800" b="1" dirty="0"/>
              <a:t>14:20 1/10 @ D42 - </a:t>
            </a:r>
            <a:r>
              <a:rPr lang="en-US" sz="800" b="1" dirty="0" err="1"/>
              <a:t>Kiick</a:t>
            </a:r>
            <a:r>
              <a:rPr lang="en-US" sz="800" b="1" dirty="0"/>
              <a:t> 1yd Run (Evans)</a:t>
            </a:r>
          </a:p>
          <a:p>
            <a:r>
              <a:rPr lang="en-US" sz="800" b="1" dirty="0"/>
              <a:t>13:32 2/9 @ D41 - </a:t>
            </a:r>
            <a:r>
              <a:rPr lang="en-US" sz="800" b="1" dirty="0" err="1"/>
              <a:t>Kiick</a:t>
            </a:r>
            <a:r>
              <a:rPr lang="en-US" sz="800" b="1" dirty="0"/>
              <a:t> 40yd run OB</a:t>
            </a:r>
          </a:p>
          <a:p>
            <a:r>
              <a:rPr lang="en-US" sz="800" b="1" dirty="0"/>
              <a:t>12:28 1/G @ D1 - </a:t>
            </a:r>
            <a:r>
              <a:rPr lang="en-US" sz="800" b="1" dirty="0" err="1"/>
              <a:t>Kiick</a:t>
            </a:r>
            <a:r>
              <a:rPr lang="en-US" sz="800" b="1" dirty="0"/>
              <a:t> -7yd Run (Walker)</a:t>
            </a:r>
          </a:p>
          <a:p>
            <a:r>
              <a:rPr lang="en-US" sz="800" b="1" dirty="0"/>
              <a:t>12:07 2/G @ D8 - Pass to Warfield in end zone COMP 8yds TD</a:t>
            </a:r>
          </a:p>
          <a:p>
            <a:r>
              <a:rPr lang="en-US" sz="800" b="1" dirty="0"/>
              <a:t>11:01 Conversion Kick GOOD</a:t>
            </a:r>
          </a:p>
          <a:p>
            <a:r>
              <a:rPr lang="en-US" sz="800" b="1" dirty="0"/>
              <a:t>	Titans 10 </a:t>
            </a:r>
            <a:r>
              <a:rPr lang="en-US" sz="800" b="1" dirty="0" err="1"/>
              <a:t>Southmen</a:t>
            </a:r>
            <a:r>
              <a:rPr lang="en-US" sz="800" b="1" dirty="0"/>
              <a:t> 21</a:t>
            </a:r>
          </a:p>
          <a:p>
            <a:endParaRPr lang="en-US" sz="800" b="1" dirty="0"/>
          </a:p>
          <a:p>
            <a:endParaRPr lang="en-US" sz="800" b="1" dirty="0"/>
          </a:p>
          <a:p>
            <a:endParaRPr lang="en-US" sz="800" b="1" dirty="0"/>
          </a:p>
          <a:p>
            <a:endParaRPr lang="en-US" sz="1000" b="1" dirty="0"/>
          </a:p>
          <a:p>
            <a:endParaRPr lang="en-US" sz="1200" b="1" dirty="0"/>
          </a:p>
        </p:txBody>
      </p:sp>
      <p:sp>
        <p:nvSpPr>
          <p:cNvPr id="19" name="TextBox 18">
            <a:extLst>
              <a:ext uri="{FF2B5EF4-FFF2-40B4-BE49-F238E27FC236}">
                <a16:creationId xmlns:a16="http://schemas.microsoft.com/office/drawing/2014/main" xmlns="" id="{05A41E34-94B3-49FE-924D-F28066ECF6E7}"/>
              </a:ext>
            </a:extLst>
          </p:cNvPr>
          <p:cNvSpPr txBox="1"/>
          <p:nvPr/>
        </p:nvSpPr>
        <p:spPr>
          <a:xfrm>
            <a:off x="3643948" y="3421583"/>
            <a:ext cx="3657600" cy="6955750"/>
          </a:xfrm>
          <a:prstGeom prst="rect">
            <a:avLst/>
          </a:prstGeom>
          <a:noFill/>
        </p:spPr>
        <p:txBody>
          <a:bodyPr wrap="square" rtlCol="0">
            <a:spAutoFit/>
          </a:bodyPr>
          <a:lstStyle/>
          <a:p>
            <a:r>
              <a:rPr lang="en-US" sz="800" b="1" dirty="0"/>
              <a:t>11:01 KO </a:t>
            </a:r>
            <a:r>
              <a:rPr lang="en-US" sz="800" b="1" dirty="0" err="1"/>
              <a:t>Southmen</a:t>
            </a:r>
            <a:r>
              <a:rPr lang="en-US" sz="800" b="1" dirty="0"/>
              <a:t> to Titans 53yds to 12 / Davis 16yd KR (Marshall)</a:t>
            </a:r>
          </a:p>
          <a:p>
            <a:r>
              <a:rPr lang="en-US" sz="800" b="1" dirty="0"/>
              <a:t>Titans @ their 28</a:t>
            </a:r>
          </a:p>
          <a:p>
            <a:r>
              <a:rPr lang="en-US" sz="800" b="1" dirty="0"/>
              <a:t>10:24 1/10 @ 28 - Lewis -2yd Run (</a:t>
            </a:r>
            <a:r>
              <a:rPr lang="en-US" sz="800" b="1" dirty="0" err="1"/>
              <a:t>Kruyer</a:t>
            </a:r>
            <a:r>
              <a:rPr lang="en-US" sz="800" b="1" dirty="0"/>
              <a:t>)</a:t>
            </a:r>
          </a:p>
          <a:p>
            <a:r>
              <a:rPr lang="en-US" sz="800" b="1" dirty="0"/>
              <a:t>10:19 2/12 @ 26 - Pass to Henry @ 26 COMP 13yds (Marshall)</a:t>
            </a:r>
          </a:p>
          <a:p>
            <a:r>
              <a:rPr lang="en-US" sz="800" b="1" dirty="0"/>
              <a:t>  9:05 1/10 @ 39 - Lewis 13yd Run (Marshall)</a:t>
            </a:r>
          </a:p>
          <a:p>
            <a:r>
              <a:rPr lang="en-US" sz="800" b="1" dirty="0"/>
              <a:t>  7:43 1/10 @ D48 - Henry -8yd Run (</a:t>
            </a:r>
            <a:r>
              <a:rPr lang="en-US" sz="800" b="1" dirty="0" err="1"/>
              <a:t>Kruyer</a:t>
            </a:r>
            <a:r>
              <a:rPr lang="en-US" sz="800" b="1" dirty="0"/>
              <a:t>)</a:t>
            </a:r>
          </a:p>
          <a:p>
            <a:r>
              <a:rPr lang="en-US" sz="800" b="1" dirty="0"/>
              <a:t>  6:43 2/18 @ 43 - Henry 20yd Run OB</a:t>
            </a:r>
          </a:p>
          <a:p>
            <a:r>
              <a:rPr lang="en-US" sz="800" b="1" dirty="0"/>
              <a:t>  5:07 1/10 @ D37 - Henry -4yd Run (</a:t>
            </a:r>
            <a:r>
              <a:rPr lang="en-US" sz="800" b="1" dirty="0" err="1"/>
              <a:t>Mikolajczyk</a:t>
            </a:r>
            <a:r>
              <a:rPr lang="en-US" sz="800" b="1" dirty="0"/>
              <a:t>)</a:t>
            </a:r>
          </a:p>
          <a:p>
            <a:r>
              <a:rPr lang="en-US" sz="800" b="1" dirty="0"/>
              <a:t>  4/30 2/14 @ D41 - Pass to Walker @ D30 Defensive Pass Interference (</a:t>
            </a:r>
            <a:r>
              <a:rPr lang="en-US" sz="800" b="1" dirty="0" err="1"/>
              <a:t>Huarte</a:t>
            </a:r>
            <a:r>
              <a:rPr lang="en-US" sz="800" b="1" dirty="0"/>
              <a:t>) 5yds Auto 1st Down</a:t>
            </a:r>
          </a:p>
          <a:p>
            <a:r>
              <a:rPr lang="en-US" sz="800" b="1" dirty="0"/>
              <a:t>  3:36 1/10 @ D36 - Henry -2yd Run (Hill )</a:t>
            </a:r>
          </a:p>
          <a:p>
            <a:r>
              <a:rPr lang="en-US" sz="800" b="1" dirty="0"/>
              <a:t>  2:49 2/12 @ D38 - Lewis 13yd run (Shirk)</a:t>
            </a:r>
          </a:p>
          <a:p>
            <a:r>
              <a:rPr lang="en-US" sz="800" b="1" dirty="0"/>
              <a:t>  1:17 1/10 @ D25 - Tannehill -6yd Run (</a:t>
            </a:r>
            <a:r>
              <a:rPr lang="en-US" sz="800" b="1" dirty="0" err="1"/>
              <a:t>Kiick</a:t>
            </a:r>
            <a:r>
              <a:rPr lang="en-US" sz="800" b="1" dirty="0"/>
              <a:t>) Time allowed to expire</a:t>
            </a:r>
          </a:p>
          <a:p>
            <a:r>
              <a:rPr lang="en-US" sz="800" b="1" dirty="0"/>
              <a:t>End of QTR </a:t>
            </a:r>
          </a:p>
          <a:p>
            <a:r>
              <a:rPr lang="en-US" sz="800" b="1" dirty="0"/>
              <a:t>	Titans 10 </a:t>
            </a:r>
            <a:r>
              <a:rPr lang="en-US" sz="800" b="1" dirty="0" err="1"/>
              <a:t>Southmen</a:t>
            </a:r>
            <a:r>
              <a:rPr lang="en-US" sz="800" b="1" dirty="0"/>
              <a:t> 21</a:t>
            </a:r>
          </a:p>
          <a:p>
            <a:r>
              <a:rPr lang="en-US" sz="800" b="1" dirty="0"/>
              <a:t>4th Quarter</a:t>
            </a:r>
          </a:p>
          <a:p>
            <a:r>
              <a:rPr lang="en-US" sz="800" b="1" dirty="0"/>
              <a:t>15:00 2/16 @ D31 - Pass to Henry @ D21 COMP 31 yds TD </a:t>
            </a:r>
          </a:p>
          <a:p>
            <a:r>
              <a:rPr lang="en-US" sz="800" b="1" dirty="0"/>
              <a:t>14:14 Conversion Kick GOOD</a:t>
            </a:r>
          </a:p>
          <a:p>
            <a:r>
              <a:rPr lang="en-US" sz="800" b="1" dirty="0"/>
              <a:t>	Titans 17 </a:t>
            </a:r>
            <a:r>
              <a:rPr lang="en-US" sz="800" b="1" dirty="0" err="1"/>
              <a:t>Southmen</a:t>
            </a:r>
            <a:r>
              <a:rPr lang="en-US" sz="800" b="1" dirty="0"/>
              <a:t> 21</a:t>
            </a:r>
          </a:p>
          <a:p>
            <a:r>
              <a:rPr lang="en-US" sz="800" b="1" dirty="0"/>
              <a:t>14:14 KO Titans to </a:t>
            </a:r>
            <a:r>
              <a:rPr lang="en-US" sz="800" b="1" dirty="0" err="1"/>
              <a:t>Southmen</a:t>
            </a:r>
            <a:r>
              <a:rPr lang="en-US" sz="800" b="1" dirty="0"/>
              <a:t> 44yds to 21 / </a:t>
            </a:r>
            <a:r>
              <a:rPr lang="en-US" sz="800" b="1" dirty="0" err="1"/>
              <a:t>Csonka</a:t>
            </a:r>
            <a:r>
              <a:rPr lang="en-US" sz="800" b="1" dirty="0"/>
              <a:t> 16yd KR (Davis)</a:t>
            </a:r>
          </a:p>
          <a:p>
            <a:r>
              <a:rPr lang="en-US" sz="800" b="1" dirty="0" err="1"/>
              <a:t>Southmen</a:t>
            </a:r>
            <a:r>
              <a:rPr lang="en-US" sz="800" b="1" dirty="0"/>
              <a:t> @ their 37</a:t>
            </a:r>
          </a:p>
          <a:p>
            <a:r>
              <a:rPr lang="en-US" sz="800" b="1" dirty="0"/>
              <a:t>14:09 1/10 @ 37 -  </a:t>
            </a:r>
            <a:r>
              <a:rPr lang="en-US" sz="800" b="1" dirty="0" err="1"/>
              <a:t>Csonka</a:t>
            </a:r>
            <a:r>
              <a:rPr lang="en-US" sz="800" b="1" dirty="0"/>
              <a:t> 26yd Run OB</a:t>
            </a:r>
          </a:p>
          <a:p>
            <a:r>
              <a:rPr lang="en-US" sz="800" b="1" dirty="0"/>
              <a:t>13:37 1/10 @ D37 - </a:t>
            </a:r>
            <a:r>
              <a:rPr lang="en-US" sz="800" b="1" dirty="0" err="1"/>
              <a:t>Csonka</a:t>
            </a:r>
            <a:r>
              <a:rPr lang="en-US" sz="800" b="1" dirty="0"/>
              <a:t> 37 yd Run TD </a:t>
            </a:r>
          </a:p>
          <a:p>
            <a:r>
              <a:rPr lang="en-US" sz="800" b="1" dirty="0"/>
              <a:t>12:47 Conversion Kick Failed (wide left)</a:t>
            </a:r>
          </a:p>
          <a:p>
            <a:r>
              <a:rPr lang="en-US" sz="800" b="1" dirty="0"/>
              <a:t>	Titans 17 </a:t>
            </a:r>
            <a:r>
              <a:rPr lang="en-US" sz="800" b="1" dirty="0" err="1"/>
              <a:t>Southmen</a:t>
            </a:r>
            <a:r>
              <a:rPr lang="en-US" sz="800" b="1" dirty="0"/>
              <a:t> 27 </a:t>
            </a:r>
          </a:p>
          <a:p>
            <a:r>
              <a:rPr lang="en-US" sz="800" b="1" dirty="0"/>
              <a:t>12:47 KO </a:t>
            </a:r>
            <a:r>
              <a:rPr lang="en-US" sz="800" b="1" dirty="0" err="1"/>
              <a:t>Southmen</a:t>
            </a:r>
            <a:r>
              <a:rPr lang="en-US" sz="800" b="1" dirty="0"/>
              <a:t> to Titans 64 yds to 1 / Recovered by Kicking Team (</a:t>
            </a:r>
            <a:r>
              <a:rPr lang="en-US" sz="800" b="1" dirty="0" err="1"/>
              <a:t>Csonka</a:t>
            </a:r>
            <a:r>
              <a:rPr lang="en-US" sz="800" b="1" dirty="0"/>
              <a:t>) </a:t>
            </a:r>
          </a:p>
          <a:p>
            <a:r>
              <a:rPr lang="en-US" sz="800" b="1" dirty="0" err="1"/>
              <a:t>Southmen</a:t>
            </a:r>
            <a:r>
              <a:rPr lang="en-US" sz="800" b="1" dirty="0"/>
              <a:t> @ D1</a:t>
            </a:r>
          </a:p>
          <a:p>
            <a:r>
              <a:rPr lang="en-US" sz="800" b="1" dirty="0"/>
              <a:t>12:47 1/G @ D1 - </a:t>
            </a:r>
            <a:r>
              <a:rPr lang="en-US" sz="800" b="1" dirty="0" err="1"/>
              <a:t>Csonka</a:t>
            </a:r>
            <a:r>
              <a:rPr lang="en-US" sz="800" b="1" dirty="0"/>
              <a:t> FUMBLE and Recovery @ D20 / -17yd Run (Lewis)</a:t>
            </a:r>
          </a:p>
          <a:p>
            <a:r>
              <a:rPr lang="en-US" sz="800" b="1" dirty="0"/>
              <a:t>12:24 2/G @ D18 - Pass to Warfield in end zone COMP 18yds TD </a:t>
            </a:r>
          </a:p>
          <a:p>
            <a:r>
              <a:rPr lang="en-US" sz="800" b="1" dirty="0"/>
              <a:t>11:25 Conversion Kick GOOD </a:t>
            </a:r>
          </a:p>
          <a:p>
            <a:r>
              <a:rPr lang="en-US" sz="800" b="1" dirty="0"/>
              <a:t>	Titans 17 </a:t>
            </a:r>
            <a:r>
              <a:rPr lang="en-US" sz="800" b="1" dirty="0" err="1"/>
              <a:t>Southmen</a:t>
            </a:r>
            <a:r>
              <a:rPr lang="en-US" sz="800" b="1" dirty="0"/>
              <a:t> 34</a:t>
            </a:r>
          </a:p>
          <a:p>
            <a:r>
              <a:rPr lang="en-US" sz="800" b="1" dirty="0"/>
              <a:t>11:25 KO </a:t>
            </a:r>
            <a:r>
              <a:rPr lang="en-US" sz="800" b="1" dirty="0" err="1"/>
              <a:t>Southmen</a:t>
            </a:r>
            <a:r>
              <a:rPr lang="en-US" sz="800" b="1" dirty="0"/>
              <a:t> to Titans 55yds to 10 / Henry 35yd KR (FP)</a:t>
            </a:r>
          </a:p>
          <a:p>
            <a:r>
              <a:rPr lang="en-US" sz="800" b="1" dirty="0"/>
              <a:t>Titans @ their 45</a:t>
            </a:r>
          </a:p>
          <a:p>
            <a:r>
              <a:rPr lang="en-US" sz="800" b="1" dirty="0"/>
              <a:t>10:40 1/10 @ 45 - Pass to Lewis @ D22 COMP 49yds OB</a:t>
            </a:r>
          </a:p>
          <a:p>
            <a:r>
              <a:rPr lang="en-US" sz="800" b="1" dirty="0"/>
              <a:t>  9:30 1/G @ D6 - Pass to Davis in end zone INC</a:t>
            </a:r>
          </a:p>
          <a:p>
            <a:r>
              <a:rPr lang="en-US" sz="800" b="1" dirty="0"/>
              <a:t>  9:18 2/G @ D6 - Pass to Henry @ D3 INC</a:t>
            </a:r>
          </a:p>
          <a:p>
            <a:r>
              <a:rPr lang="en-US" sz="800" b="1" dirty="0"/>
              <a:t>  8:48 3/3G @ D6 - Tannehill 6yd run TD</a:t>
            </a:r>
          </a:p>
          <a:p>
            <a:r>
              <a:rPr lang="en-US" sz="800" b="1" dirty="0"/>
              <a:t>  8:25 Conversion Kick GOOD</a:t>
            </a:r>
          </a:p>
          <a:p>
            <a:r>
              <a:rPr lang="en-US" sz="800" b="1" dirty="0"/>
              <a:t>	Titans 24 </a:t>
            </a:r>
            <a:r>
              <a:rPr lang="en-US" sz="800" b="1" dirty="0" err="1"/>
              <a:t>Southmen</a:t>
            </a:r>
            <a:r>
              <a:rPr lang="en-US" sz="800" b="1" dirty="0"/>
              <a:t> 34</a:t>
            </a:r>
          </a:p>
          <a:p>
            <a:r>
              <a:rPr lang="en-US" sz="800" b="1" dirty="0"/>
              <a:t>   8:21 KO Titans to </a:t>
            </a:r>
            <a:r>
              <a:rPr lang="en-US" sz="800" b="1" dirty="0" err="1"/>
              <a:t>Southmen</a:t>
            </a:r>
            <a:r>
              <a:rPr lang="en-US" sz="800" b="1" dirty="0"/>
              <a:t> 65yds to GL / Warfield 30yd KR (Tannehill)</a:t>
            </a:r>
          </a:p>
          <a:p>
            <a:r>
              <a:rPr lang="en-US" sz="800" b="1" dirty="0" err="1"/>
              <a:t>Southmen</a:t>
            </a:r>
            <a:r>
              <a:rPr lang="en-US" sz="800" b="1" dirty="0"/>
              <a:t> @their 30</a:t>
            </a:r>
          </a:p>
          <a:p>
            <a:r>
              <a:rPr lang="en-US" sz="800" b="1" dirty="0"/>
              <a:t>  8:21 1/10 @ 30 - </a:t>
            </a:r>
            <a:r>
              <a:rPr lang="en-US" sz="800" b="1" dirty="0" err="1"/>
              <a:t>Csonka</a:t>
            </a:r>
            <a:r>
              <a:rPr lang="en-US" sz="800" b="1" dirty="0"/>
              <a:t> 33yd Run (Evans)</a:t>
            </a:r>
          </a:p>
          <a:p>
            <a:r>
              <a:rPr lang="en-US" sz="800" b="1" dirty="0"/>
              <a:t>  7:34 1/10 @ D37 -  </a:t>
            </a:r>
            <a:r>
              <a:rPr lang="en-US" sz="800" b="1" dirty="0" err="1"/>
              <a:t>Kiick</a:t>
            </a:r>
            <a:r>
              <a:rPr lang="en-US" sz="800" b="1" dirty="0"/>
              <a:t> -3yd Run (Walker)</a:t>
            </a:r>
          </a:p>
          <a:p>
            <a:r>
              <a:rPr lang="en-US" sz="800" b="1" dirty="0"/>
              <a:t>  6:29 2/13 @ D40 - </a:t>
            </a:r>
            <a:r>
              <a:rPr lang="en-US" sz="800" b="1" dirty="0" err="1"/>
              <a:t>Csonka</a:t>
            </a:r>
            <a:r>
              <a:rPr lang="en-US" sz="800" b="1" dirty="0"/>
              <a:t> 40yd Run TD</a:t>
            </a:r>
          </a:p>
          <a:p>
            <a:r>
              <a:rPr lang="en-US" sz="800" b="1" dirty="0"/>
              <a:t>  5:04 Conversion Kick GOOD</a:t>
            </a:r>
          </a:p>
          <a:p>
            <a:r>
              <a:rPr lang="en-US" sz="800" b="1" dirty="0"/>
              <a:t>	Titans 24 </a:t>
            </a:r>
            <a:r>
              <a:rPr lang="en-US" sz="800" b="1" dirty="0" err="1"/>
              <a:t>Southmen</a:t>
            </a:r>
            <a:r>
              <a:rPr lang="en-US" sz="800" b="1" dirty="0"/>
              <a:t> 41</a:t>
            </a:r>
          </a:p>
          <a:p>
            <a:r>
              <a:rPr lang="en-US" sz="800" b="1" dirty="0"/>
              <a:t>  5:04 KO </a:t>
            </a:r>
            <a:r>
              <a:rPr lang="en-US" sz="800" b="1" dirty="0" err="1"/>
              <a:t>Southmen</a:t>
            </a:r>
            <a:r>
              <a:rPr lang="en-US" sz="800" b="1" dirty="0"/>
              <a:t> to Titans 54yds to 11 / Evans 87yd KR OB</a:t>
            </a:r>
          </a:p>
          <a:p>
            <a:r>
              <a:rPr lang="en-US" sz="800" b="1" dirty="0"/>
              <a:t>Titans @ D 2 </a:t>
            </a:r>
          </a:p>
          <a:p>
            <a:r>
              <a:rPr lang="en-US" sz="800" b="1" dirty="0"/>
              <a:t> 4:08 1/10 @ D2 - Tannehill -7yd Run (FP)  </a:t>
            </a:r>
          </a:p>
          <a:p>
            <a:r>
              <a:rPr lang="en-US" sz="800" b="1" dirty="0"/>
              <a:t> 4:02 2/17 @ D9 - Henry 9yd Run TD</a:t>
            </a:r>
          </a:p>
          <a:p>
            <a:r>
              <a:rPr lang="en-US" sz="800" b="1" dirty="0"/>
              <a:t>  3:04 Conversion Kick GOOD </a:t>
            </a:r>
          </a:p>
          <a:p>
            <a:r>
              <a:rPr lang="en-US" sz="800" b="1" dirty="0"/>
              <a:t>	Titans 31 </a:t>
            </a:r>
            <a:r>
              <a:rPr lang="en-US" sz="800" b="1" dirty="0" err="1"/>
              <a:t>Southmen</a:t>
            </a:r>
            <a:r>
              <a:rPr lang="en-US" sz="800" b="1" dirty="0"/>
              <a:t> 41 </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3687623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F80A7FC-6AC2-4C15-A49E-197177CEEB9F}"/>
              </a:ext>
            </a:extLst>
          </p:cNvPr>
          <p:cNvSpPr txBox="1"/>
          <p:nvPr/>
        </p:nvSpPr>
        <p:spPr>
          <a:xfrm>
            <a:off x="478463" y="260738"/>
            <a:ext cx="3200400" cy="1097280"/>
          </a:xfrm>
          <a:prstGeom prst="rect">
            <a:avLst/>
          </a:prstGeom>
          <a:noFill/>
        </p:spPr>
        <p:txBody>
          <a:bodyPr wrap="square" rtlCol="0">
            <a:spAutoFit/>
          </a:bodyPr>
          <a:lstStyle/>
          <a:p>
            <a:r>
              <a:rPr lang="en-US" sz="800" b="1" dirty="0"/>
              <a:t> 3:04 KO Titans to </a:t>
            </a:r>
            <a:r>
              <a:rPr lang="en-US" sz="800" b="1" dirty="0" err="1"/>
              <a:t>Southmen</a:t>
            </a:r>
            <a:r>
              <a:rPr lang="en-US" sz="800" b="1" dirty="0"/>
              <a:t> “Onside Kick” 10yds to D45 / Titans Brown recovers - Down @ the Spot </a:t>
            </a:r>
          </a:p>
          <a:p>
            <a:r>
              <a:rPr lang="en-US" sz="800" b="1" dirty="0"/>
              <a:t>Titans @ their 45</a:t>
            </a:r>
          </a:p>
          <a:p>
            <a:r>
              <a:rPr lang="en-US" sz="800" b="1" dirty="0"/>
              <a:t>  3:04 1/10 @ 45 - Pass to Henry @ 46 COMP 16 yds OB</a:t>
            </a:r>
          </a:p>
          <a:p>
            <a:r>
              <a:rPr lang="en-US" sz="800" b="1" dirty="0"/>
              <a:t>  2:38 1/10 @ D39 - Pass to Brown @ D15 INC</a:t>
            </a:r>
          </a:p>
          <a:p>
            <a:r>
              <a:rPr lang="en-US" sz="800" b="1" dirty="0"/>
              <a:t>  2:29 2/10 @ D39 - Tannehill 12yd Run (</a:t>
            </a:r>
            <a:r>
              <a:rPr lang="en-US" sz="800" b="1" dirty="0" err="1"/>
              <a:t>Huarte</a:t>
            </a:r>
            <a:r>
              <a:rPr lang="en-US" sz="800" b="1" dirty="0"/>
              <a:t>)</a:t>
            </a:r>
          </a:p>
          <a:p>
            <a:r>
              <a:rPr lang="en-US" sz="800" b="1" dirty="0"/>
              <a:t>TWO MINUTE WARNING</a:t>
            </a:r>
          </a:p>
          <a:p>
            <a:r>
              <a:rPr lang="en-US" sz="800" b="1" dirty="0"/>
              <a:t>  1:38 1/10 @ D27 - Pass to Lewis INC</a:t>
            </a:r>
          </a:p>
          <a:p>
            <a:r>
              <a:rPr lang="en-US" sz="800" b="1" dirty="0"/>
              <a:t>  1:24 2/10 @ D27 - Pass to Brown @ D7 INC</a:t>
            </a:r>
          </a:p>
          <a:p>
            <a:endParaRPr lang="en-US" sz="1000" b="1" dirty="0"/>
          </a:p>
          <a:p>
            <a:endParaRPr lang="en-US" sz="1200" b="1" dirty="0"/>
          </a:p>
        </p:txBody>
      </p:sp>
      <p:sp>
        <p:nvSpPr>
          <p:cNvPr id="5" name="TextBox 4">
            <a:extLst>
              <a:ext uri="{FF2B5EF4-FFF2-40B4-BE49-F238E27FC236}">
                <a16:creationId xmlns:a16="http://schemas.microsoft.com/office/drawing/2014/main" xmlns="" id="{E454E9C4-ABE3-414E-8237-5B8FF19951E7}"/>
              </a:ext>
            </a:extLst>
          </p:cNvPr>
          <p:cNvSpPr txBox="1"/>
          <p:nvPr/>
        </p:nvSpPr>
        <p:spPr>
          <a:xfrm>
            <a:off x="3636337" y="260738"/>
            <a:ext cx="3657600" cy="1005840"/>
          </a:xfrm>
          <a:prstGeom prst="rect">
            <a:avLst/>
          </a:prstGeom>
          <a:noFill/>
        </p:spPr>
        <p:txBody>
          <a:bodyPr wrap="square" rtlCol="0">
            <a:spAutoFit/>
          </a:bodyPr>
          <a:lstStyle/>
          <a:p>
            <a:r>
              <a:rPr lang="en-US" sz="800" b="1" dirty="0"/>
              <a:t>  1:12 3/10 @ D27 - Pass to Brown @ D15 Tannehill SACKED / -12yd Run (</a:t>
            </a:r>
            <a:r>
              <a:rPr lang="en-US" sz="800" b="1" dirty="0" err="1"/>
              <a:t>Canale</a:t>
            </a:r>
            <a:r>
              <a:rPr lang="en-US" sz="800" b="1" dirty="0"/>
              <a:t>)</a:t>
            </a:r>
          </a:p>
          <a:p>
            <a:r>
              <a:rPr lang="en-US" sz="800" b="1" dirty="0"/>
              <a:t>  1:06 4/22 @ D40 - 57yd FG </a:t>
            </a:r>
            <a:r>
              <a:rPr lang="en-US" sz="800" b="1" dirty="0" err="1"/>
              <a:t>Att</a:t>
            </a:r>
            <a:r>
              <a:rPr lang="en-US" sz="800" b="1" dirty="0"/>
              <a:t> NO GOOD </a:t>
            </a:r>
          </a:p>
          <a:p>
            <a:r>
              <a:rPr lang="en-US" sz="800" b="1" dirty="0" err="1"/>
              <a:t>Southmen</a:t>
            </a:r>
            <a:r>
              <a:rPr lang="en-US" sz="800" b="1" dirty="0"/>
              <a:t> @ their 47</a:t>
            </a:r>
          </a:p>
          <a:p>
            <a:r>
              <a:rPr lang="en-US" sz="800" b="1" dirty="0"/>
              <a:t>  0:58 1/10 @ 47 - </a:t>
            </a:r>
            <a:r>
              <a:rPr lang="en-US" sz="800" b="1" dirty="0" err="1"/>
              <a:t>Huarte</a:t>
            </a:r>
            <a:r>
              <a:rPr lang="en-US" sz="800" b="1" dirty="0"/>
              <a:t> -2 yd Run - Tians Call 1st Time Out</a:t>
            </a:r>
          </a:p>
          <a:p>
            <a:r>
              <a:rPr lang="en-US" sz="800" b="1" dirty="0"/>
              <a:t>  0:55 2/12 @ 45 - </a:t>
            </a:r>
            <a:r>
              <a:rPr lang="en-US" sz="800" b="1" dirty="0" err="1"/>
              <a:t>Huarte</a:t>
            </a:r>
            <a:r>
              <a:rPr lang="en-US" sz="800" b="1" dirty="0"/>
              <a:t> 4 yd Run (Brown)</a:t>
            </a:r>
          </a:p>
          <a:p>
            <a:r>
              <a:rPr lang="en-US" sz="800" b="1" dirty="0"/>
              <a:t>  0:28 3/8 @ 49 - Time allowed to expire</a:t>
            </a:r>
          </a:p>
          <a:p>
            <a:r>
              <a:rPr lang="en-US" sz="800" b="1" dirty="0"/>
              <a:t>END of Game </a:t>
            </a:r>
          </a:p>
          <a:p>
            <a:r>
              <a:rPr lang="en-US" sz="800" b="1" dirty="0"/>
              <a:t>	Titans 31 </a:t>
            </a:r>
            <a:r>
              <a:rPr lang="en-US" sz="800" b="1" dirty="0" err="1"/>
              <a:t>Southmen</a:t>
            </a:r>
            <a:r>
              <a:rPr lang="en-US" sz="800" b="1" dirty="0"/>
              <a:t> 41 </a:t>
            </a:r>
            <a:endParaRPr lang="en-US" sz="1200" b="1" dirty="0"/>
          </a:p>
        </p:txBody>
      </p:sp>
      <p:pic>
        <p:nvPicPr>
          <p:cNvPr id="2" name="Picture 1">
            <a:extLst>
              <a:ext uri="{FF2B5EF4-FFF2-40B4-BE49-F238E27FC236}">
                <a16:creationId xmlns:a16="http://schemas.microsoft.com/office/drawing/2014/main" xmlns="" id="{F5567E13-5DA7-483F-9211-682B76108BDD}"/>
              </a:ext>
            </a:extLst>
          </p:cNvPr>
          <p:cNvPicPr>
            <a:picLocks noChangeAspect="1"/>
          </p:cNvPicPr>
          <p:nvPr/>
        </p:nvPicPr>
        <p:blipFill>
          <a:blip r:embed="rId2" cstate="print"/>
          <a:stretch>
            <a:fillRect/>
          </a:stretch>
        </p:blipFill>
        <p:spPr>
          <a:xfrm>
            <a:off x="435939" y="1517769"/>
            <a:ext cx="1029363" cy="457200"/>
          </a:xfrm>
          <a:prstGeom prst="rect">
            <a:avLst/>
          </a:prstGeom>
        </p:spPr>
      </p:pic>
      <p:sp>
        <p:nvSpPr>
          <p:cNvPr id="7" name="TextBox 6">
            <a:extLst>
              <a:ext uri="{FF2B5EF4-FFF2-40B4-BE49-F238E27FC236}">
                <a16:creationId xmlns:a16="http://schemas.microsoft.com/office/drawing/2014/main" xmlns="" id="{6C917CB0-23F4-4433-BB52-6C1CB3A7DB57}"/>
              </a:ext>
            </a:extLst>
          </p:cNvPr>
          <p:cNvSpPr txBox="1"/>
          <p:nvPr/>
        </p:nvSpPr>
        <p:spPr>
          <a:xfrm>
            <a:off x="1578937" y="14720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11/16/2020 WK4 Game 2</a:t>
            </a:r>
          </a:p>
          <a:p>
            <a:r>
              <a:rPr lang="en-US" sz="1600" dirty="0">
                <a:latin typeface="Arial Black" panose="020B0A04020102020204" pitchFamily="34" charset="0"/>
              </a:rPr>
              <a:t>Memphis Showboats @ Knoxville Bears</a:t>
            </a:r>
          </a:p>
        </p:txBody>
      </p:sp>
      <p:sp>
        <p:nvSpPr>
          <p:cNvPr id="9" name="TextBox 8">
            <a:extLst>
              <a:ext uri="{FF2B5EF4-FFF2-40B4-BE49-F238E27FC236}">
                <a16:creationId xmlns:a16="http://schemas.microsoft.com/office/drawing/2014/main" xmlns="" id="{EA1547D2-F629-4501-AE76-1E5C48A80588}"/>
              </a:ext>
            </a:extLst>
          </p:cNvPr>
          <p:cNvSpPr txBox="1"/>
          <p:nvPr/>
        </p:nvSpPr>
        <p:spPr>
          <a:xfrm>
            <a:off x="435939" y="2056824"/>
            <a:ext cx="109728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Showboats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10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40 Quarles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34 Reid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83 Carney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Crawford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Kuehn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Smith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Gunn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92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Clark </a:t>
            </a:r>
          </a:p>
        </p:txBody>
      </p:sp>
      <p:sp>
        <p:nvSpPr>
          <p:cNvPr id="11" name="TextBox 10">
            <a:extLst>
              <a:ext uri="{FF2B5EF4-FFF2-40B4-BE49-F238E27FC236}">
                <a16:creationId xmlns:a16="http://schemas.microsoft.com/office/drawing/2014/main" xmlns="" id="{CEA937E8-8761-42FF-A9FA-09E7CCB5DEA9}"/>
              </a:ext>
            </a:extLst>
          </p:cNvPr>
          <p:cNvSpPr txBox="1"/>
          <p:nvPr/>
        </p:nvSpPr>
        <p:spPr>
          <a:xfrm>
            <a:off x="1350338" y="2179877"/>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13" name="TextBox 12">
            <a:extLst>
              <a:ext uri="{FF2B5EF4-FFF2-40B4-BE49-F238E27FC236}">
                <a16:creationId xmlns:a16="http://schemas.microsoft.com/office/drawing/2014/main" xmlns="" id="{7261F6A0-1F65-4461-BB32-74E5E698BF18}"/>
              </a:ext>
            </a:extLst>
          </p:cNvPr>
          <p:cNvSpPr txBox="1"/>
          <p:nvPr/>
        </p:nvSpPr>
        <p:spPr>
          <a:xfrm>
            <a:off x="2023810" y="2056824"/>
            <a:ext cx="109728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Knoxville Bears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12 Troutman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31 Nichols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23 Faircloth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Frazier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Baskette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McCauley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52 Shafer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Warwick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Cole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75 Daniels </a:t>
            </a:r>
          </a:p>
        </p:txBody>
      </p:sp>
      <p:sp>
        <p:nvSpPr>
          <p:cNvPr id="15" name="TextBox 14">
            <a:extLst>
              <a:ext uri="{FF2B5EF4-FFF2-40B4-BE49-F238E27FC236}">
                <a16:creationId xmlns:a16="http://schemas.microsoft.com/office/drawing/2014/main" xmlns="" id="{9CD3803A-2FDC-494D-8628-FA8D4FBED0D4}"/>
              </a:ext>
            </a:extLst>
          </p:cNvPr>
          <p:cNvSpPr txBox="1"/>
          <p:nvPr/>
        </p:nvSpPr>
        <p:spPr>
          <a:xfrm>
            <a:off x="3636337" y="2580252"/>
            <a:ext cx="3657600" cy="206210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2852738" algn="l"/>
                <a:tab pos="3138488" algn="l"/>
              </a:tabLst>
            </a:pPr>
            <a:r>
              <a:rPr lang="en-US" sz="800" b="1" dirty="0"/>
              <a:t>1st QTR	TEN	MEM</a:t>
            </a:r>
          </a:p>
          <a:p>
            <a:pPr>
              <a:tabLst>
                <a:tab pos="2921000" algn="l"/>
                <a:tab pos="3138488" algn="l"/>
              </a:tabLst>
            </a:pPr>
            <a:r>
              <a:rPr lang="en-US" sz="800" b="1" dirty="0"/>
              <a:t>MEM - 36yd FG	   3	   0</a:t>
            </a:r>
          </a:p>
          <a:p>
            <a:pPr>
              <a:tabLst>
                <a:tab pos="2921000" algn="l"/>
                <a:tab pos="3138488" algn="l"/>
              </a:tabLst>
            </a:pPr>
            <a:r>
              <a:rPr lang="en-US" sz="800" b="1" dirty="0"/>
              <a:t>2nd Quarter</a:t>
            </a:r>
          </a:p>
          <a:p>
            <a:pPr>
              <a:tabLst>
                <a:tab pos="2921000" algn="l"/>
                <a:tab pos="3138488" algn="l"/>
              </a:tabLst>
            </a:pPr>
            <a:r>
              <a:rPr lang="en-US" sz="800" b="1" dirty="0"/>
              <a:t>MEM - Crawford 72yd Pass from Lewis (Kick GOOD)	  10 	   0</a:t>
            </a:r>
          </a:p>
          <a:p>
            <a:pPr>
              <a:tabLst>
                <a:tab pos="2921000" algn="l"/>
                <a:tab pos="3138488" algn="l"/>
              </a:tabLst>
            </a:pPr>
            <a:r>
              <a:rPr lang="en-US" sz="800" b="1" dirty="0"/>
              <a:t>MEM - 37yd FG	  13	   0</a:t>
            </a:r>
          </a:p>
          <a:p>
            <a:pPr>
              <a:tabLst>
                <a:tab pos="2921000" algn="l"/>
                <a:tab pos="3138488" algn="l"/>
              </a:tabLst>
            </a:pPr>
            <a:r>
              <a:rPr lang="en-US" sz="800" b="1" dirty="0"/>
              <a:t>3rd QTR</a:t>
            </a:r>
          </a:p>
          <a:p>
            <a:pPr>
              <a:tabLst>
                <a:tab pos="2921000" algn="l"/>
                <a:tab pos="3138488" algn="l"/>
              </a:tabLst>
            </a:pPr>
            <a:r>
              <a:rPr lang="en-US" sz="800" b="1" dirty="0"/>
              <a:t>KNX - Frazier 2yd Pass from Troutman (Kick GOOD)	  13	   7</a:t>
            </a:r>
          </a:p>
          <a:p>
            <a:pPr>
              <a:tabLst>
                <a:tab pos="2921000" algn="l"/>
                <a:tab pos="3138488" algn="l"/>
              </a:tabLst>
            </a:pPr>
            <a:r>
              <a:rPr lang="en-US" sz="800" b="1" dirty="0"/>
              <a:t>MEM - Quarles 75yd Run (Kick GOOD)	  20	   7</a:t>
            </a:r>
          </a:p>
          <a:p>
            <a:pPr>
              <a:tabLst>
                <a:tab pos="2921000" algn="l"/>
                <a:tab pos="3138488" algn="l"/>
              </a:tabLst>
            </a:pPr>
            <a:r>
              <a:rPr lang="en-US" sz="800" b="1" dirty="0"/>
              <a:t>KNX - </a:t>
            </a:r>
            <a:r>
              <a:rPr lang="en-US" sz="800" b="1" dirty="0" err="1"/>
              <a:t>Baskette</a:t>
            </a:r>
            <a:r>
              <a:rPr lang="en-US" sz="800" b="1" dirty="0"/>
              <a:t> 52yd Pass from Troutman (kick GOOD)	  20	  14</a:t>
            </a:r>
          </a:p>
          <a:p>
            <a:pPr>
              <a:tabLst>
                <a:tab pos="2921000" algn="l"/>
                <a:tab pos="3138488" algn="l"/>
              </a:tabLst>
            </a:pPr>
            <a:r>
              <a:rPr lang="en-US" sz="800" b="1" dirty="0"/>
              <a:t>4th QTR</a:t>
            </a:r>
          </a:p>
          <a:p>
            <a:pPr>
              <a:tabLst>
                <a:tab pos="2921000" algn="l"/>
                <a:tab pos="3138488" algn="l"/>
              </a:tabLst>
            </a:pPr>
            <a:r>
              <a:rPr lang="en-US" sz="800" b="1" dirty="0"/>
              <a:t>MEM - Quarles 14yd Run (Kick GOOD)	  27	  14</a:t>
            </a:r>
          </a:p>
          <a:p>
            <a:pPr>
              <a:tabLst>
                <a:tab pos="2921000" algn="l"/>
                <a:tab pos="3138488" algn="l"/>
              </a:tabLst>
            </a:pPr>
            <a:r>
              <a:rPr lang="en-US" sz="800" b="1" dirty="0"/>
              <a:t>MEM - Quarles 65yd Run (Kick FAILED) 	  33	  14</a:t>
            </a:r>
          </a:p>
          <a:p>
            <a:pPr>
              <a:tabLst>
                <a:tab pos="2921000" algn="l"/>
                <a:tab pos="3138488" algn="l"/>
              </a:tabLst>
            </a:pPr>
            <a:r>
              <a:rPr lang="en-US" sz="800" b="1" dirty="0"/>
              <a:t>KNX - McCauley 18yd Pass from Troutman (Kick GOOD)	  33	  21</a:t>
            </a:r>
          </a:p>
          <a:p>
            <a:pPr>
              <a:tabLst>
                <a:tab pos="2921000" algn="l"/>
                <a:tab pos="3138488" algn="l"/>
              </a:tabLst>
            </a:pPr>
            <a:r>
              <a:rPr lang="en-US" sz="800" b="1" dirty="0"/>
              <a:t>MEM - Reid 16yd Run (Kick GOOD)	  40	  21</a:t>
            </a:r>
          </a:p>
          <a:p>
            <a:pPr>
              <a:tabLst>
                <a:tab pos="2921000" algn="l"/>
                <a:tab pos="3138488" algn="l"/>
              </a:tabLst>
            </a:pPr>
            <a:r>
              <a:rPr lang="en-US" sz="800" b="1" dirty="0"/>
              <a:t>KNX - Faircloth 82 yd KR TD (Kick GOOD)	  40	  28</a:t>
            </a:r>
          </a:p>
        </p:txBody>
      </p:sp>
      <p:graphicFrame>
        <p:nvGraphicFramePr>
          <p:cNvPr id="17" name="Table 16">
            <a:extLst>
              <a:ext uri="{FF2B5EF4-FFF2-40B4-BE49-F238E27FC236}">
                <a16:creationId xmlns:a16="http://schemas.microsoft.com/office/drawing/2014/main" xmlns="" id="{57A3F323-D665-4D26-A88A-C7F082773AD1}"/>
              </a:ext>
            </a:extLst>
          </p:cNvPr>
          <p:cNvGraphicFramePr>
            <a:graphicFrameLocks noGrp="1"/>
          </p:cNvGraphicFramePr>
          <p:nvPr>
            <p:extLst>
              <p:ext uri="{D42A27DB-BD31-4B8C-83A1-F6EECF244321}">
                <p14:modId xmlns:p14="http://schemas.microsoft.com/office/powerpoint/2010/main" xmlns="" val="136901825"/>
              </p:ext>
            </p:extLst>
          </p:nvPr>
        </p:nvGraphicFramePr>
        <p:xfrm>
          <a:off x="3611681" y="1974969"/>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Showboats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40</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Bears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28</a:t>
                      </a:r>
                    </a:p>
                  </a:txBody>
                  <a:tcPr marL="68580" marR="68580" marT="0" marB="0"/>
                </a:tc>
                <a:extLst>
                  <a:ext uri="{0D108BD9-81ED-4DB2-BD59-A6C34878D82A}">
                    <a16:rowId xmlns:a16="http://schemas.microsoft.com/office/drawing/2014/main" xmlns="" val="3177947723"/>
                  </a:ext>
                </a:extLst>
              </a:tr>
            </a:tbl>
          </a:graphicData>
        </a:graphic>
      </p:graphicFrame>
      <p:sp>
        <p:nvSpPr>
          <p:cNvPr id="19" name="TextBox 18">
            <a:extLst>
              <a:ext uri="{FF2B5EF4-FFF2-40B4-BE49-F238E27FC236}">
                <a16:creationId xmlns:a16="http://schemas.microsoft.com/office/drawing/2014/main" xmlns="" id="{A004C115-BA37-428B-9C63-6D3724FA82A8}"/>
              </a:ext>
            </a:extLst>
          </p:cNvPr>
          <p:cNvSpPr txBox="1"/>
          <p:nvPr/>
        </p:nvSpPr>
        <p:spPr>
          <a:xfrm>
            <a:off x="435939" y="3626484"/>
            <a:ext cx="3200400" cy="6955750"/>
          </a:xfrm>
          <a:prstGeom prst="rect">
            <a:avLst/>
          </a:prstGeom>
          <a:noFill/>
        </p:spPr>
        <p:txBody>
          <a:bodyPr wrap="square" rtlCol="0">
            <a:spAutoFit/>
          </a:bodyPr>
          <a:lstStyle/>
          <a:p>
            <a:r>
              <a:rPr lang="en-US" sz="800" b="1" dirty="0"/>
              <a:t>Coin Toss “Heads” - Showboats Receive</a:t>
            </a:r>
          </a:p>
          <a:p>
            <a:r>
              <a:rPr lang="en-US" sz="800" b="1" dirty="0"/>
              <a:t>1st Quarter</a:t>
            </a:r>
          </a:p>
          <a:p>
            <a:r>
              <a:rPr lang="en-US" sz="800" b="1" dirty="0"/>
              <a:t>15:00 KO Bears to Showboats 38yds to 27 /  Shirk 32 yd KR (Nichols)</a:t>
            </a:r>
          </a:p>
          <a:p>
            <a:r>
              <a:rPr lang="en-US" sz="800" b="1" dirty="0"/>
              <a:t>Showboats @ D41</a:t>
            </a:r>
          </a:p>
          <a:p>
            <a:r>
              <a:rPr lang="en-US" sz="800" b="1" dirty="0"/>
              <a:t>14:25 1/10 @ D41 - Reid 7yd Run (Daniels)</a:t>
            </a:r>
          </a:p>
          <a:p>
            <a:r>
              <a:rPr lang="en-US" sz="800" b="1" dirty="0"/>
              <a:t>13:45 2/3 @ D34 - Reid 16yd Run (Faircloth)</a:t>
            </a:r>
          </a:p>
          <a:p>
            <a:r>
              <a:rPr lang="en-US" sz="800" b="1" dirty="0"/>
              <a:t>11:56 1/10 @ D18 - Quarles 4yd Run (Troutman)</a:t>
            </a:r>
          </a:p>
          <a:p>
            <a:r>
              <a:rPr lang="en-US" sz="800" b="1" dirty="0"/>
              <a:t>10:49 2/6 @ D14 - Quarles -1yd Run (Cole)</a:t>
            </a:r>
          </a:p>
          <a:p>
            <a:r>
              <a:rPr lang="en-US" sz="800" b="1" dirty="0"/>
              <a:t>  9:58 3/7 @ D15 - Quarles -4yd Run (Nichols)</a:t>
            </a:r>
          </a:p>
          <a:p>
            <a:r>
              <a:rPr lang="en-US" sz="800" b="1" dirty="0"/>
              <a:t>  8:53 4/11 D19 - 36yd FG Att. GOOD</a:t>
            </a:r>
          </a:p>
          <a:p>
            <a:r>
              <a:rPr lang="en-US" sz="800" b="1" dirty="0"/>
              <a:t>	Showboats 3 Bears 0</a:t>
            </a:r>
          </a:p>
          <a:p>
            <a:r>
              <a:rPr lang="en-US" sz="800" b="1" dirty="0"/>
              <a:t>  7:25 KO Showboats to Bears 35yds to 30 / Nichols 4yd KR (Clark)</a:t>
            </a:r>
          </a:p>
          <a:p>
            <a:r>
              <a:rPr lang="en-US" sz="800" b="1" dirty="0"/>
              <a:t>Bears @ their 34</a:t>
            </a:r>
          </a:p>
          <a:p>
            <a:r>
              <a:rPr lang="en-US" sz="800" b="1" dirty="0"/>
              <a:t>  7:20 1/10 @ 34 - Nichols -2yd Run (Shirk)</a:t>
            </a:r>
          </a:p>
          <a:p>
            <a:r>
              <a:rPr lang="en-US" sz="800" b="1" dirty="0"/>
              <a:t>  6:48 1/10 @ 32 - Faircloth 22yd Run OB</a:t>
            </a:r>
          </a:p>
          <a:p>
            <a:pPr>
              <a:tabLst>
                <a:tab pos="228600" algn="l"/>
              </a:tabLst>
            </a:pPr>
            <a:r>
              <a:rPr lang="en-US" sz="800" b="1" dirty="0"/>
              <a:t>  5:28 1/10 @ D46 - Faircloth to D9 FUMBLE / Showboats Quarles 	recovers @ D12 / 34yd Run w/Fumble / Quarles 4yd Fumble 	Return (Faircloth)</a:t>
            </a:r>
          </a:p>
          <a:p>
            <a:r>
              <a:rPr lang="en-US" sz="800" b="1" dirty="0"/>
              <a:t>Showboats @ their 16</a:t>
            </a:r>
          </a:p>
          <a:p>
            <a:r>
              <a:rPr lang="en-US" sz="800" b="1" dirty="0"/>
              <a:t>  3:37 1/10 @ 16 - Quarles 8yd Run (White)</a:t>
            </a:r>
          </a:p>
          <a:p>
            <a:r>
              <a:rPr lang="en-US" sz="800" b="1" dirty="0"/>
              <a:t>  2:57 2/2 @ 24 - Reid 22yd Run (Frazier)</a:t>
            </a:r>
          </a:p>
          <a:p>
            <a:pPr>
              <a:tabLst>
                <a:tab pos="228600" algn="l"/>
              </a:tabLst>
            </a:pPr>
            <a:r>
              <a:rPr lang="en-US" sz="800" b="1" dirty="0"/>
              <a:t>  1:36 1/10 @ 46 - Quarles to 45 FUMBLE / Recovered by Kuehn / 	Quarles 9yd Run / Kuehn 0yd Fumble Return (Troutman)</a:t>
            </a:r>
          </a:p>
          <a:p>
            <a:r>
              <a:rPr lang="en-US" sz="800" b="1" dirty="0"/>
              <a:t>  0:27 2/1 @ D45 - Time allowed to expire</a:t>
            </a:r>
          </a:p>
          <a:p>
            <a:r>
              <a:rPr lang="en-US" sz="800" b="1" dirty="0"/>
              <a:t>End of QTR </a:t>
            </a:r>
          </a:p>
          <a:p>
            <a:r>
              <a:rPr lang="en-US" sz="800" b="1" dirty="0"/>
              <a:t>	Showboats 3 Bears 0</a:t>
            </a:r>
          </a:p>
          <a:p>
            <a:r>
              <a:rPr lang="en-US" sz="800" b="1" dirty="0"/>
              <a:t>2nd Quarter</a:t>
            </a:r>
          </a:p>
          <a:p>
            <a:pPr>
              <a:tabLst>
                <a:tab pos="228600" algn="l"/>
              </a:tabLst>
            </a:pPr>
            <a:r>
              <a:rPr lang="en-US" sz="800" b="1" dirty="0"/>
              <a:t>15:00 2/1 @ D45 - Lewis SACK(White)/FUMBLE @ 28 / Recovered by 	Smith / Down @ 32 / -22yd Run w/ Fumble and Recovery by the 	Offense. </a:t>
            </a:r>
          </a:p>
          <a:p>
            <a:r>
              <a:rPr lang="en-US" sz="800" b="1" dirty="0"/>
              <a:t>13:55 3/23 @ 28 - Pass to Crawford @ D43 COMP 72yds TD</a:t>
            </a:r>
          </a:p>
          <a:p>
            <a:r>
              <a:rPr lang="en-US" sz="800" b="1" dirty="0"/>
              <a:t>11:59 Conversion Kick GOOD</a:t>
            </a:r>
          </a:p>
          <a:p>
            <a:r>
              <a:rPr lang="en-US" sz="800" b="1" dirty="0"/>
              <a:t>	Showboats 10 Bears 0</a:t>
            </a:r>
          </a:p>
          <a:p>
            <a:r>
              <a:rPr lang="en-US" sz="800" b="1" dirty="0"/>
              <a:t>11:59 KO Showboats to Bears 57yds to 8 / </a:t>
            </a:r>
            <a:r>
              <a:rPr lang="en-US" sz="800" b="1" dirty="0" err="1"/>
              <a:t>Baskette</a:t>
            </a:r>
            <a:r>
              <a:rPr lang="en-US" sz="800" b="1" dirty="0"/>
              <a:t> 25yd KR (Kuehn)</a:t>
            </a:r>
          </a:p>
          <a:p>
            <a:r>
              <a:rPr lang="en-US" sz="800" b="1" dirty="0"/>
              <a:t>Bears @ their 33</a:t>
            </a:r>
          </a:p>
          <a:p>
            <a:r>
              <a:rPr lang="en-US" sz="800" b="1" dirty="0"/>
              <a:t>11:39 1/10 @ 33 - Nichols -4yd Run (Shirk)</a:t>
            </a:r>
          </a:p>
          <a:p>
            <a:r>
              <a:rPr lang="en-US" sz="800" b="1" dirty="0"/>
              <a:t>11:17 2/14 @ 29 - Nichols 32yd Run (Kuehn)</a:t>
            </a:r>
          </a:p>
          <a:p>
            <a:r>
              <a:rPr lang="en-US" sz="800" b="1" dirty="0"/>
              <a:t>  9:53 1/10 @ D39 - Pass to </a:t>
            </a:r>
            <a:r>
              <a:rPr lang="en-US" sz="800" b="1" dirty="0" err="1"/>
              <a:t>Baskette</a:t>
            </a:r>
            <a:r>
              <a:rPr lang="en-US" sz="800" b="1" dirty="0"/>
              <a:t> @ D20 COMP 19yds (Reid)</a:t>
            </a:r>
          </a:p>
          <a:p>
            <a:r>
              <a:rPr lang="en-US" sz="800" b="1" dirty="0"/>
              <a:t>  9:08 1/10 @ D20 - Faircloth -8yd Run (Shirk)</a:t>
            </a:r>
          </a:p>
          <a:p>
            <a:r>
              <a:rPr lang="en-US" sz="800" b="1" dirty="0"/>
              <a:t>  8:30 2/8 @ D28 - Nichols 0yd Run (Quarles)</a:t>
            </a:r>
          </a:p>
          <a:p>
            <a:pPr>
              <a:tabLst>
                <a:tab pos="228600" algn="l"/>
              </a:tabLst>
            </a:pPr>
            <a:r>
              <a:rPr lang="en-US" sz="800" b="1" dirty="0"/>
              <a:t>  7:28 3/18 @ D28 - Pass to Nichols @ D30 COMP to D18 / FUMBLE / 	Showboats Smith recovers @ D16 / 10yds w/Fumble recovered by 	the defense /15yd Fumble Return (McCauley)</a:t>
            </a:r>
          </a:p>
          <a:p>
            <a:r>
              <a:rPr lang="en-US" sz="800" b="1" dirty="0"/>
              <a:t>Showboats @ their 31</a:t>
            </a:r>
          </a:p>
          <a:p>
            <a:r>
              <a:rPr lang="en-US" sz="800" b="1" dirty="0"/>
              <a:t>  5:49 1/10 @ 31 - Quarles 9yd Run (</a:t>
            </a:r>
            <a:r>
              <a:rPr lang="en-US" sz="800" b="1" dirty="0" err="1"/>
              <a:t>Baskette</a:t>
            </a:r>
            <a:r>
              <a:rPr lang="en-US" sz="800" b="1" dirty="0"/>
              <a:t>)</a:t>
            </a:r>
          </a:p>
          <a:p>
            <a:r>
              <a:rPr lang="en-US" sz="800" b="1" dirty="0"/>
              <a:t>  5:14 2/1 @ 40 - Reid 5yd Run (FP)</a:t>
            </a:r>
          </a:p>
          <a:p>
            <a:r>
              <a:rPr lang="en-US" sz="800" b="1" dirty="0"/>
              <a:t>  4:03 1/10 @ 45 - Reid -2yd Run (Daniels)</a:t>
            </a:r>
          </a:p>
          <a:p>
            <a:r>
              <a:rPr lang="en-US" sz="800" b="1" dirty="0"/>
              <a:t>  3:05 2/12 @ 43 - Crawford 20yd Run (Faircloth)</a:t>
            </a:r>
          </a:p>
          <a:p>
            <a:r>
              <a:rPr lang="en-US" sz="800" b="1" dirty="0"/>
              <a:t>TWO MINUTE WARNING</a:t>
            </a:r>
          </a:p>
          <a:p>
            <a:r>
              <a:rPr lang="en-US" sz="800" b="1" dirty="0"/>
              <a:t>  1:20 1/10 @ D37 - Quarles 0yd Run (Nichols) - Showboats call 1st TO</a:t>
            </a:r>
          </a:p>
          <a:p>
            <a:endParaRPr lang="en-US" sz="800" b="1" dirty="0"/>
          </a:p>
          <a:p>
            <a:endParaRPr lang="en-US" sz="800" b="1" dirty="0"/>
          </a:p>
          <a:p>
            <a:endParaRPr lang="en-US" sz="800" b="1" dirty="0"/>
          </a:p>
          <a:p>
            <a:endParaRPr lang="en-US" sz="1000" b="1" dirty="0"/>
          </a:p>
          <a:p>
            <a:endParaRPr lang="en-US" sz="1200" b="1" dirty="0"/>
          </a:p>
        </p:txBody>
      </p:sp>
      <p:sp>
        <p:nvSpPr>
          <p:cNvPr id="21" name="TextBox 20">
            <a:extLst>
              <a:ext uri="{FF2B5EF4-FFF2-40B4-BE49-F238E27FC236}">
                <a16:creationId xmlns:a16="http://schemas.microsoft.com/office/drawing/2014/main" xmlns="" id="{C8FCE4A0-D776-4447-8BF1-E26AC83DE4CE}"/>
              </a:ext>
            </a:extLst>
          </p:cNvPr>
          <p:cNvSpPr txBox="1"/>
          <p:nvPr/>
        </p:nvSpPr>
        <p:spPr>
          <a:xfrm>
            <a:off x="3636337" y="4642355"/>
            <a:ext cx="3657600" cy="5724644"/>
          </a:xfrm>
          <a:prstGeom prst="rect">
            <a:avLst/>
          </a:prstGeom>
          <a:noFill/>
        </p:spPr>
        <p:txBody>
          <a:bodyPr wrap="square" rtlCol="0">
            <a:spAutoFit/>
          </a:bodyPr>
          <a:lstStyle/>
          <a:p>
            <a:r>
              <a:rPr lang="en-US" sz="800" b="1" dirty="0"/>
              <a:t> 1:02 2/10 @ D37 - Pass to Carney @ D15 COMP 27yds (Nichols) - Showboats call 2nd TO</a:t>
            </a:r>
          </a:p>
          <a:p>
            <a:r>
              <a:rPr lang="en-US" sz="800" b="1" dirty="0"/>
              <a:t>  0:44 1/G @ D10 - Reid -10yd Run (Daniels) - Showboats call 3rd TO</a:t>
            </a:r>
          </a:p>
          <a:p>
            <a:r>
              <a:rPr lang="en-US" sz="800" b="1" dirty="0"/>
              <a:t>  0:26 2/G @ D20 - Pass to Quarles in end zone INC</a:t>
            </a:r>
          </a:p>
          <a:p>
            <a:r>
              <a:rPr lang="en-US" sz="800" b="1" dirty="0"/>
              <a:t>  0:11 3/G @ D20 - 37yd FG Att. GOOD </a:t>
            </a:r>
          </a:p>
          <a:p>
            <a:r>
              <a:rPr lang="en-US" sz="800" b="1" dirty="0"/>
              <a:t>	Showboats 13 Bears 0</a:t>
            </a:r>
          </a:p>
          <a:p>
            <a:r>
              <a:rPr lang="en-US" sz="800" b="1" dirty="0"/>
              <a:t>  0:05 KO Showboats to Bears 35 yds to 30 / Faircloth 7yd KR (Kuehn) - Time Expires </a:t>
            </a:r>
          </a:p>
          <a:p>
            <a:r>
              <a:rPr lang="en-US" sz="800" b="1" dirty="0"/>
              <a:t>END of </a:t>
            </a:r>
            <a:r>
              <a:rPr lang="en-US" sz="800" b="1" dirty="0" err="1"/>
              <a:t>Qtr</a:t>
            </a:r>
            <a:r>
              <a:rPr lang="en-US" sz="800" b="1" dirty="0"/>
              <a:t>- Halftime</a:t>
            </a:r>
          </a:p>
          <a:p>
            <a:r>
              <a:rPr lang="en-US" sz="800" b="1" dirty="0"/>
              <a:t>	Showboats 13 Bears 0</a:t>
            </a:r>
          </a:p>
          <a:p>
            <a:r>
              <a:rPr lang="en-US" sz="800" b="1" dirty="0"/>
              <a:t>Bears to receive 2nd Half Kickoff</a:t>
            </a:r>
          </a:p>
          <a:p>
            <a:r>
              <a:rPr lang="en-US" sz="800" b="1" dirty="0"/>
              <a:t>3rd Quarter</a:t>
            </a:r>
          </a:p>
          <a:p>
            <a:r>
              <a:rPr lang="en-US" sz="800" b="1" dirty="0"/>
              <a:t>15:00 KO Showboats to Bears 57 yds to 8 / </a:t>
            </a:r>
            <a:r>
              <a:rPr lang="en-US" sz="800" b="1" dirty="0" err="1"/>
              <a:t>Baskette</a:t>
            </a:r>
            <a:r>
              <a:rPr lang="en-US" sz="800" b="1" dirty="0"/>
              <a:t> 32yd KR (Kuehn)</a:t>
            </a:r>
          </a:p>
          <a:p>
            <a:r>
              <a:rPr lang="en-US" sz="800" b="1" dirty="0"/>
              <a:t>Bears @ their 40</a:t>
            </a:r>
          </a:p>
          <a:p>
            <a:r>
              <a:rPr lang="en-US" sz="800" b="1" dirty="0"/>
              <a:t>14:30 1/10 @ 40 - Faircloth 3yd Run (Kuehn)</a:t>
            </a:r>
          </a:p>
          <a:p>
            <a:r>
              <a:rPr lang="en-US" sz="800" b="1" dirty="0"/>
              <a:t>14:08 2/7 @ 43 - Nichols 38yd Run (Crawford)</a:t>
            </a:r>
          </a:p>
          <a:p>
            <a:r>
              <a:rPr lang="en-US" sz="800" b="1" dirty="0"/>
              <a:t>12:43 1/10 @ D19 - Faircloth -5yd Run (White)</a:t>
            </a:r>
          </a:p>
          <a:p>
            <a:r>
              <a:rPr lang="en-US" sz="800" b="1" dirty="0"/>
              <a:t>11:26 2/15 @ D24 - Nichols 22yd Run (Reid)</a:t>
            </a:r>
          </a:p>
          <a:p>
            <a:r>
              <a:rPr lang="en-US" sz="800" b="1" dirty="0"/>
              <a:t>10:14 1/G @ D2 - Pass to Frazier @ GL COMP 2yds TD</a:t>
            </a:r>
          </a:p>
          <a:p>
            <a:r>
              <a:rPr lang="en-US" sz="800" b="1" dirty="0"/>
              <a:t>  9:28 Conversion Kick GOOD </a:t>
            </a:r>
          </a:p>
          <a:p>
            <a:r>
              <a:rPr lang="en-US" sz="800" b="1" dirty="0"/>
              <a:t>	Showboats 13 Bears 7</a:t>
            </a:r>
          </a:p>
          <a:p>
            <a:r>
              <a:rPr lang="en-US" sz="800" b="1" dirty="0"/>
              <a:t>  9:28 KO Bears to Showboats 73yds to end zone (-8) / TOUCHBACK</a:t>
            </a:r>
          </a:p>
          <a:p>
            <a:r>
              <a:rPr lang="en-US" sz="800" b="1" dirty="0"/>
              <a:t>Showboats @ their 25</a:t>
            </a:r>
          </a:p>
          <a:p>
            <a:r>
              <a:rPr lang="en-US" sz="800" b="1" dirty="0"/>
              <a:t>  9:28 1/10 @ 25 - Quarles 75yd Run TD </a:t>
            </a:r>
          </a:p>
          <a:p>
            <a:r>
              <a:rPr lang="en-US" sz="800" b="1" dirty="0"/>
              <a:t>  8:08 Conversion Kick GOOD</a:t>
            </a:r>
          </a:p>
          <a:p>
            <a:r>
              <a:rPr lang="en-US" sz="800" b="1" dirty="0"/>
              <a:t>	Showboats 20 Bears 7</a:t>
            </a:r>
          </a:p>
          <a:p>
            <a:r>
              <a:rPr lang="en-US" sz="800" b="1" dirty="0"/>
              <a:t>Bears @ their 14</a:t>
            </a:r>
          </a:p>
          <a:p>
            <a:r>
              <a:rPr lang="en-US" sz="800" b="1" dirty="0"/>
              <a:t>  7:58 1/10 @ 14 - Pass to </a:t>
            </a:r>
            <a:r>
              <a:rPr lang="en-US" sz="800" b="1" dirty="0" err="1"/>
              <a:t>Baskette</a:t>
            </a:r>
            <a:r>
              <a:rPr lang="en-US" sz="800" b="1" dirty="0"/>
              <a:t> @ 33 INC</a:t>
            </a:r>
          </a:p>
          <a:p>
            <a:r>
              <a:rPr lang="en-US" sz="800" b="1" dirty="0"/>
              <a:t>  7:27 2/10 @ 14 - Pass to Frazier @ 33 COMP 24yds (Quarles)</a:t>
            </a:r>
          </a:p>
          <a:p>
            <a:r>
              <a:rPr lang="en-US" sz="800" b="1" dirty="0"/>
              <a:t>  6:56 1/10 @ 38 - Faircloth 0yd Run (Quarles)</a:t>
            </a:r>
          </a:p>
          <a:p>
            <a:r>
              <a:rPr lang="en-US" sz="800" b="1" dirty="0"/>
              <a:t>  5:54 2/10 @ 38 - Troutman FUMBLE and Recovery @ 27 / 10yd Run (FP)</a:t>
            </a:r>
          </a:p>
          <a:p>
            <a:r>
              <a:rPr lang="en-US" sz="800" b="1" dirty="0"/>
              <a:t>  4:37 1/10 @ 48 - Pass to </a:t>
            </a:r>
            <a:r>
              <a:rPr lang="en-US" sz="800" b="1" dirty="0" err="1"/>
              <a:t>Baskette</a:t>
            </a:r>
            <a:r>
              <a:rPr lang="en-US" sz="800" b="1" dirty="0"/>
              <a:t> @ D23 COMP 52yds TD</a:t>
            </a:r>
          </a:p>
          <a:p>
            <a:r>
              <a:rPr lang="en-US" sz="800" b="1" dirty="0"/>
              <a:t>  3:36 Conversion Kick GOOD</a:t>
            </a:r>
          </a:p>
          <a:p>
            <a:r>
              <a:rPr lang="en-US" sz="800" b="1" dirty="0"/>
              <a:t>	Showboats 20 Bears 14 </a:t>
            </a:r>
          </a:p>
          <a:p>
            <a:r>
              <a:rPr lang="en-US" sz="800" b="1" dirty="0"/>
              <a:t>  3:36 KO Bears to Showboats 54yds to 11 / Reid 16yd KR (</a:t>
            </a:r>
            <a:r>
              <a:rPr lang="en-US" sz="800" b="1" dirty="0" err="1"/>
              <a:t>Baskette</a:t>
            </a:r>
            <a:r>
              <a:rPr lang="en-US" sz="800" b="1" dirty="0"/>
              <a:t>)</a:t>
            </a:r>
          </a:p>
          <a:p>
            <a:r>
              <a:rPr lang="en-US" sz="800" b="1" dirty="0"/>
              <a:t>Showboats @ their 27</a:t>
            </a:r>
          </a:p>
          <a:p>
            <a:r>
              <a:rPr lang="en-US" sz="800" b="1" dirty="0"/>
              <a:t>  3:18 1/10 @ 27 - Quarles 40yd Run OB</a:t>
            </a:r>
          </a:p>
          <a:p>
            <a:r>
              <a:rPr lang="en-US" sz="800" b="1" dirty="0"/>
              <a:t>  2:43 1/10 @ D33 - Reid -3yd Run (</a:t>
            </a:r>
            <a:r>
              <a:rPr lang="en-US" sz="800" b="1" dirty="0" err="1"/>
              <a:t>Baskette</a:t>
            </a:r>
            <a:r>
              <a:rPr lang="en-US" sz="800" b="1" dirty="0"/>
              <a:t>)</a:t>
            </a:r>
          </a:p>
          <a:p>
            <a:r>
              <a:rPr lang="en-US" sz="800" b="1" dirty="0"/>
              <a:t>  1:51 2/13 @ D36 - Quarles 27yd Run OB</a:t>
            </a:r>
          </a:p>
          <a:p>
            <a:r>
              <a:rPr lang="en-US" sz="800" b="1" dirty="0"/>
              <a:t>  0:23 1/G @ D6 - Pass to Crawford in end zone SACK / Lewis -19yd Run (Shafer) - Time expires</a:t>
            </a:r>
          </a:p>
          <a:p>
            <a:r>
              <a:rPr lang="en-US" sz="800" b="1" dirty="0"/>
              <a:t>End of QTR</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501217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5A97D88B-05AE-4939-9E68-16668EE4EC70}"/>
              </a:ext>
            </a:extLst>
          </p:cNvPr>
          <p:cNvSpPr txBox="1"/>
          <p:nvPr/>
        </p:nvSpPr>
        <p:spPr>
          <a:xfrm>
            <a:off x="478463" y="260738"/>
            <a:ext cx="3200400" cy="2616101"/>
          </a:xfrm>
          <a:prstGeom prst="rect">
            <a:avLst/>
          </a:prstGeom>
          <a:noFill/>
        </p:spPr>
        <p:txBody>
          <a:bodyPr wrap="square" rtlCol="0">
            <a:spAutoFit/>
          </a:bodyPr>
          <a:lstStyle/>
          <a:p>
            <a:r>
              <a:rPr lang="en-US" sz="800" b="1" dirty="0"/>
              <a:t> 	Showboats 20 Bears 14</a:t>
            </a:r>
          </a:p>
          <a:p>
            <a:r>
              <a:rPr lang="en-US" sz="800" b="1" dirty="0"/>
              <a:t>4th Quarter</a:t>
            </a:r>
          </a:p>
          <a:p>
            <a:r>
              <a:rPr lang="en-US" sz="800" b="1" dirty="0"/>
              <a:t>15:00 2/G @ D25 - Quarles 11yd Run OB</a:t>
            </a:r>
          </a:p>
          <a:p>
            <a:r>
              <a:rPr lang="en-US" sz="800" b="1" dirty="0"/>
              <a:t>14:02 3/G @ D14 - Quarles 14yd Run TD</a:t>
            </a:r>
          </a:p>
          <a:p>
            <a:r>
              <a:rPr lang="en-US" sz="800" b="1" dirty="0"/>
              <a:t>13:26 Conversion Kick GOOD</a:t>
            </a:r>
          </a:p>
          <a:p>
            <a:r>
              <a:rPr lang="en-US" sz="800" b="1" dirty="0"/>
              <a:t>	Showboats 27 Bears 14</a:t>
            </a:r>
          </a:p>
          <a:p>
            <a:r>
              <a:rPr lang="en-US" sz="800" b="1" dirty="0"/>
              <a:t>13:26 KO Showboats to Bears 64 yds to 1 / Faircloth 28yd KR OB</a:t>
            </a:r>
          </a:p>
          <a:p>
            <a:r>
              <a:rPr lang="en-US" sz="800" b="1" dirty="0"/>
              <a:t>Bears @ their 34</a:t>
            </a:r>
          </a:p>
          <a:p>
            <a:r>
              <a:rPr lang="en-US" sz="800" b="1" dirty="0"/>
              <a:t>12:33 1/10 @ 34 - Faircloth 49yd Run (FP)</a:t>
            </a:r>
          </a:p>
          <a:p>
            <a:r>
              <a:rPr lang="en-US" sz="800" b="1" dirty="0"/>
              <a:t>11:56 1/10 @ D17 - Faircloth -6yd Run (Carney)</a:t>
            </a:r>
          </a:p>
          <a:p>
            <a:r>
              <a:rPr lang="en-US" sz="800" b="1" dirty="0"/>
              <a:t>10:47 2/16 @ D23 - Pass to </a:t>
            </a:r>
            <a:r>
              <a:rPr lang="en-US" sz="800" b="1" dirty="0" err="1"/>
              <a:t>Baskette</a:t>
            </a:r>
            <a:r>
              <a:rPr lang="en-US" sz="800" b="1" dirty="0"/>
              <a:t> in end zone INC</a:t>
            </a:r>
          </a:p>
          <a:p>
            <a:r>
              <a:rPr lang="en-US" sz="800" b="1" dirty="0"/>
              <a:t>  9:37 3/16 @ D23 - Faircloth -4yd Run (Quarles)</a:t>
            </a:r>
          </a:p>
          <a:p>
            <a:r>
              <a:rPr lang="en-US" sz="800" b="1" dirty="0"/>
              <a:t>  9:17 4/20 @ D27 - 45yd FG Att. NO GOOD (Short)</a:t>
            </a:r>
          </a:p>
          <a:p>
            <a:r>
              <a:rPr lang="en-US" sz="800" b="1" dirty="0"/>
              <a:t>Showboats @ 35</a:t>
            </a:r>
          </a:p>
          <a:p>
            <a:r>
              <a:rPr lang="en-US" sz="800" b="1" dirty="0"/>
              <a:t>  8:30 1/10 @ 35 - Quarles 65yd Run TD</a:t>
            </a:r>
          </a:p>
          <a:p>
            <a:r>
              <a:rPr lang="en-US" sz="800" b="1" dirty="0"/>
              <a:t>  7:13 Conversion Kick NO GOOD</a:t>
            </a:r>
          </a:p>
          <a:p>
            <a:r>
              <a:rPr lang="en-US" sz="800" b="1" dirty="0"/>
              <a:t>	Showboats 33 Bears 14</a:t>
            </a:r>
          </a:p>
          <a:p>
            <a:pPr>
              <a:tabLst>
                <a:tab pos="228600" algn="l"/>
              </a:tabLst>
            </a:pPr>
            <a:r>
              <a:rPr lang="en-US" sz="800" b="1" dirty="0"/>
              <a:t>  7:13 KO Showboats to Bears 67yds to end zone (-2) / </a:t>
            </a:r>
            <a:r>
              <a:rPr lang="en-US" sz="800" b="1" dirty="0" err="1"/>
              <a:t>Baskette</a:t>
            </a:r>
            <a:r>
              <a:rPr lang="en-US" sz="800" b="1" dirty="0"/>
              <a:t> 26yd KR 	(Kuehn)</a:t>
            </a:r>
          </a:p>
          <a:p>
            <a:endParaRPr lang="en-US" sz="1200" b="1" dirty="0"/>
          </a:p>
        </p:txBody>
      </p:sp>
      <p:sp>
        <p:nvSpPr>
          <p:cNvPr id="9" name="TextBox 8">
            <a:extLst>
              <a:ext uri="{FF2B5EF4-FFF2-40B4-BE49-F238E27FC236}">
                <a16:creationId xmlns:a16="http://schemas.microsoft.com/office/drawing/2014/main" xmlns="" id="{C3C0A2AA-ED00-43D8-AEF6-299C8EA657FF}"/>
              </a:ext>
            </a:extLst>
          </p:cNvPr>
          <p:cNvSpPr txBox="1"/>
          <p:nvPr/>
        </p:nvSpPr>
        <p:spPr>
          <a:xfrm>
            <a:off x="3636337" y="260738"/>
            <a:ext cx="3657600" cy="2554545"/>
          </a:xfrm>
          <a:prstGeom prst="rect">
            <a:avLst/>
          </a:prstGeom>
          <a:noFill/>
        </p:spPr>
        <p:txBody>
          <a:bodyPr wrap="square" rtlCol="0">
            <a:spAutoFit/>
          </a:bodyPr>
          <a:lstStyle/>
          <a:p>
            <a:r>
              <a:rPr lang="en-US" sz="800" b="1" dirty="0"/>
              <a:t>Bears @ their 24</a:t>
            </a:r>
          </a:p>
          <a:p>
            <a:r>
              <a:rPr lang="en-US" sz="800" b="1" dirty="0"/>
              <a:t>   6:17 1/10 @ 24 - Pass to Frazier @ 46 COMP 58yds (FP)</a:t>
            </a:r>
          </a:p>
          <a:p>
            <a:r>
              <a:rPr lang="en-US" sz="800" b="1" dirty="0"/>
              <a:t>  5:24 1/10 @ D18 - Pass to McCauley in end Zone COMP 18yds TD</a:t>
            </a:r>
          </a:p>
          <a:p>
            <a:r>
              <a:rPr lang="en-US" sz="800" b="1" dirty="0"/>
              <a:t>  4:18 Conversion KICK GOOD</a:t>
            </a:r>
          </a:p>
          <a:p>
            <a:r>
              <a:rPr lang="en-US" sz="800" b="1" dirty="0"/>
              <a:t>	Showboats 33 Bears 21</a:t>
            </a:r>
          </a:p>
          <a:p>
            <a:r>
              <a:rPr lang="en-US" sz="800" b="1" dirty="0"/>
              <a:t>   4:18 KO Bears to Showboats “Onside Kick” 17yds OB</a:t>
            </a:r>
          </a:p>
          <a:p>
            <a:r>
              <a:rPr lang="en-US" sz="800" b="1" dirty="0"/>
              <a:t>Showboats @ their 48</a:t>
            </a:r>
          </a:p>
          <a:p>
            <a:r>
              <a:rPr lang="en-US" sz="800" b="1" dirty="0"/>
              <a:t>  4:18 1/10 @ 48 - Reid 32yd Run (FP)</a:t>
            </a:r>
          </a:p>
          <a:p>
            <a:r>
              <a:rPr lang="en-US" sz="800" b="1" dirty="0"/>
              <a:t>  2:59 1/10 @ D20 - Reid 1yd Run (FP) - Time allowed to advance - Time Out</a:t>
            </a:r>
          </a:p>
          <a:p>
            <a:r>
              <a:rPr lang="en-US" sz="800" b="1" dirty="0"/>
              <a:t>TWO MINUTE WARNING</a:t>
            </a:r>
          </a:p>
          <a:p>
            <a:r>
              <a:rPr lang="en-US" sz="800" b="1" dirty="0"/>
              <a:t>  2:00 2/9 @ D19 - Lewis 18yd Run OB</a:t>
            </a:r>
          </a:p>
          <a:p>
            <a:r>
              <a:rPr lang="en-US" sz="800" b="1" dirty="0"/>
              <a:t>  1:33 1/G @ D1 - Quarles -12yd Run (McCauley) Bears call 1st TO</a:t>
            </a:r>
          </a:p>
          <a:p>
            <a:r>
              <a:rPr lang="en-US" sz="800" b="1" dirty="0"/>
              <a:t>  1:22 2/G @ D13 - Reid -3yd Run (Warwick) Bears call 2nd TO</a:t>
            </a:r>
          </a:p>
          <a:p>
            <a:r>
              <a:rPr lang="en-US" sz="800" b="1" dirty="0"/>
              <a:t>  0:44 3/G @ D16 - Reid 16yd Run TD </a:t>
            </a:r>
          </a:p>
          <a:p>
            <a:r>
              <a:rPr lang="en-US" sz="800" b="1" dirty="0"/>
              <a:t>  0:19 Conversion Kick GOOD</a:t>
            </a:r>
          </a:p>
          <a:p>
            <a:r>
              <a:rPr lang="en-US" sz="800" b="1" dirty="0"/>
              <a:t>	Showboats 40 Bears 21</a:t>
            </a:r>
          </a:p>
          <a:p>
            <a:r>
              <a:rPr lang="en-US" sz="800" b="1" dirty="0"/>
              <a:t>  0:19 KO Showboats to Bears 47 yds to 18 / Faircloth 82yd KR TD - Time Expires</a:t>
            </a:r>
          </a:p>
          <a:p>
            <a:r>
              <a:rPr lang="en-US" sz="800" b="1" dirty="0"/>
              <a:t>  0:00 Conversion Kick GOOD</a:t>
            </a:r>
          </a:p>
          <a:p>
            <a:r>
              <a:rPr lang="en-US" sz="800" b="1" dirty="0"/>
              <a:t>	Showboats 40 Bears 28</a:t>
            </a:r>
          </a:p>
          <a:p>
            <a:r>
              <a:rPr lang="en-US" sz="800" b="1" dirty="0"/>
              <a:t>END OF GAME </a:t>
            </a:r>
          </a:p>
        </p:txBody>
      </p:sp>
      <p:grpSp>
        <p:nvGrpSpPr>
          <p:cNvPr id="25" name="Group 24">
            <a:extLst>
              <a:ext uri="{FF2B5EF4-FFF2-40B4-BE49-F238E27FC236}">
                <a16:creationId xmlns:a16="http://schemas.microsoft.com/office/drawing/2014/main" xmlns="" id="{C2850D63-3AE1-4FD8-B725-0DDDC29F11B8}"/>
              </a:ext>
            </a:extLst>
          </p:cNvPr>
          <p:cNvGrpSpPr/>
          <p:nvPr/>
        </p:nvGrpSpPr>
        <p:grpSpPr>
          <a:xfrm>
            <a:off x="328168" y="2825905"/>
            <a:ext cx="6965771" cy="6645641"/>
            <a:chOff x="328168" y="2825905"/>
            <a:chExt cx="6965771" cy="6645641"/>
          </a:xfrm>
        </p:grpSpPr>
        <p:sp>
          <p:nvSpPr>
            <p:cNvPr id="4" name="TextBox 3">
              <a:extLst>
                <a:ext uri="{FF2B5EF4-FFF2-40B4-BE49-F238E27FC236}">
                  <a16:creationId xmlns:a16="http://schemas.microsoft.com/office/drawing/2014/main" xmlns="" id="{42703E83-0214-4B1D-9839-322F07C1FEDA}"/>
                </a:ext>
              </a:extLst>
            </p:cNvPr>
            <p:cNvSpPr txBox="1"/>
            <p:nvPr/>
          </p:nvSpPr>
          <p:spPr>
            <a:xfrm>
              <a:off x="435939" y="3484267"/>
              <a:ext cx="3429000" cy="1828800"/>
            </a:xfrm>
            <a:prstGeom prst="rect">
              <a:avLst/>
            </a:prstGeom>
            <a:solidFill>
              <a:srgbClr val="002060"/>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BLUE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5" name="TextBox 4">
              <a:extLst>
                <a:ext uri="{FF2B5EF4-FFF2-40B4-BE49-F238E27FC236}">
                  <a16:creationId xmlns:a16="http://schemas.microsoft.com/office/drawing/2014/main" xmlns="" id="{7D5CA40E-E817-433C-AB55-1350A8661904}"/>
                </a:ext>
              </a:extLst>
            </p:cNvPr>
            <p:cNvSpPr txBox="1"/>
            <p:nvPr/>
          </p:nvSpPr>
          <p:spPr>
            <a:xfrm>
              <a:off x="3864939" y="3484267"/>
              <a:ext cx="3429000" cy="1828800"/>
            </a:xfrm>
            <a:prstGeom prst="rect">
              <a:avLst/>
            </a:prstGeom>
            <a:solidFill>
              <a:schemeClr val="bg1">
                <a:lumMod val="50000"/>
              </a:schemeClr>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GREY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6" name="TextBox 5">
              <a:extLst>
                <a:ext uri="{FF2B5EF4-FFF2-40B4-BE49-F238E27FC236}">
                  <a16:creationId xmlns:a16="http://schemas.microsoft.com/office/drawing/2014/main" xmlns="" id="{1F173B1F-3A1C-4A81-9846-C1399D60D2DF}"/>
                </a:ext>
              </a:extLst>
            </p:cNvPr>
            <p:cNvSpPr txBox="1"/>
            <p:nvPr/>
          </p:nvSpPr>
          <p:spPr>
            <a:xfrm>
              <a:off x="435936" y="4838518"/>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Titans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1	3	0</a:t>
              </a:r>
            </a:p>
          </p:txBody>
        </p:sp>
        <p:sp>
          <p:nvSpPr>
            <p:cNvPr id="8" name="TextBox 7">
              <a:extLst>
                <a:ext uri="{FF2B5EF4-FFF2-40B4-BE49-F238E27FC236}">
                  <a16:creationId xmlns:a16="http://schemas.microsoft.com/office/drawing/2014/main" xmlns="" id="{15D07211-71E6-483D-97F9-6414CAE02D3D}"/>
                </a:ext>
              </a:extLst>
            </p:cNvPr>
            <p:cNvSpPr txBox="1"/>
            <p:nvPr/>
          </p:nvSpPr>
          <p:spPr>
            <a:xfrm>
              <a:off x="419708" y="4448669"/>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Bears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1	1</a:t>
              </a:r>
            </a:p>
          </p:txBody>
        </p:sp>
        <p:sp>
          <p:nvSpPr>
            <p:cNvPr id="10" name="TextBox 9">
              <a:extLst>
                <a:ext uri="{FF2B5EF4-FFF2-40B4-BE49-F238E27FC236}">
                  <a16:creationId xmlns:a16="http://schemas.microsoft.com/office/drawing/2014/main" xmlns="" id="{D1217C9A-DEDE-40E9-8470-EF8CD867323D}"/>
                </a:ext>
              </a:extLst>
            </p:cNvPr>
            <p:cNvSpPr txBox="1"/>
            <p:nvPr/>
          </p:nvSpPr>
          <p:spPr>
            <a:xfrm>
              <a:off x="403277" y="4049968"/>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Showboats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3	1	0</a:t>
              </a:r>
            </a:p>
          </p:txBody>
        </p:sp>
        <p:sp>
          <p:nvSpPr>
            <p:cNvPr id="11" name="TextBox 10">
              <a:extLst>
                <a:ext uri="{FF2B5EF4-FFF2-40B4-BE49-F238E27FC236}">
                  <a16:creationId xmlns:a16="http://schemas.microsoft.com/office/drawing/2014/main" xmlns="" id="{E65B3B7B-8FB7-4D80-9D49-5D18E24CBCB3}"/>
                </a:ext>
              </a:extLst>
            </p:cNvPr>
            <p:cNvSpPr txBox="1"/>
            <p:nvPr/>
          </p:nvSpPr>
          <p:spPr>
            <a:xfrm>
              <a:off x="3864937" y="4093546"/>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4	0	0</a:t>
              </a:r>
            </a:p>
          </p:txBody>
        </p:sp>
        <p:sp>
          <p:nvSpPr>
            <p:cNvPr id="12" name="TextBox 11">
              <a:extLst>
                <a:ext uri="{FF2B5EF4-FFF2-40B4-BE49-F238E27FC236}">
                  <a16:creationId xmlns:a16="http://schemas.microsoft.com/office/drawing/2014/main" xmlns="" id="{1D8006A7-4458-4085-A20D-A627CF82E578}"/>
                </a:ext>
              </a:extLst>
            </p:cNvPr>
            <p:cNvSpPr txBox="1"/>
            <p:nvPr/>
          </p:nvSpPr>
          <p:spPr>
            <a:xfrm>
              <a:off x="3864937" y="4471968"/>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Cherokees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1	3	0</a:t>
              </a:r>
            </a:p>
          </p:txBody>
        </p:sp>
        <p:sp>
          <p:nvSpPr>
            <p:cNvPr id="13" name="TextBox 12">
              <a:extLst>
                <a:ext uri="{FF2B5EF4-FFF2-40B4-BE49-F238E27FC236}">
                  <a16:creationId xmlns:a16="http://schemas.microsoft.com/office/drawing/2014/main" xmlns="" id="{7A745BA4-7B0B-41F3-AE6B-EED030A2F771}"/>
                </a:ext>
              </a:extLst>
            </p:cNvPr>
            <p:cNvSpPr txBox="1"/>
            <p:nvPr/>
          </p:nvSpPr>
          <p:spPr>
            <a:xfrm>
              <a:off x="3864937" y="4844534"/>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Oilers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3	1</a:t>
              </a:r>
            </a:p>
          </p:txBody>
        </p:sp>
        <p:pic>
          <p:nvPicPr>
            <p:cNvPr id="14" name="Picture 13">
              <a:extLst>
                <a:ext uri="{FF2B5EF4-FFF2-40B4-BE49-F238E27FC236}">
                  <a16:creationId xmlns:a16="http://schemas.microsoft.com/office/drawing/2014/main" xmlns="" id="{50F01FF0-1875-4564-84A5-B208C74866B7}"/>
                </a:ext>
              </a:extLst>
            </p:cNvPr>
            <p:cNvPicPr>
              <a:picLocks noChangeAspect="1"/>
            </p:cNvPicPr>
            <p:nvPr/>
          </p:nvPicPr>
          <p:blipFill>
            <a:blip r:embed="rId3" cstate="print"/>
            <a:stretch>
              <a:fillRect/>
            </a:stretch>
          </p:blipFill>
          <p:spPr>
            <a:xfrm>
              <a:off x="328168" y="2825905"/>
              <a:ext cx="1441109" cy="640080"/>
            </a:xfrm>
            <a:prstGeom prst="rect">
              <a:avLst/>
            </a:prstGeom>
          </p:spPr>
        </p:pic>
        <p:sp>
          <p:nvSpPr>
            <p:cNvPr id="15" name="TextBox 14">
              <a:extLst>
                <a:ext uri="{FF2B5EF4-FFF2-40B4-BE49-F238E27FC236}">
                  <a16:creationId xmlns:a16="http://schemas.microsoft.com/office/drawing/2014/main" xmlns="" id="{AC2B2583-C185-4E6B-B8BB-BD79C786AB91}"/>
                </a:ext>
              </a:extLst>
            </p:cNvPr>
            <p:cNvSpPr txBox="1"/>
            <p:nvPr/>
          </p:nvSpPr>
          <p:spPr>
            <a:xfrm>
              <a:off x="1925053" y="2975259"/>
              <a:ext cx="5368884"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latin typeface="Arial Black" panose="020B0A04020102020204" pitchFamily="34" charset="0"/>
                </a:rPr>
                <a:t>LEAGUE STANDINGS after 4 WEEKS</a:t>
              </a:r>
            </a:p>
          </p:txBody>
        </p:sp>
        <p:pic>
          <p:nvPicPr>
            <p:cNvPr id="16" name="Picture 14" descr="See the source image">
              <a:extLst>
                <a:ext uri="{FF2B5EF4-FFF2-40B4-BE49-F238E27FC236}">
                  <a16:creationId xmlns:a16="http://schemas.microsoft.com/office/drawing/2014/main" xmlns="" id="{D9D8E99D-9779-49CE-B30C-3C2B11ED269F}"/>
                </a:ext>
              </a:extLst>
            </p:cNvPr>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505441" y="4849207"/>
              <a:ext cx="457200" cy="337842"/>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8" descr="See the source image">
              <a:extLst>
                <a:ext uri="{FF2B5EF4-FFF2-40B4-BE49-F238E27FC236}">
                  <a16:creationId xmlns:a16="http://schemas.microsoft.com/office/drawing/2014/main" xmlns="" id="{B33997CA-7184-4E06-80D8-5248DB0C27C6}"/>
                </a:ext>
              </a:extLst>
            </p:cNvPr>
            <p:cNvPicPr>
              <a:picLocks noChangeAspect="1" noChangeArrowheads="1"/>
            </p:cNvPicPr>
            <p:nvPr/>
          </p:nvPicPr>
          <p:blipFill rotWithShape="1">
            <a:blip r:embed="rId6" cstate="print">
              <a:extLst>
                <a:ext uri="{BEBA8EAE-BF5A-486C-A8C5-ECC9F3942E4B}">
                  <a14:imgProps xmlns:a14="http://schemas.microsoft.com/office/drawing/2010/main" xmlns="">
                    <a14:imgLayer r:embed="rId7">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02818" y="4126200"/>
              <a:ext cx="457200" cy="231448"/>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10" descr="See the source image">
              <a:extLst>
                <a:ext uri="{FF2B5EF4-FFF2-40B4-BE49-F238E27FC236}">
                  <a16:creationId xmlns:a16="http://schemas.microsoft.com/office/drawing/2014/main" xmlns="" id="{FD842EC1-7F7E-4D8E-8484-7ABC2CA3C09C}"/>
                </a:ext>
              </a:extLst>
            </p:cNvPr>
            <p:cNvPicPr>
              <a:picLocks noChangeAspect="1" noChangeArrowheads="1"/>
            </p:cNvPicPr>
            <p:nvPr/>
          </p:nvPicPr>
          <p:blipFill>
            <a:blip r:embed="rId8" cstate="print">
              <a:extLst>
                <a:ext uri="{BEBA8EAE-BF5A-486C-A8C5-ECC9F3942E4B}">
                  <a14:imgProps xmlns:a14="http://schemas.microsoft.com/office/drawing/2010/main" xmlns="">
                    <a14:imgLayer r:embed="rId9">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502818" y="4492283"/>
              <a:ext cx="457200" cy="3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0" descr="See the source image">
              <a:extLst>
                <a:ext uri="{FF2B5EF4-FFF2-40B4-BE49-F238E27FC236}">
                  <a16:creationId xmlns:a16="http://schemas.microsoft.com/office/drawing/2014/main" xmlns="" id="{EEF77DF4-63C0-4BC6-916D-1F6556ACC525}"/>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974197" y="4891952"/>
              <a:ext cx="365760" cy="358583"/>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22" descr="See the source image">
              <a:extLst>
                <a:ext uri="{FF2B5EF4-FFF2-40B4-BE49-F238E27FC236}">
                  <a16:creationId xmlns:a16="http://schemas.microsoft.com/office/drawing/2014/main" xmlns="" id="{8E87B16C-A199-489E-80AC-28230D612DBF}"/>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931445" y="4026041"/>
              <a:ext cx="457200" cy="376219"/>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4" descr="See the source image">
              <a:extLst>
                <a:ext uri="{FF2B5EF4-FFF2-40B4-BE49-F238E27FC236}">
                  <a16:creationId xmlns:a16="http://schemas.microsoft.com/office/drawing/2014/main" xmlns="" id="{AC6B9790-6B97-4F12-ACD4-6DCD7A05F5D7}"/>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3974197" y="4477327"/>
              <a:ext cx="365760" cy="37188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a:extLst>
                <a:ext uri="{FF2B5EF4-FFF2-40B4-BE49-F238E27FC236}">
                  <a16:creationId xmlns:a16="http://schemas.microsoft.com/office/drawing/2014/main" xmlns="" id="{74B044BC-BA22-423A-AD6B-30E504F007B9}"/>
                </a:ext>
              </a:extLst>
            </p:cNvPr>
            <p:cNvSpPr txBox="1"/>
            <p:nvPr/>
          </p:nvSpPr>
          <p:spPr>
            <a:xfrm>
              <a:off x="419708" y="5309616"/>
              <a:ext cx="6858001" cy="1737360"/>
            </a:xfrm>
            <a:prstGeom prst="rect">
              <a:avLst/>
            </a:prstGeom>
            <a:noFill/>
          </p:spPr>
          <p:txBody>
            <a:bodyPr wrap="square" rtlCol="0">
              <a:spAutoFit/>
            </a:bodyPr>
            <a:lstStyle/>
            <a:p>
              <a:r>
                <a:rPr lang="en-US" dirty="0">
                  <a:latin typeface="Arial Black" panose="020B0A04020102020204" pitchFamily="34" charset="0"/>
                </a:rPr>
                <a:t>Week 4 Game Results: Titans 31	- Showboats 40, Oilers 28 - </a:t>
              </a:r>
              <a:r>
                <a:rPr lang="en-US" dirty="0" err="1">
                  <a:latin typeface="Arial Black" panose="020B0A04020102020204" pitchFamily="34" charset="0"/>
                </a:rPr>
                <a:t>Southmen</a:t>
              </a:r>
              <a:r>
                <a:rPr lang="en-US" dirty="0">
                  <a:latin typeface="Arial Black" panose="020B0A04020102020204" pitchFamily="34" charset="0"/>
                </a:rPr>
                <a:t> 41,	Bears 28 - Cherokees	38. Both Memphis teams lead their Divisions and both Nashville teams are in the cellars of their divisions with the Oilers remaining winless. So much for NFL dominance. </a:t>
              </a:r>
            </a:p>
          </p:txBody>
        </p:sp>
        <p:pic>
          <p:nvPicPr>
            <p:cNvPr id="24" name="Picture 23">
              <a:extLst>
                <a:ext uri="{FF2B5EF4-FFF2-40B4-BE49-F238E27FC236}">
                  <a16:creationId xmlns:a16="http://schemas.microsoft.com/office/drawing/2014/main" xmlns="" id="{7BA01227-CF86-4534-A65E-44F410E93B86}"/>
                </a:ext>
              </a:extLst>
            </p:cNvPr>
            <p:cNvPicPr>
              <a:picLocks noChangeAspect="1"/>
            </p:cNvPicPr>
            <p:nvPr/>
          </p:nvPicPr>
          <p:blipFill rotWithShape="1">
            <a:blip r:embed="rId13" cstate="print">
              <a:extLst>
                <a:ext uri="{28A0092B-C50C-407E-A947-70E740481C1C}">
                  <a14:useLocalDpi xmlns:a14="http://schemas.microsoft.com/office/drawing/2010/main" xmlns="" val="0"/>
                </a:ext>
              </a:extLst>
            </a:blip>
            <a:srcRect l="14558" r="6682"/>
            <a:stretch/>
          </p:blipFill>
          <p:spPr>
            <a:xfrm>
              <a:off x="419709" y="7116474"/>
              <a:ext cx="6874228" cy="23550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xmlns="" val="3093569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AB45A142-4255-493C-8284-5D566C121B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425774" y="5937874"/>
            <a:ext cx="6940933" cy="3587975"/>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extBox 1">
            <a:extLst>
              <a:ext uri="{FF2B5EF4-FFF2-40B4-BE49-F238E27FC236}">
                <a16:creationId xmlns:a16="http://schemas.microsoft.com/office/drawing/2014/main" xmlns="" id="{233F8186-8BE1-4EEC-B878-7EF2F4296BBF}"/>
              </a:ext>
            </a:extLst>
          </p:cNvPr>
          <p:cNvSpPr txBox="1"/>
          <p:nvPr/>
        </p:nvSpPr>
        <p:spPr>
          <a:xfrm>
            <a:off x="617869" y="6168186"/>
            <a:ext cx="6513782" cy="1676587"/>
          </a:xfrm>
          <a:prstGeom prst="rect">
            <a:avLst/>
          </a:prstGeom>
        </p:spPr>
        <p:txBody>
          <a:bodyPr vert="horz" lIns="91440" tIns="45720" rIns="91440" bIns="45720" rtlCol="0" anchor="b">
            <a:normAutofit/>
          </a:bodyPr>
          <a:lstStyle/>
          <a:p>
            <a:pPr algn="ctr" defTabSz="685800">
              <a:lnSpc>
                <a:spcPct val="90000"/>
              </a:lnSpc>
              <a:spcBef>
                <a:spcPct val="0"/>
              </a:spcBef>
              <a:spcAft>
                <a:spcPts val="600"/>
              </a:spcAft>
            </a:pPr>
            <a:r>
              <a:rPr lang="en-US" sz="4500" b="1" dirty="0">
                <a:solidFill>
                  <a:srgbClr val="FFFFFF"/>
                </a:solidFill>
                <a:effectLst>
                  <a:outerShdw blurRad="38100" dist="38100" dir="2700000" algn="tl">
                    <a:srgbClr val="000000">
                      <a:alpha val="43137"/>
                    </a:srgbClr>
                  </a:outerShdw>
                </a:effectLst>
                <a:latin typeface="+mj-lt"/>
                <a:ea typeface="+mj-ea"/>
                <a:cs typeface="+mj-cs"/>
              </a:rPr>
              <a:t>Week 5 Game Previews </a:t>
            </a:r>
          </a:p>
        </p:txBody>
      </p:sp>
      <p:pic>
        <p:nvPicPr>
          <p:cNvPr id="3" name="Picture 2" descr="Diagram&#10;&#10;Description automatically generated">
            <a:extLst>
              <a:ext uri="{FF2B5EF4-FFF2-40B4-BE49-F238E27FC236}">
                <a16:creationId xmlns:a16="http://schemas.microsoft.com/office/drawing/2014/main" xmlns="" id="{61D3353E-7637-40A1-9775-A18F866D4D4C}"/>
              </a:ext>
            </a:extLst>
          </p:cNvPr>
          <p:cNvPicPr>
            <a:picLocks noChangeAspect="1"/>
          </p:cNvPicPr>
          <p:nvPr/>
        </p:nvPicPr>
        <p:blipFill>
          <a:blip r:embed="rId2" cstate="print"/>
          <a:stretch>
            <a:fillRect/>
          </a:stretch>
        </p:blipFill>
        <p:spPr>
          <a:xfrm>
            <a:off x="327232" y="249448"/>
            <a:ext cx="7117937" cy="3167482"/>
          </a:xfrm>
          <a:prstGeom prst="rect">
            <a:avLst/>
          </a:prstGeom>
        </p:spPr>
      </p:pic>
      <p:cxnSp>
        <p:nvCxnSpPr>
          <p:cNvPr id="10" name="Straight Connector 9">
            <a:extLst>
              <a:ext uri="{FF2B5EF4-FFF2-40B4-BE49-F238E27FC236}">
                <a16:creationId xmlns:a16="http://schemas.microsoft.com/office/drawing/2014/main" xmlns="" id="{38FB9660-F42F-4313-BBC4-47C007FE484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37123" y="8075084"/>
            <a:ext cx="5875275"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diagram&#10;&#10;Description automatically generated">
            <a:extLst>
              <a:ext uri="{FF2B5EF4-FFF2-40B4-BE49-F238E27FC236}">
                <a16:creationId xmlns:a16="http://schemas.microsoft.com/office/drawing/2014/main" xmlns="" id="{0F384AAB-4651-4F18-B07A-FCAC20AE06E2}"/>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5774" y="3435550"/>
            <a:ext cx="3702305" cy="2103120"/>
          </a:xfrm>
          <a:prstGeom prst="rect">
            <a:avLst/>
          </a:prstGeom>
        </p:spPr>
      </p:pic>
      <p:pic>
        <p:nvPicPr>
          <p:cNvPr id="7" name="Picture 6" descr="A circuit board&#10;&#10;Description automatically generated">
            <a:extLst>
              <a:ext uri="{FF2B5EF4-FFF2-40B4-BE49-F238E27FC236}">
                <a16:creationId xmlns:a16="http://schemas.microsoft.com/office/drawing/2014/main" xmlns="" id="{E749E438-4A5A-4A59-A150-DD2C3E16F34A}"/>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5400000">
            <a:off x="3758692" y="3886001"/>
            <a:ext cx="2103120" cy="1202218"/>
          </a:xfrm>
          <a:prstGeom prst="rect">
            <a:avLst/>
          </a:prstGeom>
        </p:spPr>
      </p:pic>
      <p:pic>
        <p:nvPicPr>
          <p:cNvPr id="13" name="Picture 12" descr="A picture containing website&#10;&#10;Description automatically generated">
            <a:extLst>
              <a:ext uri="{FF2B5EF4-FFF2-40B4-BE49-F238E27FC236}">
                <a16:creationId xmlns:a16="http://schemas.microsoft.com/office/drawing/2014/main" xmlns="" id="{CAF38564-3C4F-4EEB-8851-0F65E342BBA3}"/>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492426" y="3435550"/>
            <a:ext cx="1952743" cy="1273149"/>
          </a:xfrm>
          <a:prstGeom prst="rect">
            <a:avLst/>
          </a:prstGeom>
        </p:spPr>
      </p:pic>
      <p:sp>
        <p:nvSpPr>
          <p:cNvPr id="14" name="TextBox 13">
            <a:extLst>
              <a:ext uri="{FF2B5EF4-FFF2-40B4-BE49-F238E27FC236}">
                <a16:creationId xmlns:a16="http://schemas.microsoft.com/office/drawing/2014/main" xmlns="" id="{96FA615D-5B17-491B-A1DF-017E206001EE}"/>
              </a:ext>
            </a:extLst>
          </p:cNvPr>
          <p:cNvSpPr txBox="1"/>
          <p:nvPr/>
        </p:nvSpPr>
        <p:spPr>
          <a:xfrm>
            <a:off x="5492425" y="4682811"/>
            <a:ext cx="1952743" cy="1200329"/>
          </a:xfrm>
          <a:prstGeom prst="rect">
            <a:avLst/>
          </a:prstGeom>
          <a:noFill/>
        </p:spPr>
        <p:txBody>
          <a:bodyPr wrap="square" rtlCol="0">
            <a:spAutoFit/>
          </a:bodyPr>
          <a:lstStyle/>
          <a:p>
            <a:pPr algn="ctr"/>
            <a:r>
              <a:rPr lang="en-US" dirty="0">
                <a:latin typeface="Arial Black" panose="020B0A04020102020204" pitchFamily="34" charset="0"/>
              </a:rPr>
              <a:t>Modern Tudor Games #9081 PVC Game Board</a:t>
            </a:r>
          </a:p>
        </p:txBody>
      </p:sp>
      <p:pic>
        <p:nvPicPr>
          <p:cNvPr id="16" name="Picture 15" descr="A picture containing grass, person, playing, holding&#10;&#10;Description automatically generated">
            <a:extLst>
              <a:ext uri="{FF2B5EF4-FFF2-40B4-BE49-F238E27FC236}">
                <a16:creationId xmlns:a16="http://schemas.microsoft.com/office/drawing/2014/main" xmlns="" id="{4CCD52C1-EB7E-4AD2-B964-7B97DCB00FA5}"/>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374505" y="5999979"/>
            <a:ext cx="1574250" cy="1188720"/>
          </a:xfrm>
          <a:prstGeom prst="rect">
            <a:avLst/>
          </a:prstGeom>
        </p:spPr>
      </p:pic>
      <p:pic>
        <p:nvPicPr>
          <p:cNvPr id="18" name="Picture 17" descr="A close up of a toy&#10;&#10;Description automatically generated">
            <a:extLst>
              <a:ext uri="{FF2B5EF4-FFF2-40B4-BE49-F238E27FC236}">
                <a16:creationId xmlns:a16="http://schemas.microsoft.com/office/drawing/2014/main" xmlns="" id="{35DE16B4-C324-49D1-92E6-9E3243D51E37}"/>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103991" y="5999979"/>
            <a:ext cx="1735179" cy="1188720"/>
          </a:xfrm>
          <a:prstGeom prst="rect">
            <a:avLst/>
          </a:prstGeom>
        </p:spPr>
      </p:pic>
      <p:pic>
        <p:nvPicPr>
          <p:cNvPr id="20" name="Picture 19" descr="A close up of a toy&#10;&#10;Description automatically generated">
            <a:extLst>
              <a:ext uri="{FF2B5EF4-FFF2-40B4-BE49-F238E27FC236}">
                <a16:creationId xmlns:a16="http://schemas.microsoft.com/office/drawing/2014/main" xmlns="" id="{CD8C1B53-9673-4A14-84C3-C1EAEDB17493}"/>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994405" y="5999979"/>
            <a:ext cx="1659887" cy="1188720"/>
          </a:xfrm>
          <a:prstGeom prst="rect">
            <a:avLst/>
          </a:prstGeom>
        </p:spPr>
      </p:pic>
      <p:sp>
        <p:nvSpPr>
          <p:cNvPr id="21" name="TextBox 20">
            <a:extLst>
              <a:ext uri="{FF2B5EF4-FFF2-40B4-BE49-F238E27FC236}">
                <a16:creationId xmlns:a16="http://schemas.microsoft.com/office/drawing/2014/main" xmlns="" id="{7EC36256-6724-43B5-B4DD-D4BE36C0BF6B}"/>
              </a:ext>
            </a:extLst>
          </p:cNvPr>
          <p:cNvSpPr txBox="1"/>
          <p:nvPr/>
        </p:nvSpPr>
        <p:spPr>
          <a:xfrm>
            <a:off x="411480" y="7711888"/>
            <a:ext cx="6949440" cy="492443"/>
          </a:xfrm>
          <a:prstGeom prst="rect">
            <a:avLst/>
          </a:prstGeom>
          <a:noFill/>
        </p:spPr>
        <p:txBody>
          <a:bodyPr wrap="square" rtlCol="0">
            <a:spAutoFit/>
          </a:bodyPr>
          <a:lstStyle/>
          <a:p>
            <a:pPr algn="ctr"/>
            <a:r>
              <a:rPr lang="en-US" sz="1300" b="1" dirty="0">
                <a:solidFill>
                  <a:schemeClr val="bg1"/>
                </a:solidFill>
                <a:effectLst>
                  <a:outerShdw blurRad="38100" dist="38100" dir="2700000" algn="tl">
                    <a:srgbClr val="000000">
                      <a:alpha val="43137"/>
                    </a:srgbClr>
                  </a:outerShdw>
                </a:effectLst>
              </a:rPr>
              <a:t>Cherokees (1-3) vs. Titans (1-3)  Bears (2-1-1) vs. Showboats (3-1) </a:t>
            </a:r>
            <a:r>
              <a:rPr lang="en-US" sz="1300" b="1" dirty="0" err="1">
                <a:solidFill>
                  <a:schemeClr val="bg1"/>
                </a:solidFill>
                <a:effectLst>
                  <a:outerShdw blurRad="38100" dist="38100" dir="2700000" algn="tl">
                    <a:srgbClr val="000000">
                      <a:alpha val="43137"/>
                    </a:srgbClr>
                  </a:outerShdw>
                </a:effectLst>
              </a:rPr>
              <a:t>Southmen</a:t>
            </a:r>
            <a:r>
              <a:rPr lang="en-US" sz="1300" b="1" dirty="0">
                <a:solidFill>
                  <a:schemeClr val="bg1"/>
                </a:solidFill>
                <a:effectLst>
                  <a:outerShdw blurRad="38100" dist="38100" dir="2700000" algn="tl">
                    <a:srgbClr val="000000">
                      <a:alpha val="43137"/>
                    </a:srgbClr>
                  </a:outerShdw>
                </a:effectLst>
              </a:rPr>
              <a:t> (4-0) vs. Oilers (0-3-1)  </a:t>
            </a:r>
          </a:p>
        </p:txBody>
      </p:sp>
      <p:pic>
        <p:nvPicPr>
          <p:cNvPr id="22" name="Picture 14" descr="See the source image">
            <a:extLst>
              <a:ext uri="{FF2B5EF4-FFF2-40B4-BE49-F238E27FC236}">
                <a16:creationId xmlns:a16="http://schemas.microsoft.com/office/drawing/2014/main" xmlns="" id="{E8DB84AD-1871-4ED0-B247-0CDC855EE8F0}"/>
              </a:ext>
            </a:extLst>
          </p:cNvPr>
          <p:cNvPicPr>
            <a:picLocks noChangeAspect="1" noChangeArrowheads="1"/>
          </p:cNvPicPr>
          <p:nvPr/>
        </p:nvPicPr>
        <p:blipFill rotWithShape="1">
          <a:blip r:embed="rId9" cstate="print">
            <a:extLst>
              <a:ext uri="{BEBA8EAE-BF5A-486C-A8C5-ECC9F3942E4B}">
                <a14:imgProps xmlns:a14="http://schemas.microsoft.com/office/drawing/2010/main" xmlns="">
                  <a14:imgLayer r:embed="rId10">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2457080" y="6804279"/>
            <a:ext cx="457200" cy="337842"/>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18" descr="See the source image">
            <a:extLst>
              <a:ext uri="{FF2B5EF4-FFF2-40B4-BE49-F238E27FC236}">
                <a16:creationId xmlns:a16="http://schemas.microsoft.com/office/drawing/2014/main" xmlns="" id="{28C77F9F-B80F-426F-8637-5FED446C063D}"/>
              </a:ext>
            </a:extLst>
          </p:cNvPr>
          <p:cNvPicPr>
            <a:picLocks noChangeAspect="1" noChangeArrowheads="1"/>
          </p:cNvPicPr>
          <p:nvPr/>
        </p:nvPicPr>
        <p:blipFill rotWithShape="1">
          <a:blip r:embed="rId11" cstate="print">
            <a:extLst>
              <a:ext uri="{BEBA8EAE-BF5A-486C-A8C5-ECC9F3942E4B}">
                <a14:imgProps xmlns:a14="http://schemas.microsoft.com/office/drawing/2010/main" xmlns="">
                  <a14:imgLayer r:embed="rId12">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4335855" y="6857476"/>
            <a:ext cx="457200" cy="231448"/>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10" descr="See the source image">
            <a:extLst>
              <a:ext uri="{FF2B5EF4-FFF2-40B4-BE49-F238E27FC236}">
                <a16:creationId xmlns:a16="http://schemas.microsoft.com/office/drawing/2014/main" xmlns="" id="{CF53E95E-157C-4449-BE65-042226A94FBF}"/>
              </a:ext>
            </a:extLst>
          </p:cNvPr>
          <p:cNvPicPr>
            <a:picLocks noChangeAspect="1" noChangeArrowheads="1"/>
          </p:cNvPicPr>
          <p:nvPr/>
        </p:nvPicPr>
        <p:blipFill>
          <a:blip r:embed="rId13" cstate="print">
            <a:extLst>
              <a:ext uri="{BEBA8EAE-BF5A-486C-A8C5-ECC9F3942E4B}">
                <a14:imgProps xmlns:a14="http://schemas.microsoft.com/office/drawing/2010/main" xmlns="">
                  <a14:imgLayer r:embed="rId14">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140850" y="6810483"/>
            <a:ext cx="457200" cy="3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Picture 20" descr="See the source image">
            <a:extLst>
              <a:ext uri="{FF2B5EF4-FFF2-40B4-BE49-F238E27FC236}">
                <a16:creationId xmlns:a16="http://schemas.microsoft.com/office/drawing/2014/main" xmlns="" id="{F06556B5-2425-4C9D-8465-212929DC12DD}"/>
              </a:ext>
            </a:extLst>
          </p:cNvPr>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6277934" y="6793909"/>
            <a:ext cx="365760" cy="358583"/>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22" descr="See the source image">
            <a:extLst>
              <a:ext uri="{FF2B5EF4-FFF2-40B4-BE49-F238E27FC236}">
                <a16:creationId xmlns:a16="http://schemas.microsoft.com/office/drawing/2014/main" xmlns="" id="{D8B689B8-C85A-4013-83CF-ED15E6A942FE}"/>
              </a:ext>
            </a:extLst>
          </p:cNvPr>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5022324" y="6785091"/>
            <a:ext cx="457200" cy="376219"/>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Picture 4" descr="See the source image">
            <a:extLst>
              <a:ext uri="{FF2B5EF4-FFF2-40B4-BE49-F238E27FC236}">
                <a16:creationId xmlns:a16="http://schemas.microsoft.com/office/drawing/2014/main" xmlns="" id="{76F8EE86-D097-4402-B975-B0B66873C636}"/>
              </a:ext>
            </a:extLst>
          </p:cNvPr>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1380138" y="6787260"/>
            <a:ext cx="365760" cy="371880"/>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TextBox 27">
            <a:extLst>
              <a:ext uri="{FF2B5EF4-FFF2-40B4-BE49-F238E27FC236}">
                <a16:creationId xmlns:a16="http://schemas.microsoft.com/office/drawing/2014/main" xmlns="" id="{DDE75E2D-7977-444B-9E44-5A2E3C492E71}"/>
              </a:ext>
            </a:extLst>
          </p:cNvPr>
          <p:cNvSpPr txBox="1"/>
          <p:nvPr/>
        </p:nvSpPr>
        <p:spPr>
          <a:xfrm>
            <a:off x="411480" y="8129819"/>
            <a:ext cx="6949440" cy="1292662"/>
          </a:xfrm>
          <a:prstGeom prst="rect">
            <a:avLst/>
          </a:prstGeom>
          <a:noFill/>
        </p:spPr>
        <p:txBody>
          <a:bodyPr wrap="square" rtlCol="0">
            <a:spAutoFit/>
          </a:bodyPr>
          <a:lstStyle/>
          <a:p>
            <a:pPr algn="just"/>
            <a:r>
              <a:rPr lang="en-US" sz="1300" b="1" dirty="0">
                <a:solidFill>
                  <a:schemeClr val="bg1"/>
                </a:solidFill>
                <a:effectLst>
                  <a:outerShdw blurRad="38100" dist="38100" dir="2700000" algn="tl">
                    <a:srgbClr val="000000">
                      <a:alpha val="43137"/>
                    </a:srgbClr>
                  </a:outerShdw>
                </a:effectLst>
              </a:rPr>
              <a:t>The game that will have the most impact this week is the Bears and Showboats. The Bears can take a 1/2 game lead in their division with a win. The undefeated </a:t>
            </a:r>
            <a:r>
              <a:rPr lang="en-US" sz="1300" b="1" dirty="0" err="1">
                <a:solidFill>
                  <a:schemeClr val="bg1"/>
                </a:solidFill>
                <a:effectLst>
                  <a:outerShdw blurRad="38100" dist="38100" dir="2700000" algn="tl">
                    <a:srgbClr val="000000">
                      <a:alpha val="43137"/>
                    </a:srgbClr>
                  </a:outerShdw>
                </a:effectLst>
              </a:rPr>
              <a:t>Southmen</a:t>
            </a:r>
            <a:r>
              <a:rPr lang="en-US" sz="1300" b="1" dirty="0">
                <a:solidFill>
                  <a:schemeClr val="bg1"/>
                </a:solidFill>
                <a:effectLst>
                  <a:outerShdw blurRad="38100" dist="38100" dir="2700000" algn="tl">
                    <a:srgbClr val="000000">
                      <a:alpha val="43137"/>
                    </a:srgbClr>
                  </a:outerShdw>
                </a:effectLst>
              </a:rPr>
              <a:t> look to maintain their dominance while the Oilers are seeking a win over their division leader. The Cherokees and Titans are just looking to keep things respectable and hope for a  good playoff seeding.  Haven’t decided on a playoff format yet. Probably a cross division 3 round playoff with the division leaders receiving a bye and 2nd in each division playing the last in the opposite division. Blue vs. Grey.</a:t>
            </a:r>
          </a:p>
        </p:txBody>
      </p:sp>
    </p:spTree>
    <p:extLst>
      <p:ext uri="{BB962C8B-B14F-4D97-AF65-F5344CB8AC3E}">
        <p14:creationId xmlns:p14="http://schemas.microsoft.com/office/powerpoint/2010/main" xmlns="" val="3500953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FC252A7-B74C-42AD-975C-49A87A2CF198}"/>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0240ADC1-D02E-4C95-859A-E10290CA458E}"/>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11/25/2020 WK5 Game 1</a:t>
            </a:r>
          </a:p>
          <a:p>
            <a:r>
              <a:rPr lang="en-US" sz="1600" dirty="0">
                <a:latin typeface="Arial Black" panose="020B0A04020102020204" pitchFamily="34" charset="0"/>
              </a:rPr>
              <a:t>Chattanooga Cherokees @ Tennessee Titians</a:t>
            </a:r>
          </a:p>
        </p:txBody>
      </p:sp>
      <p:sp>
        <p:nvSpPr>
          <p:cNvPr id="4" name="TextBox 3">
            <a:extLst>
              <a:ext uri="{FF2B5EF4-FFF2-40B4-BE49-F238E27FC236}">
                <a16:creationId xmlns:a16="http://schemas.microsoft.com/office/drawing/2014/main" xmlns="" id="{E164ACDA-E9E9-4530-BFD9-E4187B74E8BC}"/>
              </a:ext>
            </a:extLst>
          </p:cNvPr>
          <p:cNvSpPr txBox="1"/>
          <p:nvPr/>
        </p:nvSpPr>
        <p:spPr>
          <a:xfrm>
            <a:off x="457198" y="758991"/>
            <a:ext cx="118872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Chattanooga Cherokees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Haushalter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30 Vandergriff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25 Hogan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86 Bradley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80 Brown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Kunka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Snyder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65 Fuller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70 Locke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Phillips 	</a:t>
            </a:r>
          </a:p>
        </p:txBody>
      </p:sp>
      <p:sp>
        <p:nvSpPr>
          <p:cNvPr id="5" name="TextBox 4">
            <a:extLst>
              <a:ext uri="{FF2B5EF4-FFF2-40B4-BE49-F238E27FC236}">
                <a16:creationId xmlns:a16="http://schemas.microsoft.com/office/drawing/2014/main" xmlns="" id="{C723FF0F-66B4-4572-A23F-9D443B208946}"/>
              </a:ext>
            </a:extLst>
          </p:cNvPr>
          <p:cNvSpPr txBox="1"/>
          <p:nvPr/>
        </p:nvSpPr>
        <p:spPr>
          <a:xfrm>
            <a:off x="1320279"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430E8EC0-6593-4DE1-B1CC-0A06B95343D9}"/>
              </a:ext>
            </a:extLst>
          </p:cNvPr>
          <p:cNvSpPr txBox="1"/>
          <p:nvPr/>
        </p:nvSpPr>
        <p:spPr>
          <a:xfrm>
            <a:off x="2045069" y="758991"/>
            <a:ext cx="914400" cy="1692771"/>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Titans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17 Tannehill </a:t>
            </a:r>
            <a:endParaRPr lang="en-US" sz="800" b="1"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Henry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33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Brown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Walker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Johns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54 Evans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Lewan</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78 Conklin 	</a:t>
            </a:r>
          </a:p>
        </p:txBody>
      </p:sp>
      <p:graphicFrame>
        <p:nvGraphicFramePr>
          <p:cNvPr id="7" name="Table 6">
            <a:extLst>
              <a:ext uri="{FF2B5EF4-FFF2-40B4-BE49-F238E27FC236}">
                <a16:creationId xmlns:a16="http://schemas.microsoft.com/office/drawing/2014/main" xmlns="" id="{7EDEF8B2-BCC5-4960-BBE9-1EC27B510BF5}"/>
              </a:ext>
            </a:extLst>
          </p:cNvPr>
          <p:cNvGraphicFramePr>
            <a:graphicFrameLocks noGrp="1"/>
          </p:cNvGraphicFramePr>
          <p:nvPr>
            <p:extLst>
              <p:ext uri="{D42A27DB-BD31-4B8C-83A1-F6EECF244321}">
                <p14:modId xmlns:p14="http://schemas.microsoft.com/office/powerpoint/2010/main" xmlns="" val="1415924231"/>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dirty="0">
                          <a:effectLst/>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rPr>
                        <a:t>Cherokees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Titans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F623D0E4-F993-4E78-BD44-717CF1628467}"/>
              </a:ext>
            </a:extLst>
          </p:cNvPr>
          <p:cNvSpPr txBox="1"/>
          <p:nvPr/>
        </p:nvSpPr>
        <p:spPr>
          <a:xfrm>
            <a:off x="3657598" y="1353659"/>
            <a:ext cx="365760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2852738" algn="l"/>
                <a:tab pos="3138488" algn="l"/>
              </a:tabLst>
            </a:pPr>
            <a:r>
              <a:rPr lang="en-US" sz="800" b="1" dirty="0"/>
              <a:t>	TEN	CHA</a:t>
            </a:r>
          </a:p>
          <a:p>
            <a:pPr>
              <a:tabLst>
                <a:tab pos="2852738" algn="l"/>
                <a:tab pos="3138488" algn="l"/>
              </a:tabLst>
            </a:pPr>
            <a:r>
              <a:rPr lang="en-US" sz="800" b="1" dirty="0"/>
              <a:t>1st QTR	   0	   0</a:t>
            </a:r>
          </a:p>
          <a:p>
            <a:pPr>
              <a:tabLst>
                <a:tab pos="2852738" algn="l"/>
                <a:tab pos="3138488" algn="l"/>
              </a:tabLst>
            </a:pPr>
            <a:r>
              <a:rPr lang="en-US" sz="800" b="1" dirty="0"/>
              <a:t>2nd QTR</a:t>
            </a:r>
          </a:p>
          <a:p>
            <a:pPr>
              <a:tabLst>
                <a:tab pos="2852738" algn="l"/>
                <a:tab pos="3138488" algn="l"/>
              </a:tabLst>
            </a:pPr>
            <a:r>
              <a:rPr lang="en-US" sz="800" b="1" dirty="0"/>
              <a:t>CHA - 53yd FG	   0	   3</a:t>
            </a:r>
          </a:p>
          <a:p>
            <a:pPr>
              <a:tabLst>
                <a:tab pos="2852738" algn="l"/>
                <a:tab pos="3138488" algn="l"/>
              </a:tabLst>
            </a:pPr>
            <a:r>
              <a:rPr lang="en-US" sz="800" b="1" dirty="0"/>
              <a:t>TEN - Lewis 28yd Pass from Tannehill (Kick GOOD) 	   7	   3 </a:t>
            </a:r>
          </a:p>
          <a:p>
            <a:pPr>
              <a:tabLst>
                <a:tab pos="2852738" algn="l"/>
                <a:tab pos="3138488" algn="l"/>
              </a:tabLst>
            </a:pPr>
            <a:r>
              <a:rPr lang="en-US" sz="800" b="1" dirty="0"/>
              <a:t>3rd QTR</a:t>
            </a:r>
          </a:p>
          <a:p>
            <a:pPr>
              <a:tabLst>
                <a:tab pos="2852738" algn="l"/>
                <a:tab pos="3138488" algn="l"/>
              </a:tabLst>
            </a:pPr>
            <a:r>
              <a:rPr lang="en-US" sz="800" b="1" dirty="0"/>
              <a:t>CHA - Vandergriff 47yd Run (Kick GOOD)	   7	  10</a:t>
            </a:r>
          </a:p>
          <a:p>
            <a:pPr>
              <a:tabLst>
                <a:tab pos="2852738" algn="l"/>
                <a:tab pos="3138488" algn="l"/>
              </a:tabLst>
            </a:pPr>
            <a:r>
              <a:rPr lang="en-US" sz="800" b="1" dirty="0"/>
              <a:t>4th QTR</a:t>
            </a:r>
          </a:p>
          <a:p>
            <a:pPr>
              <a:tabLst>
                <a:tab pos="2852738" algn="l"/>
                <a:tab pos="3138488" algn="l"/>
              </a:tabLst>
            </a:pPr>
            <a:r>
              <a:rPr lang="en-US" sz="800" b="1" dirty="0"/>
              <a:t>CHA - 41 yd FG	   7	  13</a:t>
            </a:r>
          </a:p>
        </p:txBody>
      </p:sp>
      <p:sp>
        <p:nvSpPr>
          <p:cNvPr id="9" name="TextBox 8">
            <a:extLst>
              <a:ext uri="{FF2B5EF4-FFF2-40B4-BE49-F238E27FC236}">
                <a16:creationId xmlns:a16="http://schemas.microsoft.com/office/drawing/2014/main" xmlns="" id="{0B6D8438-E207-4295-A1AF-E144CA29B8C7}"/>
              </a:ext>
            </a:extLst>
          </p:cNvPr>
          <p:cNvSpPr txBox="1"/>
          <p:nvPr/>
        </p:nvSpPr>
        <p:spPr>
          <a:xfrm>
            <a:off x="457198" y="2291556"/>
            <a:ext cx="3200400" cy="8063746"/>
          </a:xfrm>
          <a:prstGeom prst="rect">
            <a:avLst/>
          </a:prstGeom>
          <a:noFill/>
        </p:spPr>
        <p:txBody>
          <a:bodyPr wrap="square" rtlCol="0">
            <a:spAutoFit/>
          </a:bodyPr>
          <a:lstStyle/>
          <a:p>
            <a:r>
              <a:rPr lang="en-US" sz="800" b="1" dirty="0"/>
              <a:t>Coin Toss “Heads” - Titans Receive</a:t>
            </a:r>
          </a:p>
          <a:p>
            <a:r>
              <a:rPr lang="en-US" sz="800" b="1" dirty="0"/>
              <a:t>1st Quarter</a:t>
            </a:r>
          </a:p>
          <a:p>
            <a:r>
              <a:rPr lang="en-US" sz="800" b="1" dirty="0"/>
              <a:t>15:00 KO Cherokees to Titans 38yds to 27 / Walker 7yd KR (</a:t>
            </a:r>
            <a:r>
              <a:rPr lang="en-US" sz="800" b="1" dirty="0" err="1"/>
              <a:t>Haushalter</a:t>
            </a:r>
            <a:r>
              <a:rPr lang="en-US" sz="800" b="1" dirty="0"/>
              <a:t>)</a:t>
            </a:r>
          </a:p>
          <a:p>
            <a:r>
              <a:rPr lang="en-US" sz="800" b="1" dirty="0"/>
              <a:t>Titans @ their 34</a:t>
            </a:r>
          </a:p>
          <a:p>
            <a:r>
              <a:rPr lang="en-US" sz="800" b="1" dirty="0"/>
              <a:t>14:35 1/10 @ 34 - Henry 37yd Run (FP)</a:t>
            </a:r>
          </a:p>
          <a:p>
            <a:r>
              <a:rPr lang="en-US" sz="800" b="1" dirty="0"/>
              <a:t>13:42 1/10 @ D29 - Lewis 8yd Run OB</a:t>
            </a:r>
          </a:p>
          <a:p>
            <a:r>
              <a:rPr lang="en-US" sz="800" b="1" dirty="0"/>
              <a:t>12:52 2/2 @ D21 - Henry -10yd Run (Snyder)</a:t>
            </a:r>
          </a:p>
          <a:p>
            <a:pPr>
              <a:tabLst>
                <a:tab pos="227013" algn="l"/>
              </a:tabLst>
            </a:pPr>
            <a:r>
              <a:rPr lang="en-US" sz="800" b="1" dirty="0"/>
              <a:t>12:03 3/12 @ D31 - Pass to Lewis @ D29 / INT by Cherokees Bradley / 	0yd INT Return (Lewis)</a:t>
            </a:r>
          </a:p>
          <a:p>
            <a:r>
              <a:rPr lang="en-US" sz="800" b="1" dirty="0"/>
              <a:t>Cherokees @ their 29 </a:t>
            </a:r>
          </a:p>
          <a:p>
            <a:r>
              <a:rPr lang="en-US" sz="800" b="1" dirty="0"/>
              <a:t>10:48 1/10 @ 29 - Henley -10yd Run (</a:t>
            </a:r>
            <a:r>
              <a:rPr lang="en-US" sz="800" b="1" dirty="0" err="1"/>
              <a:t>Lewan</a:t>
            </a:r>
            <a:r>
              <a:rPr lang="en-US" sz="800" b="1" dirty="0"/>
              <a:t>)</a:t>
            </a:r>
          </a:p>
          <a:p>
            <a:r>
              <a:rPr lang="en-US" sz="800" b="1" dirty="0"/>
              <a:t>  8:55 2/20 @ 19 - </a:t>
            </a:r>
            <a:r>
              <a:rPr lang="en-US" sz="800" b="1" dirty="0" err="1"/>
              <a:t>Haushalter</a:t>
            </a:r>
            <a:r>
              <a:rPr lang="en-US" sz="800" b="1" dirty="0"/>
              <a:t> 11yd Run OB</a:t>
            </a:r>
          </a:p>
          <a:p>
            <a:pPr>
              <a:tabLst>
                <a:tab pos="227013" algn="l"/>
              </a:tabLst>
            </a:pPr>
            <a:r>
              <a:rPr lang="en-US" sz="800" b="1" dirty="0"/>
              <a:t>  7:54 3/9 @ 30 - Pass to Hogan @ D29 SACK / </a:t>
            </a:r>
            <a:r>
              <a:rPr lang="en-US" sz="800" b="1" dirty="0" err="1"/>
              <a:t>Haushalter</a:t>
            </a:r>
            <a:r>
              <a:rPr lang="en-US" sz="800" b="1" dirty="0"/>
              <a:t> -14yd Run 	(</a:t>
            </a:r>
            <a:r>
              <a:rPr lang="en-US" sz="800" b="1" dirty="0" err="1"/>
              <a:t>Lewan</a:t>
            </a:r>
            <a:r>
              <a:rPr lang="en-US" sz="800" b="1" dirty="0"/>
              <a:t>)</a:t>
            </a:r>
          </a:p>
          <a:p>
            <a:r>
              <a:rPr lang="en-US" sz="800" b="1" dirty="0"/>
              <a:t>  6:50 4/23 @ 16 - Punt 28yds to 44 / Henry 0yd PR (Henley)</a:t>
            </a:r>
          </a:p>
          <a:p>
            <a:r>
              <a:rPr lang="en-US" sz="800" b="1" dirty="0"/>
              <a:t>Titans @ D44</a:t>
            </a:r>
          </a:p>
          <a:p>
            <a:r>
              <a:rPr lang="en-US" sz="800" b="1" dirty="0"/>
              <a:t>  6:16 1/10 @ D44 - Lewis 18yd Run OB</a:t>
            </a:r>
          </a:p>
          <a:p>
            <a:r>
              <a:rPr lang="en-US" sz="800" b="1" dirty="0"/>
              <a:t>  5:16 1/10 @ D26 - Henry -7yd Run (Brown)</a:t>
            </a:r>
          </a:p>
          <a:p>
            <a:r>
              <a:rPr lang="en-US" sz="800" b="1" dirty="0"/>
              <a:t>  3:51 2/17 @ D33 - Pass to Davis @ D3 INC</a:t>
            </a:r>
          </a:p>
          <a:p>
            <a:r>
              <a:rPr lang="en-US" sz="800" b="1" dirty="0"/>
              <a:t>  2:41 3/17 @ D33 - Lewis 12yd Run OB</a:t>
            </a:r>
          </a:p>
          <a:p>
            <a:r>
              <a:rPr lang="en-US" sz="800" b="1" dirty="0"/>
              <a:t>  1:03 4/5 @ D21 - Titans Call TO (1st)</a:t>
            </a:r>
          </a:p>
          <a:p>
            <a:r>
              <a:rPr lang="en-US" sz="800" b="1" dirty="0"/>
              <a:t>  0:32 4/5 @ D21 - 38yd FG Att. NO GOOD (short)</a:t>
            </a:r>
          </a:p>
          <a:p>
            <a:r>
              <a:rPr lang="en-US" sz="800" b="1" dirty="0"/>
              <a:t>Cherokees @ their 28  </a:t>
            </a:r>
          </a:p>
          <a:p>
            <a:r>
              <a:rPr lang="en-US" sz="800" b="1" dirty="0"/>
              <a:t>  0:28 1/10 @ 28 - Henley 4yd Run (Lewis) Time expires</a:t>
            </a:r>
          </a:p>
          <a:p>
            <a:r>
              <a:rPr lang="en-US" sz="800" b="1" dirty="0"/>
              <a:t>End of QTR</a:t>
            </a:r>
          </a:p>
          <a:p>
            <a:r>
              <a:rPr lang="en-US" sz="800" b="1" dirty="0"/>
              <a:t>2nd Quarter</a:t>
            </a:r>
          </a:p>
          <a:p>
            <a:r>
              <a:rPr lang="en-US" sz="800" b="1" dirty="0"/>
              <a:t>15:00 2/6 @ 32 - Vandergriff 5yd Run (Walker)</a:t>
            </a:r>
          </a:p>
          <a:p>
            <a:r>
              <a:rPr lang="en-US" sz="800" b="1" dirty="0"/>
              <a:t>14:42 3/1 @ 37 - Vandergriff 8yd Run (Walker)</a:t>
            </a:r>
          </a:p>
          <a:p>
            <a:r>
              <a:rPr lang="en-US" sz="800" b="1" dirty="0"/>
              <a:t>13:38 1/10 @ 45 - Henley 15 yd Run OB</a:t>
            </a:r>
          </a:p>
          <a:p>
            <a:r>
              <a:rPr lang="en-US" sz="800" b="1" dirty="0"/>
              <a:t>12:15 1/10 @ D40 - Henley -8yd Run (DT Davis)</a:t>
            </a:r>
          </a:p>
          <a:p>
            <a:r>
              <a:rPr lang="en-US" sz="800" b="1" dirty="0"/>
              <a:t>11:09 2/18 @ D48 - Henley -5yd Run (Conklin)</a:t>
            </a:r>
          </a:p>
          <a:p>
            <a:r>
              <a:rPr lang="en-US" sz="800" b="1" dirty="0"/>
              <a:t>  9:59 3/23 @ 47 - Henley 17yd Run (</a:t>
            </a:r>
            <a:r>
              <a:rPr lang="en-US" sz="800" b="1" dirty="0" err="1"/>
              <a:t>Haushalter</a:t>
            </a:r>
            <a:r>
              <a:rPr lang="en-US" sz="800" b="1" dirty="0"/>
              <a:t>)</a:t>
            </a:r>
          </a:p>
          <a:p>
            <a:r>
              <a:rPr lang="en-US" sz="800" b="1" dirty="0"/>
              <a:t>  9:02 4/6 @ D36 - 53yd FG Att. GOOD </a:t>
            </a:r>
          </a:p>
          <a:p>
            <a:r>
              <a:rPr lang="en-US" sz="800" b="1" dirty="0"/>
              <a:t>	Titans 0 Cherokees 3</a:t>
            </a:r>
          </a:p>
          <a:p>
            <a:pPr>
              <a:tabLst>
                <a:tab pos="227013" algn="l"/>
              </a:tabLst>
            </a:pPr>
            <a:r>
              <a:rPr lang="en-US" sz="800" b="1" dirty="0"/>
              <a:t>  8:00 KO Cherokees to Titans 73 yds to -8 yds in end zone / 	TOUCHBACK</a:t>
            </a:r>
          </a:p>
          <a:p>
            <a:r>
              <a:rPr lang="en-US" sz="800" b="1" dirty="0"/>
              <a:t>Titans @ their 25</a:t>
            </a:r>
          </a:p>
          <a:p>
            <a:r>
              <a:rPr lang="en-US" sz="800" b="1" dirty="0"/>
              <a:t>  8:00 1/10 @ 25 - Pass to Davis @ midfield INC</a:t>
            </a:r>
          </a:p>
          <a:p>
            <a:r>
              <a:rPr lang="en-US" sz="800" b="1" dirty="0"/>
              <a:t>  7:36 2/10 @ 25 - Tannehill -1yd Run (Brown)</a:t>
            </a:r>
          </a:p>
          <a:p>
            <a:r>
              <a:rPr lang="en-US" sz="800" b="1" dirty="0"/>
              <a:t>  6:28 3/11 @ 24 - Tannehill 18yd Run (Kunka)</a:t>
            </a:r>
          </a:p>
          <a:p>
            <a:r>
              <a:rPr lang="en-US" sz="800" b="1" dirty="0"/>
              <a:t>  4:58 1/10 @ 42 - Tannehill -11yd Run (Vandergriff)</a:t>
            </a:r>
          </a:p>
          <a:p>
            <a:r>
              <a:rPr lang="en-US" sz="800" b="1" dirty="0"/>
              <a:t>  3:19 2/21 @ 31 - Pass to Henry @ D42 COMP 37yds (FP)</a:t>
            </a:r>
          </a:p>
          <a:p>
            <a:pPr>
              <a:tabLst>
                <a:tab pos="227013" algn="l"/>
              </a:tabLst>
            </a:pPr>
            <a:r>
              <a:rPr lang="en-US" sz="800" b="1" dirty="0"/>
              <a:t>  2:15 1/10 @ D28 - Time allowed to run to the 2 minute warning - Time 	Out</a:t>
            </a:r>
          </a:p>
          <a:p>
            <a:r>
              <a:rPr lang="en-US" sz="800" b="1" dirty="0"/>
              <a:t>TWO MINUTE WARNING</a:t>
            </a:r>
          </a:p>
          <a:p>
            <a:r>
              <a:rPr lang="en-US" sz="800" b="1" dirty="0"/>
              <a:t>  2:00 1/10 @ D28 - Pass to Lewis @ D5 COMP 28yds TD </a:t>
            </a:r>
          </a:p>
          <a:p>
            <a:r>
              <a:rPr lang="en-US" sz="800" b="1" dirty="0"/>
              <a:t>  1:23 Conversion Kick GOOD</a:t>
            </a:r>
          </a:p>
          <a:p>
            <a:r>
              <a:rPr lang="en-US" sz="800" b="1" dirty="0"/>
              <a:t>	Titans 7 Cherokees 3</a:t>
            </a:r>
          </a:p>
          <a:p>
            <a:r>
              <a:rPr lang="en-US" sz="800" b="1" dirty="0"/>
              <a:t>  1:23 KO Titans to Cherokees 54yds to 11 / Henley 19yd KR (FP)</a:t>
            </a:r>
          </a:p>
          <a:p>
            <a:r>
              <a:rPr lang="en-US" sz="800" b="1" dirty="0"/>
              <a:t>Cherokees @ their 30</a:t>
            </a:r>
          </a:p>
          <a:p>
            <a:r>
              <a:rPr lang="en-US" sz="800" b="1" dirty="0"/>
              <a:t>  0:56 1/10 @ 30 - Henley 21 yd Run (FP) Cherokees call TO (2nd)</a:t>
            </a:r>
          </a:p>
          <a:p>
            <a:r>
              <a:rPr lang="en-US" sz="800" b="1" dirty="0"/>
              <a:t>  0:32 1/10 @ D49 - </a:t>
            </a:r>
            <a:r>
              <a:rPr lang="en-US" sz="800" b="1" dirty="0" err="1"/>
              <a:t>Haushalter</a:t>
            </a:r>
            <a:r>
              <a:rPr lang="en-US" sz="800" b="1" dirty="0"/>
              <a:t> 0yd Run (Johns) Cherokees call TO (3rd)</a:t>
            </a:r>
          </a:p>
          <a:p>
            <a:pPr>
              <a:tabLst>
                <a:tab pos="227013" algn="l"/>
              </a:tabLst>
            </a:pPr>
            <a:r>
              <a:rPr lang="en-US" sz="800" b="1" dirty="0"/>
              <a:t>  0:24 2/10 @ D49 - </a:t>
            </a:r>
            <a:r>
              <a:rPr lang="en-US" sz="800" b="1" dirty="0" err="1"/>
              <a:t>Haushalter</a:t>
            </a:r>
            <a:r>
              <a:rPr lang="en-US" sz="800" b="1" dirty="0"/>
              <a:t> FUMBLE @ D48 / Recovered by Locke / 	Down @ D48 / </a:t>
            </a:r>
            <a:r>
              <a:rPr lang="en-US" sz="800" b="1" dirty="0" err="1"/>
              <a:t>Haushalter</a:t>
            </a:r>
            <a:r>
              <a:rPr lang="en-US" sz="800" b="1" dirty="0"/>
              <a:t> 1yd Run w/Fumble / Locke 0yd Fumble 	recovery and 0yd FR (Locke)</a:t>
            </a:r>
          </a:p>
          <a:p>
            <a:r>
              <a:rPr lang="en-US" sz="800" b="1" dirty="0"/>
              <a:t>  0:03 3/9 @ D48 - Time expires</a:t>
            </a:r>
          </a:p>
          <a:p>
            <a:r>
              <a:rPr lang="en-US" sz="800" b="1" dirty="0"/>
              <a:t>End of QTR - Halftime</a:t>
            </a:r>
          </a:p>
          <a:p>
            <a:r>
              <a:rPr lang="en-US" sz="800" b="1" dirty="0"/>
              <a:t>	Titans 7 Cherokees 3</a:t>
            </a:r>
          </a:p>
          <a:p>
            <a:r>
              <a:rPr lang="en-US" sz="800" b="1" dirty="0"/>
              <a:t>Cherokees to Receive 2nd Half KO </a:t>
            </a:r>
          </a:p>
          <a:p>
            <a:endParaRPr lang="en-US" sz="800" b="1" dirty="0"/>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57E8E153-A98F-437B-BF03-673BF428281F}"/>
              </a:ext>
            </a:extLst>
          </p:cNvPr>
          <p:cNvSpPr txBox="1"/>
          <p:nvPr/>
        </p:nvSpPr>
        <p:spPr>
          <a:xfrm>
            <a:off x="3657598" y="2768952"/>
            <a:ext cx="3657600" cy="7078861"/>
          </a:xfrm>
          <a:prstGeom prst="rect">
            <a:avLst/>
          </a:prstGeom>
          <a:noFill/>
        </p:spPr>
        <p:txBody>
          <a:bodyPr wrap="square" rtlCol="0">
            <a:spAutoFit/>
          </a:bodyPr>
          <a:lstStyle/>
          <a:p>
            <a:r>
              <a:rPr lang="en-US" sz="800" b="1" dirty="0"/>
              <a:t>3rd Quarter</a:t>
            </a:r>
          </a:p>
          <a:p>
            <a:r>
              <a:rPr lang="en-US" sz="800" b="1" dirty="0"/>
              <a:t>15:00 KO Titans to Cherokees 54yds to 11 / Henley 20yd KR (FP)</a:t>
            </a:r>
          </a:p>
          <a:p>
            <a:r>
              <a:rPr lang="en-US" sz="800" b="1" dirty="0"/>
              <a:t>Cherokees @ their 31</a:t>
            </a:r>
          </a:p>
          <a:p>
            <a:r>
              <a:rPr lang="da-DK" sz="800" b="1" dirty="0"/>
              <a:t>14:44 1/10 @ 31 - Henley 0yd Run (DT Davis)</a:t>
            </a:r>
          </a:p>
          <a:p>
            <a:r>
              <a:rPr lang="en-US" sz="800" b="1" dirty="0"/>
              <a:t>14:06 2/10 @ 31 - Vandergriff 0yd Run (Evans)</a:t>
            </a:r>
          </a:p>
          <a:p>
            <a:r>
              <a:rPr lang="en-US" sz="800" b="1" dirty="0"/>
              <a:t>12:40 3/10 @ 31 - Pass to Brown @ 48 INC</a:t>
            </a:r>
          </a:p>
          <a:p>
            <a:r>
              <a:rPr lang="en-US" sz="800" b="1" dirty="0"/>
              <a:t>11:38 4/10 @ 31 - Punt 33yds to D37 / Fair Catch  </a:t>
            </a:r>
          </a:p>
          <a:p>
            <a:r>
              <a:rPr lang="en-US" sz="800" b="1" dirty="0"/>
              <a:t>Titans @ their 37</a:t>
            </a:r>
          </a:p>
          <a:p>
            <a:r>
              <a:rPr lang="en-US" sz="800" b="1" dirty="0"/>
              <a:t>10:46 1/10 @ 37 - Henry 10yd Run (FP)</a:t>
            </a:r>
          </a:p>
          <a:p>
            <a:r>
              <a:rPr lang="en-US" sz="800" b="1" dirty="0"/>
              <a:t>  9:59 1/10 @ 47 - Henry -2yd Run (Kunka)</a:t>
            </a:r>
          </a:p>
          <a:p>
            <a:r>
              <a:rPr lang="en-US" sz="800" b="1" dirty="0"/>
              <a:t>  8:52 2/12 @ 45 - Tannehill -8yd Run (Fuller)</a:t>
            </a:r>
          </a:p>
          <a:p>
            <a:r>
              <a:rPr lang="en-US" sz="800" b="1" dirty="0"/>
              <a:t>  7:26 3/20 @ 37 - Pass to Walker @ D49 INC</a:t>
            </a:r>
          </a:p>
          <a:p>
            <a:r>
              <a:rPr lang="en-US" sz="800" b="1" dirty="0"/>
              <a:t>  5:14 4/20 @ 37 - Punt 30yds to D33 / Bradley 20yd PR (Walker)</a:t>
            </a:r>
          </a:p>
          <a:p>
            <a:r>
              <a:rPr lang="en-US" sz="800" b="1" dirty="0"/>
              <a:t>Cherokees @ D47</a:t>
            </a:r>
          </a:p>
          <a:p>
            <a:r>
              <a:rPr lang="en-US" sz="800" b="1" dirty="0"/>
              <a:t>  4:42 1/10 @ D47 - Vandergriff 47yd Run TD</a:t>
            </a:r>
          </a:p>
          <a:p>
            <a:r>
              <a:rPr lang="en-US" sz="800" b="1" dirty="0"/>
              <a:t>  3:57 Conversion Kick GOOD</a:t>
            </a:r>
          </a:p>
          <a:p>
            <a:r>
              <a:rPr lang="en-US" sz="800" b="1" dirty="0"/>
              <a:t>	Titans 7 Cherokees 10 </a:t>
            </a:r>
          </a:p>
          <a:p>
            <a:r>
              <a:rPr lang="en-US" sz="800" b="1" dirty="0"/>
              <a:t>  3:57 KO Cherokees to Titans 70yds to -5 yd in end zone / Henry 36yds KR (FP)</a:t>
            </a:r>
          </a:p>
          <a:p>
            <a:r>
              <a:rPr lang="en-US" sz="800" b="1" dirty="0"/>
              <a:t>Titans @ their 31</a:t>
            </a:r>
          </a:p>
          <a:p>
            <a:r>
              <a:rPr lang="en-US" sz="800" b="1" dirty="0"/>
              <a:t>  3:30 1/10 @ 31 - Henry -2yd Run (FP)</a:t>
            </a:r>
          </a:p>
          <a:p>
            <a:r>
              <a:rPr lang="en-US" sz="800" b="1" dirty="0"/>
              <a:t>  2:24 2/12 @ 29 - Lewis 2yd Run (Brown)</a:t>
            </a:r>
          </a:p>
          <a:p>
            <a:r>
              <a:rPr lang="en-US" sz="800" b="1" dirty="0"/>
              <a:t>  1:25 3/10 @ 31 - Lewis 33yd Run (FP) Time expires</a:t>
            </a:r>
          </a:p>
          <a:p>
            <a:r>
              <a:rPr lang="en-US" sz="800" b="1" dirty="0"/>
              <a:t>End of QTR</a:t>
            </a:r>
          </a:p>
          <a:p>
            <a:r>
              <a:rPr lang="en-US" sz="800" b="1" dirty="0"/>
              <a:t>4th Quarter</a:t>
            </a:r>
          </a:p>
          <a:p>
            <a:r>
              <a:rPr lang="en-US" sz="800" b="1" dirty="0"/>
              <a:t>15:00 1/10 @ D39 - Henry FUMBLE @ D49 / Cherokees Phillips recovers / 0 yd FR (FP) / Henry -10 yd Run (Fumble)</a:t>
            </a:r>
          </a:p>
          <a:p>
            <a:r>
              <a:rPr lang="en-US" sz="800" b="1" dirty="0"/>
              <a:t>Cherokees @ their 49</a:t>
            </a:r>
          </a:p>
          <a:p>
            <a:r>
              <a:rPr lang="en-US" sz="800" b="1" dirty="0"/>
              <a:t>14:32 1/10 @ 49 - Vandergriff 1yd Run (Brown)</a:t>
            </a:r>
          </a:p>
          <a:p>
            <a:r>
              <a:rPr lang="en-US" sz="800" b="1" dirty="0"/>
              <a:t>13:23 2/9 @ midfield - Vandergriff 8yd Run OB</a:t>
            </a:r>
          </a:p>
          <a:p>
            <a:r>
              <a:rPr lang="en-US" sz="800" b="1" dirty="0"/>
              <a:t>12:11 3/1 @ D42 - Henley -1yd Run (Johns)</a:t>
            </a:r>
          </a:p>
          <a:p>
            <a:r>
              <a:rPr lang="en-US" sz="800" b="1" dirty="0"/>
              <a:t>10:27 4/2 @ D43 - Punt 38yds to D9 / Brown 13yd PR (</a:t>
            </a:r>
            <a:r>
              <a:rPr lang="en-US" sz="800" b="1" dirty="0" err="1"/>
              <a:t>Haushalter</a:t>
            </a:r>
            <a:r>
              <a:rPr lang="en-US" sz="800" b="1" dirty="0"/>
              <a:t>)</a:t>
            </a:r>
          </a:p>
          <a:p>
            <a:r>
              <a:rPr lang="en-US" sz="800" b="1" dirty="0"/>
              <a:t>Titans @ their 22</a:t>
            </a:r>
          </a:p>
          <a:p>
            <a:r>
              <a:rPr lang="en-US" sz="800" b="1" dirty="0"/>
              <a:t>  9:38 1/10 @ 22 - Brown 0yd Run (Henley)</a:t>
            </a:r>
          </a:p>
          <a:p>
            <a:r>
              <a:rPr lang="en-US" sz="800" b="1" dirty="0"/>
              <a:t>  9:10 2/10 @ 22 - Henry 6yd Run (Bradley)</a:t>
            </a:r>
          </a:p>
          <a:p>
            <a:r>
              <a:rPr lang="en-US" sz="800" b="1" dirty="0"/>
              <a:t>  7:47 3/4 @ 28 - Pass to Henry @ 25 / Cherokees Phillips INT / 0yd INT Return (Henry)</a:t>
            </a:r>
          </a:p>
          <a:p>
            <a:r>
              <a:rPr lang="en-US" sz="800" b="1" dirty="0"/>
              <a:t>Cherokees @ D25 </a:t>
            </a:r>
          </a:p>
          <a:p>
            <a:r>
              <a:rPr lang="en-US" sz="800" b="1" dirty="0"/>
              <a:t>  6:25 1/10 @ D25 - Vandergriff -4yd Run (Johns)</a:t>
            </a:r>
          </a:p>
          <a:p>
            <a:r>
              <a:rPr lang="en-US" sz="800" b="1" dirty="0"/>
              <a:t>  6:12 2/14 @ D29 - Henley 5yd Run OB</a:t>
            </a:r>
          </a:p>
          <a:p>
            <a:r>
              <a:rPr lang="en-US" sz="800" b="1" dirty="0"/>
              <a:t>  5:04 3/9 @ D24 - Pass to Bradley in end zone INC</a:t>
            </a:r>
          </a:p>
          <a:p>
            <a:r>
              <a:rPr lang="en-US" sz="800" b="1" dirty="0"/>
              <a:t>  3:38 4/19 @ D24 - 41 yd FG Att. GOOD</a:t>
            </a:r>
          </a:p>
          <a:p>
            <a:r>
              <a:rPr lang="en-US" sz="800" b="1" dirty="0"/>
              <a:t>	Titans 7 Cherokees 13</a:t>
            </a:r>
          </a:p>
          <a:p>
            <a:r>
              <a:rPr lang="en-US" sz="800" b="1" dirty="0"/>
              <a:t>  3:34 KO Cherokees to Titans 70yds to -5 in end zone / Henry 15yd KR (FP)</a:t>
            </a:r>
          </a:p>
          <a:p>
            <a:r>
              <a:rPr lang="en-US" sz="800" b="1" dirty="0"/>
              <a:t>Titans @ their 10</a:t>
            </a:r>
          </a:p>
          <a:p>
            <a:r>
              <a:rPr lang="en-US" sz="800" b="1" dirty="0"/>
              <a:t>  2:46 1/10 @ 10 - Tannehill 7yd Run (</a:t>
            </a:r>
            <a:r>
              <a:rPr lang="en-US" sz="800" b="1" dirty="0" err="1"/>
              <a:t>Haushalter</a:t>
            </a:r>
            <a:r>
              <a:rPr lang="en-US" sz="800" b="1" dirty="0"/>
              <a:t>)</a:t>
            </a:r>
          </a:p>
          <a:p>
            <a:r>
              <a:rPr lang="en-US" sz="800" b="1" dirty="0"/>
              <a:t>  1:58 2/3 @ 17 - Pass to Henry @ 13 INC</a:t>
            </a:r>
          </a:p>
          <a:p>
            <a:r>
              <a:rPr lang="en-US" sz="800" b="1" dirty="0"/>
              <a:t>  1:24 3/3 @ 17 - Pass to Henry @ 30 INC</a:t>
            </a:r>
          </a:p>
          <a:p>
            <a:r>
              <a:rPr lang="en-US" sz="800" b="1" dirty="0"/>
              <a:t>  1:07 4/3 @ 17 - Pass to Walker @ D40 INC - Turnover on Downs</a:t>
            </a:r>
          </a:p>
          <a:p>
            <a:r>
              <a:rPr lang="en-US" sz="800" b="1" dirty="0"/>
              <a:t>Cherokees @ D17 </a:t>
            </a:r>
          </a:p>
          <a:p>
            <a:r>
              <a:rPr lang="en-US" sz="800" b="1" dirty="0"/>
              <a:t>  0:41 1/10 @ D17 - Troutman -2yd Run (FP Kneel Down)</a:t>
            </a:r>
          </a:p>
          <a:p>
            <a:r>
              <a:rPr lang="en-US" sz="800" b="1" dirty="0"/>
              <a:t>  0:36 2/12 2 D19 - Time allowed to run to expiration</a:t>
            </a:r>
          </a:p>
          <a:p>
            <a:r>
              <a:rPr lang="en-US" sz="800" b="1" dirty="0"/>
              <a:t>End of QTR - Game Over</a:t>
            </a:r>
          </a:p>
          <a:p>
            <a:r>
              <a:rPr lang="en-US" sz="800" b="1" dirty="0"/>
              <a:t>	Titans 7 Cherokees 13 </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3061830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CA28044-E3C8-40B6-8B57-1107C13D2170}"/>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C61CE596-CB7D-4E3B-AD08-5A1A537E014C}"/>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11/26/2020 WK5 Game 2</a:t>
            </a:r>
          </a:p>
          <a:p>
            <a:r>
              <a:rPr lang="en-US" sz="1600" dirty="0">
                <a:latin typeface="Arial Black" panose="020B0A04020102020204" pitchFamily="34" charset="0"/>
              </a:rPr>
              <a:t>Knoxville Bears @ Memphis Showboats</a:t>
            </a:r>
          </a:p>
        </p:txBody>
      </p:sp>
      <p:sp>
        <p:nvSpPr>
          <p:cNvPr id="4" name="TextBox 3">
            <a:extLst>
              <a:ext uri="{FF2B5EF4-FFF2-40B4-BE49-F238E27FC236}">
                <a16:creationId xmlns:a16="http://schemas.microsoft.com/office/drawing/2014/main" xmlns="" id="{D2AE5CFD-A140-4F32-ABC4-AEF4F515C67A}"/>
              </a:ext>
            </a:extLst>
          </p:cNvPr>
          <p:cNvSpPr txBox="1"/>
          <p:nvPr/>
        </p:nvSpPr>
        <p:spPr>
          <a:xfrm>
            <a:off x="457198" y="758991"/>
            <a:ext cx="118872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Knoxville Bears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12 Troutman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31 Nichols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23 Faircloth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Frazier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Baskette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McCauley</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52 Shafer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Warwick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Cole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75 Daniels 	</a:t>
            </a:r>
          </a:p>
        </p:txBody>
      </p:sp>
      <p:sp>
        <p:nvSpPr>
          <p:cNvPr id="5" name="TextBox 4">
            <a:extLst>
              <a:ext uri="{FF2B5EF4-FFF2-40B4-BE49-F238E27FC236}">
                <a16:creationId xmlns:a16="http://schemas.microsoft.com/office/drawing/2014/main" xmlns="" id="{79F47EEE-AC9B-4448-A89D-0AF96BFFE916}"/>
              </a:ext>
            </a:extLst>
          </p:cNvPr>
          <p:cNvSpPr txBox="1"/>
          <p:nvPr/>
        </p:nvSpPr>
        <p:spPr>
          <a:xfrm>
            <a:off x="1320279"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EE6D35B0-4AAD-424A-9F56-A63583859435}"/>
              </a:ext>
            </a:extLst>
          </p:cNvPr>
          <p:cNvSpPr txBox="1"/>
          <p:nvPr/>
        </p:nvSpPr>
        <p:spPr>
          <a:xfrm>
            <a:off x="2045069" y="758991"/>
            <a:ext cx="1097280" cy="1692771"/>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Showboats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10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40 Quarles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34 Reid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83 Carney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Crawford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Kuehn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Smith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Gunn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92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Clark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A5CA9EEE-78A0-43CF-8BC1-63C5AFFE2A3C}"/>
              </a:ext>
            </a:extLst>
          </p:cNvPr>
          <p:cNvGraphicFramePr>
            <a:graphicFrameLocks noGrp="1"/>
          </p:cNvGraphicFramePr>
          <p:nvPr>
            <p:extLst>
              <p:ext uri="{D42A27DB-BD31-4B8C-83A1-F6EECF244321}">
                <p14:modId xmlns:p14="http://schemas.microsoft.com/office/powerpoint/2010/main" xmlns="" val="836769190"/>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Bears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31</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Showboats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42</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BCF956A0-9399-4E0F-B504-9EF35FC897CD}"/>
              </a:ext>
            </a:extLst>
          </p:cNvPr>
          <p:cNvSpPr txBox="1"/>
          <p:nvPr/>
        </p:nvSpPr>
        <p:spPr>
          <a:xfrm>
            <a:off x="3657598" y="1353659"/>
            <a:ext cx="3657600" cy="201168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2852738" algn="l"/>
                <a:tab pos="3138488" algn="l"/>
              </a:tabLst>
            </a:pPr>
            <a:r>
              <a:rPr lang="en-US" sz="800" b="1" dirty="0"/>
              <a:t>1st QTR	KNX	TEN</a:t>
            </a:r>
          </a:p>
          <a:p>
            <a:pPr>
              <a:tabLst>
                <a:tab pos="2852738" algn="l"/>
                <a:tab pos="3138488" algn="l"/>
              </a:tabLst>
            </a:pPr>
            <a:r>
              <a:rPr lang="en-US" sz="800" b="1" dirty="0"/>
              <a:t>KNX - Faircloth 23 yd Pass from Troutman (Kick GOOD)	   7	   0</a:t>
            </a:r>
          </a:p>
          <a:p>
            <a:pPr>
              <a:tabLst>
                <a:tab pos="2852738" algn="l"/>
                <a:tab pos="3138488" algn="l"/>
              </a:tabLst>
            </a:pPr>
            <a:r>
              <a:rPr lang="en-US" sz="800" b="1" dirty="0"/>
              <a:t>2nd QTR</a:t>
            </a:r>
          </a:p>
          <a:p>
            <a:pPr>
              <a:tabLst>
                <a:tab pos="2852738" algn="l"/>
                <a:tab pos="3138488" algn="l"/>
              </a:tabLst>
            </a:pPr>
            <a:r>
              <a:rPr lang="en-US" sz="800" b="1" dirty="0"/>
              <a:t>MEM - Reid 4 yd Run (Kick GOOD)	   7	   7</a:t>
            </a:r>
          </a:p>
          <a:p>
            <a:pPr>
              <a:tabLst>
                <a:tab pos="2852738" algn="l"/>
                <a:tab pos="3138488" algn="l"/>
              </a:tabLst>
            </a:pPr>
            <a:r>
              <a:rPr lang="en-US" sz="800" b="1" dirty="0"/>
              <a:t>MEM - Crawford 9yd Pass from Lewis (Kick GOOD)	   7	  14</a:t>
            </a:r>
          </a:p>
          <a:p>
            <a:pPr>
              <a:tabLst>
                <a:tab pos="2852738" algn="l"/>
                <a:tab pos="3138488" algn="l"/>
              </a:tabLst>
            </a:pPr>
            <a:r>
              <a:rPr lang="en-US" sz="800" b="1" dirty="0"/>
              <a:t>KNX - Faircloth 85yd KR (Kick Good)	  14	  14</a:t>
            </a:r>
          </a:p>
          <a:p>
            <a:pPr>
              <a:tabLst>
                <a:tab pos="2852738" algn="l"/>
                <a:tab pos="3138488" algn="l"/>
              </a:tabLst>
            </a:pPr>
            <a:r>
              <a:rPr lang="en-US" sz="800" b="1" dirty="0"/>
              <a:t>MEM - Quarles 11yd Run (Kick GOOD)	  14	  21</a:t>
            </a:r>
          </a:p>
          <a:p>
            <a:pPr>
              <a:tabLst>
                <a:tab pos="2852738" algn="l"/>
                <a:tab pos="3138488" algn="l"/>
              </a:tabLst>
            </a:pPr>
            <a:r>
              <a:rPr lang="en-US" sz="800" b="1" dirty="0"/>
              <a:t>KNX - Nichols 49yd Run (Kick GOOD)	  21	  21</a:t>
            </a:r>
          </a:p>
          <a:p>
            <a:pPr>
              <a:tabLst>
                <a:tab pos="2852738" algn="l"/>
                <a:tab pos="3138488" algn="l"/>
              </a:tabLst>
            </a:pPr>
            <a:r>
              <a:rPr lang="en-US" sz="800" b="1" dirty="0"/>
              <a:t>3rd QTR</a:t>
            </a:r>
          </a:p>
          <a:p>
            <a:pPr>
              <a:tabLst>
                <a:tab pos="2852738" algn="l"/>
                <a:tab pos="3138488" algn="l"/>
              </a:tabLst>
            </a:pPr>
            <a:r>
              <a:rPr lang="en-US" sz="800" b="1" dirty="0"/>
              <a:t>KNX - 26 yd FG 	  24	  21</a:t>
            </a:r>
          </a:p>
          <a:p>
            <a:pPr>
              <a:tabLst>
                <a:tab pos="2852738" algn="l"/>
                <a:tab pos="3138488" algn="l"/>
              </a:tabLst>
            </a:pPr>
            <a:r>
              <a:rPr lang="en-US" sz="800" b="1" dirty="0"/>
              <a:t>MEM - Quarles 20 yd Run (Kick GOOD)	  24	  28 </a:t>
            </a:r>
          </a:p>
          <a:p>
            <a:pPr>
              <a:tabLst>
                <a:tab pos="2852738" algn="l"/>
                <a:tab pos="3138488" algn="l"/>
              </a:tabLst>
            </a:pPr>
            <a:r>
              <a:rPr lang="en-US" sz="800" b="1" dirty="0"/>
              <a:t>4th QTR</a:t>
            </a:r>
          </a:p>
          <a:p>
            <a:pPr>
              <a:tabLst>
                <a:tab pos="2852738" algn="l"/>
                <a:tab pos="3138488" algn="l"/>
              </a:tabLst>
            </a:pPr>
            <a:r>
              <a:rPr lang="en-US" sz="800" b="1" dirty="0"/>
              <a:t>MEM- Crawford 36yd Pass from Lewis (Kick GOOD)	  24	  35</a:t>
            </a:r>
          </a:p>
          <a:p>
            <a:pPr>
              <a:tabLst>
                <a:tab pos="2852738" algn="l"/>
                <a:tab pos="3138488" algn="l"/>
              </a:tabLst>
            </a:pPr>
            <a:r>
              <a:rPr lang="en-US" sz="800" b="1" dirty="0"/>
              <a:t>KNX - </a:t>
            </a:r>
            <a:r>
              <a:rPr lang="en-US" sz="800" b="1" dirty="0" err="1"/>
              <a:t>Baskette</a:t>
            </a:r>
            <a:r>
              <a:rPr lang="en-US" sz="800" b="1" dirty="0"/>
              <a:t> 55yd Pass from Troutman (Kick GOOD)	  31	  35</a:t>
            </a:r>
          </a:p>
          <a:p>
            <a:pPr>
              <a:tabLst>
                <a:tab pos="2852738" algn="l"/>
                <a:tab pos="3138488" algn="l"/>
              </a:tabLst>
            </a:pPr>
            <a:r>
              <a:rPr lang="en-US" sz="800" b="1" dirty="0"/>
              <a:t>MEM - Reid 17yd Run (Kick GOOD)	  31	  42</a:t>
            </a:r>
          </a:p>
          <a:p>
            <a:pPr>
              <a:tabLst>
                <a:tab pos="2852738" algn="l"/>
                <a:tab pos="3138488" algn="l"/>
              </a:tabLst>
            </a:pPr>
            <a:r>
              <a:rPr lang="en-US" sz="800" b="1" dirty="0"/>
              <a:t>	   </a:t>
            </a:r>
          </a:p>
        </p:txBody>
      </p:sp>
      <p:sp>
        <p:nvSpPr>
          <p:cNvPr id="9" name="TextBox 8">
            <a:extLst>
              <a:ext uri="{FF2B5EF4-FFF2-40B4-BE49-F238E27FC236}">
                <a16:creationId xmlns:a16="http://schemas.microsoft.com/office/drawing/2014/main" xmlns="" id="{63E31AAB-66A5-4888-8E4B-9DC19B9E0EF9}"/>
              </a:ext>
            </a:extLst>
          </p:cNvPr>
          <p:cNvSpPr txBox="1"/>
          <p:nvPr/>
        </p:nvSpPr>
        <p:spPr>
          <a:xfrm>
            <a:off x="457198" y="2291556"/>
            <a:ext cx="3200400" cy="7543800"/>
          </a:xfrm>
          <a:prstGeom prst="rect">
            <a:avLst/>
          </a:prstGeom>
          <a:noFill/>
        </p:spPr>
        <p:txBody>
          <a:bodyPr wrap="square" rtlCol="0">
            <a:spAutoFit/>
          </a:bodyPr>
          <a:lstStyle/>
          <a:p>
            <a:r>
              <a:rPr lang="en-US" sz="800" b="1" dirty="0"/>
              <a:t>Coin Toss “Heads” - Bears Receive</a:t>
            </a:r>
          </a:p>
          <a:p>
            <a:r>
              <a:rPr lang="en-US" sz="800" b="1" dirty="0"/>
              <a:t>1st Quarter</a:t>
            </a:r>
          </a:p>
          <a:p>
            <a:r>
              <a:rPr lang="en-US" sz="800" b="1" dirty="0"/>
              <a:t>15:00 KO Showboats to Bears 35yds to 30 / Nichols 28yd KR (FP)</a:t>
            </a:r>
          </a:p>
          <a:p>
            <a:r>
              <a:rPr lang="en-US" sz="800" b="1" dirty="0"/>
              <a:t>Bears @ D42</a:t>
            </a:r>
          </a:p>
          <a:p>
            <a:r>
              <a:rPr lang="en-US" sz="800" b="1" dirty="0"/>
              <a:t>14:31 1/0 @ D42 - Faircloth 7yd Run (Crawford)</a:t>
            </a:r>
          </a:p>
          <a:p>
            <a:r>
              <a:rPr lang="en-US" sz="800" b="1" dirty="0"/>
              <a:t>14:18 2/3 @ D35 - Troutman -1 yd Run (Clark)</a:t>
            </a:r>
          </a:p>
          <a:p>
            <a:r>
              <a:rPr lang="en-US" sz="800" b="1" dirty="0"/>
              <a:t>13:07 3/4 @ D36 - Faircloth 5yd Run (Carney)</a:t>
            </a:r>
          </a:p>
          <a:p>
            <a:r>
              <a:rPr lang="en-US" sz="800" b="1" dirty="0"/>
              <a:t>12:01 1/10 @ D31 - Nichols 2yd Run (Quarles)</a:t>
            </a:r>
          </a:p>
          <a:p>
            <a:r>
              <a:rPr lang="en-US" sz="800" b="1" dirty="0"/>
              <a:t>10:49 2/8 @ D29 - Pass to </a:t>
            </a:r>
            <a:r>
              <a:rPr lang="en-US" sz="800" b="1" dirty="0" err="1"/>
              <a:t>Baskette</a:t>
            </a:r>
            <a:r>
              <a:rPr lang="en-US" sz="800" b="1" dirty="0"/>
              <a:t> @ D5 INC</a:t>
            </a:r>
          </a:p>
          <a:p>
            <a:r>
              <a:rPr lang="en-US" sz="800" b="1" dirty="0"/>
              <a:t>  9:40 3/8 @ D29 - Faircloth 8yd Run (Smith)</a:t>
            </a:r>
          </a:p>
          <a:p>
            <a:r>
              <a:rPr lang="en-US" sz="800" b="1" dirty="0"/>
              <a:t>  8:55 1/10 @ D21 - Troutman -2yd Run (FP)</a:t>
            </a:r>
          </a:p>
          <a:p>
            <a:r>
              <a:rPr lang="en-US" sz="800" b="1" dirty="0"/>
              <a:t>  7:19 2/12 @ D23 - Pass to Faircloth @ D7 COMP 23yds TD</a:t>
            </a:r>
          </a:p>
          <a:p>
            <a:r>
              <a:rPr lang="en-US" sz="800" b="1" dirty="0"/>
              <a:t>  5:52 Conversion Kick GOOD</a:t>
            </a:r>
          </a:p>
          <a:p>
            <a:r>
              <a:rPr lang="en-US" sz="800" b="1" dirty="0"/>
              <a:t>	Bears 7 Showboats 0 </a:t>
            </a:r>
          </a:p>
          <a:p>
            <a:r>
              <a:rPr lang="en-US" sz="800" b="1" dirty="0"/>
              <a:t>  5:52 KO Bears to Showboats 40yds to 25 / Carney 17yd KR (Frazier)</a:t>
            </a:r>
          </a:p>
          <a:p>
            <a:r>
              <a:rPr lang="en-US" sz="800" b="1" dirty="0"/>
              <a:t>Showboats @ their 42</a:t>
            </a:r>
          </a:p>
          <a:p>
            <a:r>
              <a:rPr lang="en-US" sz="800" b="1" dirty="0"/>
              <a:t>  5:24 1/10 @ 42 - Reid 17yd Run (Cole)</a:t>
            </a:r>
          </a:p>
          <a:p>
            <a:r>
              <a:rPr lang="en-US" sz="800" b="1" dirty="0"/>
              <a:t>  3:48 1/10 @ D41 - Quarles 11yd Run (FP)</a:t>
            </a:r>
          </a:p>
          <a:p>
            <a:r>
              <a:rPr lang="en-US" sz="800" b="1" dirty="0"/>
              <a:t>  2:16 1/10 @ D30 - Reid 12yd Run (Warwick)</a:t>
            </a:r>
          </a:p>
          <a:p>
            <a:r>
              <a:rPr lang="en-US" sz="800" b="1" dirty="0"/>
              <a:t>  1:01 1/10 @ D18 - Quarles -5yd Run (Cole)</a:t>
            </a:r>
          </a:p>
          <a:p>
            <a:r>
              <a:rPr lang="en-US" sz="800" b="1" dirty="0"/>
              <a:t>  0:13 2/15 @ D23 - Time Expires </a:t>
            </a:r>
          </a:p>
          <a:p>
            <a:r>
              <a:rPr lang="en-US" sz="800" b="1" dirty="0"/>
              <a:t>End Of QTR</a:t>
            </a:r>
          </a:p>
          <a:p>
            <a:r>
              <a:rPr lang="en-US" sz="800" b="1" dirty="0"/>
              <a:t>	Bears 7 Showboats 0</a:t>
            </a:r>
          </a:p>
          <a:p>
            <a:r>
              <a:rPr lang="en-US" sz="800" b="1" dirty="0"/>
              <a:t>15:00 2/15 @ D23 - Quarles -4yd Run (Faircloth)</a:t>
            </a:r>
          </a:p>
          <a:p>
            <a:r>
              <a:rPr lang="en-US" sz="800" b="1" dirty="0"/>
              <a:t>14:18 3/19 @ D27 - Reid 23yd Run (FP)</a:t>
            </a:r>
          </a:p>
          <a:p>
            <a:r>
              <a:rPr lang="en-US" sz="800" b="1" dirty="0"/>
              <a:t>13:26 1/G @ D4 - Reid 4yd Run TD</a:t>
            </a:r>
          </a:p>
          <a:p>
            <a:r>
              <a:rPr lang="en-US" sz="800" b="1" dirty="0"/>
              <a:t>11:53 Conversion Kick GOOD</a:t>
            </a:r>
          </a:p>
          <a:p>
            <a:r>
              <a:rPr lang="en-US" sz="800" b="1" dirty="0"/>
              <a:t>	Bears 7 Showboats 7</a:t>
            </a:r>
          </a:p>
          <a:p>
            <a:r>
              <a:rPr lang="en-US" sz="800" b="1" dirty="0"/>
              <a:t>11:53 KO Showboats to Bears 43yds to 22 / Frazier 6yd KR (Crawford)</a:t>
            </a:r>
          </a:p>
          <a:p>
            <a:r>
              <a:rPr lang="en-US" sz="800" b="1" dirty="0"/>
              <a:t>Bears @ their 28 </a:t>
            </a:r>
          </a:p>
          <a:p>
            <a:r>
              <a:rPr lang="en-US" sz="800" b="1" dirty="0"/>
              <a:t>11:47 1/10 @ 28 - Faircloth -10 yd Run (Reid)</a:t>
            </a:r>
          </a:p>
          <a:p>
            <a:pPr marL="228600" indent="-228600"/>
            <a:r>
              <a:rPr lang="en-US" sz="800" b="1" dirty="0"/>
              <a:t>11:15 2/20 @ 18 - Lateral to Faircloth @ 6 - INC FUMBLE recovered by Showboats Crawford @ D9 / Troutman -10 yd run w/Fumble - Crawford 0yd FR (McCauley)</a:t>
            </a:r>
          </a:p>
          <a:p>
            <a:r>
              <a:rPr lang="en-US" sz="800" b="1" dirty="0"/>
              <a:t>  9:56 1/10 @ D9 - Quarles -1yd Run (Nichols)</a:t>
            </a:r>
          </a:p>
          <a:p>
            <a:pPr marL="228600" indent="-228600"/>
            <a:r>
              <a:rPr lang="en-US" sz="800" b="1" dirty="0"/>
              <a:t>  9:25 2/11 @ D10 - Pass to Carney in end zone INC - Pass Interference in end zone Bears McCauley - 10 yd Pass Interference Penalty</a:t>
            </a:r>
          </a:p>
          <a:p>
            <a:r>
              <a:rPr lang="en-US" sz="800" b="1" dirty="0"/>
              <a:t>  8:22 1/G @ D1 - Quarles -8yd Run (Warwick)</a:t>
            </a:r>
          </a:p>
          <a:p>
            <a:r>
              <a:rPr lang="en-US" sz="800" b="1" dirty="0"/>
              <a:t>  7:35 2/G @ D9 - Pass to Crawford in end zone COMP 9yd TD</a:t>
            </a:r>
          </a:p>
          <a:p>
            <a:r>
              <a:rPr lang="en-US" sz="800" b="1" dirty="0"/>
              <a:t>  6:43 Conversion Kick (Good)</a:t>
            </a:r>
          </a:p>
          <a:p>
            <a:r>
              <a:rPr lang="en-US" sz="800" b="1" dirty="0"/>
              <a:t> 	Bears 7 Showboats 14</a:t>
            </a:r>
          </a:p>
          <a:p>
            <a:r>
              <a:rPr lang="en-US" sz="800" b="1" dirty="0"/>
              <a:t>  6:43 KO Showboats to Bears 55 yds to 15 / Faircloth 85yd KR TD </a:t>
            </a:r>
          </a:p>
          <a:p>
            <a:r>
              <a:rPr lang="en-US" sz="800" b="1" dirty="0"/>
              <a:t>  5:02 Conversion Kick GOOD</a:t>
            </a:r>
          </a:p>
          <a:p>
            <a:r>
              <a:rPr lang="en-US" sz="800" b="1" dirty="0"/>
              <a:t>Bears 14 Showboats 14</a:t>
            </a:r>
          </a:p>
          <a:p>
            <a:r>
              <a:rPr lang="en-US" sz="800" b="1" dirty="0"/>
              <a:t>  5:02 KO Bears to Showboats 30yds to 35 / Clark 19yd KR OB</a:t>
            </a:r>
          </a:p>
          <a:p>
            <a:r>
              <a:rPr lang="en-US" sz="800" b="1" dirty="0"/>
              <a:t>Showboats @ their 49</a:t>
            </a:r>
          </a:p>
          <a:p>
            <a:r>
              <a:rPr lang="en-US" sz="800" b="1" dirty="0"/>
              <a:t>  4:53 1/10 @ 49 - Quarles -3yd Run (McCauley)</a:t>
            </a:r>
          </a:p>
          <a:p>
            <a:r>
              <a:rPr lang="en-US" sz="800" b="1" dirty="0"/>
              <a:t>  4:19 2/13 @ 46 - Reid 4yd Run (Clark)</a:t>
            </a:r>
          </a:p>
          <a:p>
            <a:r>
              <a:rPr lang="en-US" sz="800" b="1" dirty="0"/>
              <a:t>  3:00 3/9 @ midfield - Pass to Crawford @ D24 COMP 29yds (</a:t>
            </a:r>
            <a:r>
              <a:rPr lang="en-US" sz="800" b="1" dirty="0" err="1"/>
              <a:t>Baskette</a:t>
            </a:r>
            <a:r>
              <a:rPr lang="en-US" sz="800" b="1" dirty="0"/>
              <a:t>)</a:t>
            </a:r>
          </a:p>
          <a:p>
            <a:r>
              <a:rPr lang="en-US" sz="800" b="1" dirty="0"/>
              <a:t>  2:14 1/10 @ D21 - Time allowed to advance - Time Out</a:t>
            </a:r>
          </a:p>
          <a:p>
            <a:r>
              <a:rPr lang="en-US" sz="800" b="1" dirty="0"/>
              <a:t>TWO MINUTE WARNING</a:t>
            </a:r>
          </a:p>
          <a:p>
            <a:r>
              <a:rPr lang="en-US" sz="800" b="1" dirty="0"/>
              <a:t>  2:00 1/10 @ D21 - Reid 10yd Run (FP) Showboats call Time Out (1st)</a:t>
            </a:r>
          </a:p>
          <a:p>
            <a:r>
              <a:rPr lang="en-US" sz="800" b="1" dirty="0"/>
              <a:t>  1:19 1/10 @ D11 - Quarles 11 yd Run TD</a:t>
            </a:r>
          </a:p>
          <a:p>
            <a:r>
              <a:rPr lang="en-US" sz="800" b="1" dirty="0"/>
              <a:t>  0:52 Conversion Kick GOOD</a:t>
            </a:r>
          </a:p>
          <a:p>
            <a:r>
              <a:rPr lang="en-US" sz="800" b="1" dirty="0"/>
              <a:t>	Bears 14 Showboats 21</a:t>
            </a:r>
          </a:p>
          <a:p>
            <a:r>
              <a:rPr lang="en-US" sz="800" b="1" dirty="0"/>
              <a:t>  0:52 KO Showboats to Bears 30yds to 35 / McCauley 14yd KR (White)</a:t>
            </a:r>
          </a:p>
          <a:p>
            <a:r>
              <a:rPr lang="en-US" sz="800" b="1" dirty="0"/>
              <a:t>Bears @ their 49</a:t>
            </a:r>
          </a:p>
          <a:p>
            <a:r>
              <a:rPr lang="en-US" sz="800" b="1" dirty="0"/>
              <a:t>  0:38 1/10 @ 49 - Nichols 49yd Run TD - Time expires</a:t>
            </a:r>
          </a:p>
          <a:p>
            <a:r>
              <a:rPr lang="en-US" sz="800" b="1" dirty="0"/>
              <a:t>  0:00 Conversion Kick GOOD</a:t>
            </a:r>
          </a:p>
          <a:p>
            <a:r>
              <a:rPr lang="en-US" sz="800" b="1" dirty="0"/>
              <a:t>End of QTR - Halftime </a:t>
            </a:r>
          </a:p>
          <a:p>
            <a:r>
              <a:rPr lang="en-US" sz="800" b="1" dirty="0"/>
              <a:t>	Bears 21 Showboats 21</a:t>
            </a:r>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AC20810B-BD82-4646-AFC1-22E733B65F99}"/>
              </a:ext>
            </a:extLst>
          </p:cNvPr>
          <p:cNvSpPr txBox="1"/>
          <p:nvPr/>
        </p:nvSpPr>
        <p:spPr>
          <a:xfrm>
            <a:off x="3657598" y="3365339"/>
            <a:ext cx="3657600" cy="6446520"/>
          </a:xfrm>
          <a:prstGeom prst="rect">
            <a:avLst/>
          </a:prstGeom>
          <a:noFill/>
        </p:spPr>
        <p:txBody>
          <a:bodyPr wrap="square" rtlCol="0">
            <a:spAutoFit/>
          </a:bodyPr>
          <a:lstStyle/>
          <a:p>
            <a:r>
              <a:rPr lang="en-US" sz="800" b="1" dirty="0"/>
              <a:t>Bears to Receive 2nd Half Kickoff</a:t>
            </a:r>
          </a:p>
          <a:p>
            <a:r>
              <a:rPr lang="en-US" sz="800" b="1" dirty="0"/>
              <a:t>3rd Quarter</a:t>
            </a:r>
          </a:p>
          <a:p>
            <a:r>
              <a:rPr lang="en-US" sz="800" b="1" dirty="0"/>
              <a:t>15:00 KO Showboats to Bears 30yds to 35 / Frazier 16yd KR (Quarles)</a:t>
            </a:r>
          </a:p>
          <a:p>
            <a:r>
              <a:rPr lang="en-US" sz="800" b="1" dirty="0"/>
              <a:t>Showboats @ D49</a:t>
            </a:r>
          </a:p>
          <a:p>
            <a:r>
              <a:rPr lang="en-US" sz="800" b="1" dirty="0"/>
              <a:t>14:39 1/10 @ D49 - Nichols 33yd Run (FP)</a:t>
            </a:r>
          </a:p>
          <a:p>
            <a:r>
              <a:rPr lang="en-US" sz="800" b="1" dirty="0"/>
              <a:t>14:16 1/10 @ D16 - Faircloth -3yd Run (Smith)</a:t>
            </a:r>
          </a:p>
          <a:p>
            <a:r>
              <a:rPr lang="en-US" sz="800" b="1" dirty="0"/>
              <a:t>13:18 2/13 @ D19 - Faircloth 15yd Run OB</a:t>
            </a:r>
          </a:p>
          <a:p>
            <a:r>
              <a:rPr lang="en-US" sz="800" b="1" dirty="0"/>
              <a:t>12:03 1/G @ D4 - Faircloth -1yd Run (Smith)</a:t>
            </a:r>
          </a:p>
          <a:p>
            <a:r>
              <a:rPr lang="en-US" sz="800" b="1" dirty="0"/>
              <a:t>10:52 2/G @ D5 - Nichols 1yd Run (Smith)</a:t>
            </a:r>
          </a:p>
          <a:p>
            <a:r>
              <a:rPr lang="en-US" sz="800" b="1" dirty="0"/>
              <a:t>  9:53 3/G @ D4 - Troutman -4yd Run (FP)</a:t>
            </a:r>
          </a:p>
          <a:p>
            <a:r>
              <a:rPr lang="en-US" sz="800" b="1" dirty="0"/>
              <a:t>  8:26 4/G @ D8 - 26yd FG ATT GOOD</a:t>
            </a:r>
          </a:p>
          <a:p>
            <a:r>
              <a:rPr lang="en-US" sz="800" b="1" dirty="0"/>
              <a:t>	Bears 24 Showboats 21</a:t>
            </a:r>
          </a:p>
          <a:p>
            <a:r>
              <a:rPr lang="en-US" sz="800" b="1" dirty="0"/>
              <a:t>  7:36 KO Bears to Showboats 47yds to 18 / Shirk 14yd KR (Cole)</a:t>
            </a:r>
          </a:p>
          <a:p>
            <a:r>
              <a:rPr lang="en-US" sz="800" b="1" dirty="0"/>
              <a:t>Showboats @ their 32</a:t>
            </a:r>
          </a:p>
          <a:p>
            <a:r>
              <a:rPr lang="en-US" sz="800" b="1" dirty="0"/>
              <a:t>  7:30 1/10 @ 32 - Pass to Crawford @ D49 COMP 35yds (Frazier)</a:t>
            </a:r>
          </a:p>
          <a:p>
            <a:r>
              <a:rPr lang="en-US" sz="800" b="1" dirty="0"/>
              <a:t>  7:01 1/10 @ D33 - Quarles 13yd Run (Nichols)</a:t>
            </a:r>
          </a:p>
          <a:p>
            <a:r>
              <a:rPr lang="en-US" sz="800" b="1" dirty="0"/>
              <a:t>  5:38 1/10 @ D20 - Quarles 20yd Run TD</a:t>
            </a:r>
          </a:p>
          <a:p>
            <a:r>
              <a:rPr lang="en-US" sz="800" b="1" dirty="0"/>
              <a:t>  4:24 Conversion Kick GOOD</a:t>
            </a:r>
          </a:p>
          <a:p>
            <a:r>
              <a:rPr lang="en-US" sz="800" b="1" dirty="0"/>
              <a:t>	Bears 24 Showboats 28</a:t>
            </a:r>
          </a:p>
          <a:p>
            <a:r>
              <a:rPr lang="en-US" sz="800" b="1" dirty="0"/>
              <a:t>  4:24 KO Showboats to Bears 50yds to 15 / Frazier 22 yd PR (White)</a:t>
            </a:r>
          </a:p>
          <a:p>
            <a:r>
              <a:rPr lang="en-US" sz="800" b="1" dirty="0"/>
              <a:t>Bears @ their 37</a:t>
            </a:r>
          </a:p>
          <a:p>
            <a:r>
              <a:rPr lang="en-US" sz="800" b="1" dirty="0"/>
              <a:t>  3:43 1/10 @ 37 - Faircloth 5yd Run (Smith)</a:t>
            </a:r>
          </a:p>
          <a:p>
            <a:r>
              <a:rPr lang="en-US" sz="800" b="1" dirty="0"/>
              <a:t>  3:18 2/5 @ 42 - Nichols -10 yd Run (Reid)</a:t>
            </a:r>
          </a:p>
          <a:p>
            <a:r>
              <a:rPr lang="en-US" sz="800" b="1" dirty="0"/>
              <a:t>  2:07 3/15 @ 32 - Pass to Faircloth @ D40 INC</a:t>
            </a:r>
          </a:p>
          <a:p>
            <a:r>
              <a:rPr lang="en-US" sz="800" b="1" dirty="0"/>
              <a:t>  0:44 4/15 @ 32 - Punt 20yds to 48 / Lewis 16yd PR (Nichols)Time Expires</a:t>
            </a:r>
          </a:p>
          <a:p>
            <a:r>
              <a:rPr lang="en-US" sz="800" b="1" dirty="0"/>
              <a:t>End of QTR</a:t>
            </a:r>
          </a:p>
          <a:p>
            <a:r>
              <a:rPr lang="en-US" sz="800" b="1" dirty="0"/>
              <a:t>	Bears 24 Showboats 28</a:t>
            </a:r>
          </a:p>
          <a:p>
            <a:r>
              <a:rPr lang="en-US" sz="800" b="1" dirty="0"/>
              <a:t>4th Quarter </a:t>
            </a:r>
          </a:p>
          <a:p>
            <a:r>
              <a:rPr lang="en-US" sz="800" b="1" dirty="0"/>
              <a:t>15:00 1/10 @ 36 - Pass to Crawford @ D2 COMP 36 yds TD</a:t>
            </a:r>
          </a:p>
          <a:p>
            <a:r>
              <a:rPr lang="en-US" sz="800" b="1" dirty="0"/>
              <a:t>14:34 Conversion Kick GOOD</a:t>
            </a:r>
          </a:p>
          <a:p>
            <a:r>
              <a:rPr lang="en-US" sz="800" b="1" dirty="0"/>
              <a:t>	Bears 24 Showboats 35</a:t>
            </a:r>
          </a:p>
          <a:p>
            <a:r>
              <a:rPr lang="en-US" sz="800" b="1" dirty="0"/>
              <a:t>14:34 KO Showboats to Bears 47yds to 18 / Faircloth 9yd KR (Gunn)</a:t>
            </a:r>
          </a:p>
          <a:p>
            <a:r>
              <a:rPr lang="en-US" sz="800" b="1" dirty="0"/>
              <a:t>Bears @ their 27</a:t>
            </a:r>
          </a:p>
          <a:p>
            <a:r>
              <a:rPr lang="en-US" sz="800" b="1" dirty="0"/>
              <a:t>14:24 1/10 @ 27 - Pass to Nichols @ 36 COMP 18yds (Quarles)</a:t>
            </a:r>
          </a:p>
          <a:p>
            <a:r>
              <a:rPr lang="en-US" sz="800" b="1" dirty="0"/>
              <a:t>13:44 1/10 @ 45 - Pass to </a:t>
            </a:r>
            <a:r>
              <a:rPr lang="en-US" sz="800" b="1" dirty="0" err="1"/>
              <a:t>Baskette</a:t>
            </a:r>
            <a:r>
              <a:rPr lang="en-US" sz="800" b="1" dirty="0"/>
              <a:t> @ D37 COMP 55 yds TD</a:t>
            </a:r>
          </a:p>
          <a:p>
            <a:r>
              <a:rPr lang="en-US" sz="800" b="1" dirty="0"/>
              <a:t>12:40 Conversion Kick GOOD</a:t>
            </a:r>
          </a:p>
          <a:p>
            <a:r>
              <a:rPr lang="en-US" sz="800" b="1" dirty="0"/>
              <a:t>	Bears 31 Showboats 35</a:t>
            </a:r>
          </a:p>
          <a:p>
            <a:r>
              <a:rPr lang="en-US" sz="800" b="1" dirty="0"/>
              <a:t>12:40 KO Bears to Showboats 67yds to -2 in End Zone / 31yd KR (Warwick)</a:t>
            </a:r>
          </a:p>
          <a:p>
            <a:r>
              <a:rPr lang="en-US" sz="800" b="1" dirty="0"/>
              <a:t>Showboats @ Their 29</a:t>
            </a:r>
          </a:p>
          <a:p>
            <a:r>
              <a:rPr lang="en-US" sz="800" b="1" dirty="0"/>
              <a:t>11:57 1/10 @ 29 - Reid 2yd Run (Faircloth)</a:t>
            </a:r>
          </a:p>
          <a:p>
            <a:r>
              <a:rPr lang="en-US" sz="800" b="1" dirty="0"/>
              <a:t>11:21 2/8 @ 31 - Quarles 5yd Run (Daniels)</a:t>
            </a:r>
          </a:p>
          <a:p>
            <a:r>
              <a:rPr lang="en-US" sz="800" b="1" dirty="0"/>
              <a:t>  9:37 3/3 @ 36 - Reid 41yd Run (Cole)</a:t>
            </a:r>
          </a:p>
          <a:p>
            <a:r>
              <a:rPr lang="en-US" sz="800" b="1" dirty="0"/>
              <a:t>  8:06 1/10 @ D23 - Quarles 6yd Run (Nichols)</a:t>
            </a:r>
          </a:p>
          <a:p>
            <a:r>
              <a:rPr lang="en-US" sz="800" b="1" dirty="0"/>
              <a:t>  6:38 2/4 @ D17 - Reid 17yd Run TD</a:t>
            </a:r>
          </a:p>
          <a:p>
            <a:r>
              <a:rPr lang="en-US" sz="800" b="1" dirty="0"/>
              <a:t>  5:12 Conversion Kick GOOD</a:t>
            </a:r>
          </a:p>
          <a:p>
            <a:r>
              <a:rPr lang="en-US" sz="800" b="1" dirty="0"/>
              <a:t>	Bears 31 Showboats 42</a:t>
            </a:r>
          </a:p>
          <a:p>
            <a:pPr marL="228600" indent="-228600"/>
            <a:r>
              <a:rPr lang="en-US" sz="800" b="1" dirty="0"/>
              <a:t>  5:12 KO Showboats to Bears 70yds to -5yds in the End Zone / Faircloth 41yd KR (FP)</a:t>
            </a:r>
          </a:p>
          <a:p>
            <a:r>
              <a:rPr lang="en-US" sz="800" b="1" dirty="0"/>
              <a:t>Bears @ their 36</a:t>
            </a:r>
          </a:p>
          <a:p>
            <a:r>
              <a:rPr lang="en-US" sz="800" b="1" dirty="0"/>
              <a:t>  4:31 1/10 @ Troutman -19yd Run (White)</a:t>
            </a:r>
          </a:p>
          <a:p>
            <a:r>
              <a:rPr lang="en-US" sz="800" b="1" dirty="0"/>
              <a:t> 3:44 2/29 @ 17 - Pass to Nichols @ 35 COMP 27yds (Quarles)</a:t>
            </a:r>
          </a:p>
          <a:p>
            <a:r>
              <a:rPr lang="en-US" sz="800" b="1" dirty="0"/>
              <a:t>  2:29 1/10 @ 44 - Bears call Time Out (1st) @ 2:14 remaining</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745885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D991BBEB-247B-4A8E-8734-AC09ED2DE58E}"/>
              </a:ext>
            </a:extLst>
          </p:cNvPr>
          <p:cNvSpPr txBox="1"/>
          <p:nvPr/>
        </p:nvSpPr>
        <p:spPr>
          <a:xfrm>
            <a:off x="478463" y="260738"/>
            <a:ext cx="3200400" cy="954107"/>
          </a:xfrm>
          <a:prstGeom prst="rect">
            <a:avLst/>
          </a:prstGeom>
          <a:noFill/>
        </p:spPr>
        <p:txBody>
          <a:bodyPr wrap="square" rtlCol="0">
            <a:spAutoFit/>
          </a:bodyPr>
          <a:lstStyle/>
          <a:p>
            <a:r>
              <a:rPr lang="en-US" sz="800" b="1" dirty="0"/>
              <a:t>  2:14 1/10 @ 44 - Pass INC (ball thrown away) Time Out @ 1:59 </a:t>
            </a:r>
          </a:p>
          <a:p>
            <a:r>
              <a:rPr lang="en-US" sz="800" b="1" dirty="0"/>
              <a:t>TWO MINUTE WARNING</a:t>
            </a:r>
          </a:p>
          <a:p>
            <a:r>
              <a:rPr lang="en-US" sz="800" b="1" dirty="0"/>
              <a:t>  1:59 2/10 @ 44 - Pass to Faircloth @ D32 INC</a:t>
            </a:r>
          </a:p>
          <a:p>
            <a:r>
              <a:rPr lang="en-US" sz="800" b="1" dirty="0"/>
              <a:t>  1:44 3/10 @ 44 - Pass to </a:t>
            </a:r>
            <a:r>
              <a:rPr lang="en-US" sz="800" b="1" dirty="0" err="1"/>
              <a:t>Baskette</a:t>
            </a:r>
            <a:r>
              <a:rPr lang="en-US" sz="800" b="1" dirty="0"/>
              <a:t> @ D28 INC</a:t>
            </a:r>
          </a:p>
          <a:p>
            <a:r>
              <a:rPr lang="en-US" sz="800" b="1" dirty="0"/>
              <a:t>  1:27 4/10 @ 44 - Pass to </a:t>
            </a:r>
            <a:r>
              <a:rPr lang="en-US" sz="800" b="1" dirty="0" err="1"/>
              <a:t>Baskette</a:t>
            </a:r>
            <a:r>
              <a:rPr lang="en-US" sz="800" b="1" dirty="0"/>
              <a:t> @ D26 COMP 35yds (Quarles) / Bears Call Timeout (2nd)</a:t>
            </a:r>
          </a:p>
          <a:p>
            <a:r>
              <a:rPr lang="en-US" sz="800" b="1" dirty="0"/>
              <a:t>  1:09 1/10 @ D21 - Pass to Frazier @ D6 INC</a:t>
            </a:r>
            <a:endParaRPr lang="en-US" sz="1200" b="1" dirty="0"/>
          </a:p>
        </p:txBody>
      </p:sp>
      <p:sp>
        <p:nvSpPr>
          <p:cNvPr id="4" name="TextBox 3">
            <a:extLst>
              <a:ext uri="{FF2B5EF4-FFF2-40B4-BE49-F238E27FC236}">
                <a16:creationId xmlns:a16="http://schemas.microsoft.com/office/drawing/2014/main" xmlns="" id="{478A53A8-7A50-427B-A41D-AC721A4FFCA0}"/>
              </a:ext>
            </a:extLst>
          </p:cNvPr>
          <p:cNvSpPr txBox="1"/>
          <p:nvPr/>
        </p:nvSpPr>
        <p:spPr>
          <a:xfrm>
            <a:off x="3636337" y="260738"/>
            <a:ext cx="3657600" cy="954107"/>
          </a:xfrm>
          <a:prstGeom prst="rect">
            <a:avLst/>
          </a:prstGeom>
          <a:noFill/>
        </p:spPr>
        <p:txBody>
          <a:bodyPr wrap="square" rtlCol="0">
            <a:spAutoFit/>
          </a:bodyPr>
          <a:lstStyle/>
          <a:p>
            <a:r>
              <a:rPr lang="en-US" sz="800" b="1" dirty="0"/>
              <a:t>  0:54 2/10 @ D21 - Pass to </a:t>
            </a:r>
            <a:r>
              <a:rPr lang="en-US" sz="800" b="1" dirty="0" err="1"/>
              <a:t>Baskette</a:t>
            </a:r>
            <a:r>
              <a:rPr lang="en-US" sz="800" b="1" dirty="0"/>
              <a:t> @ D3 INC</a:t>
            </a:r>
          </a:p>
          <a:p>
            <a:r>
              <a:rPr lang="en-US" sz="800" b="1" dirty="0"/>
              <a:t>  0:36 3/10 @ D21 - Pass to Nichols in End Zone INC</a:t>
            </a:r>
          </a:p>
          <a:p>
            <a:r>
              <a:rPr lang="en-US" sz="800" b="1" dirty="0"/>
              <a:t>  0:23 4/10 @ D21 - Pass to Nichols in End Zone INC / Turnover on Downs</a:t>
            </a:r>
          </a:p>
          <a:p>
            <a:r>
              <a:rPr lang="en-US" sz="800" b="1" dirty="0"/>
              <a:t>Showboats @ D21</a:t>
            </a:r>
          </a:p>
          <a:p>
            <a:r>
              <a:rPr lang="en-US" sz="800" b="1" dirty="0"/>
              <a:t>  0:07 1/10 @ D21 - Lewis -1 yd Run (Kneel Down) Time Expires</a:t>
            </a:r>
          </a:p>
          <a:p>
            <a:r>
              <a:rPr lang="en-US" sz="800" b="1" dirty="0"/>
              <a:t>End of QTR /End of Game</a:t>
            </a:r>
          </a:p>
          <a:p>
            <a:r>
              <a:rPr lang="en-US" sz="800" b="1" dirty="0"/>
              <a:t>	Bears 31 Showboats 42 </a:t>
            </a:r>
          </a:p>
        </p:txBody>
      </p:sp>
      <p:pic>
        <p:nvPicPr>
          <p:cNvPr id="5" name="Picture 4">
            <a:extLst>
              <a:ext uri="{FF2B5EF4-FFF2-40B4-BE49-F238E27FC236}">
                <a16:creationId xmlns:a16="http://schemas.microsoft.com/office/drawing/2014/main" xmlns="" id="{F12112FF-C1E8-4C49-9CE7-E1CE134EF025}"/>
              </a:ext>
            </a:extLst>
          </p:cNvPr>
          <p:cNvPicPr>
            <a:picLocks noChangeAspect="1"/>
          </p:cNvPicPr>
          <p:nvPr/>
        </p:nvPicPr>
        <p:blipFill>
          <a:blip r:embed="rId2" cstate="print"/>
          <a:stretch>
            <a:fillRect/>
          </a:stretch>
        </p:blipFill>
        <p:spPr>
          <a:xfrm>
            <a:off x="478463" y="1260565"/>
            <a:ext cx="1029363" cy="457200"/>
          </a:xfrm>
          <a:prstGeom prst="rect">
            <a:avLst/>
          </a:prstGeom>
        </p:spPr>
      </p:pic>
      <p:sp>
        <p:nvSpPr>
          <p:cNvPr id="6" name="TextBox 5">
            <a:extLst>
              <a:ext uri="{FF2B5EF4-FFF2-40B4-BE49-F238E27FC236}">
                <a16:creationId xmlns:a16="http://schemas.microsoft.com/office/drawing/2014/main" xmlns="" id="{15BEF242-8EA5-480C-B6DB-361F900A096A}"/>
              </a:ext>
            </a:extLst>
          </p:cNvPr>
          <p:cNvSpPr txBox="1"/>
          <p:nvPr/>
        </p:nvSpPr>
        <p:spPr>
          <a:xfrm>
            <a:off x="1621461" y="1214845"/>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11/29/2020 WK5 Game 3</a:t>
            </a:r>
          </a:p>
          <a:p>
            <a:r>
              <a:rPr lang="en-US" sz="1600" dirty="0">
                <a:latin typeface="Arial Black" panose="020B0A04020102020204" pitchFamily="34" charset="0"/>
              </a:rPr>
              <a:t>Memphis </a:t>
            </a:r>
            <a:r>
              <a:rPr lang="en-US" sz="1600" dirty="0" err="1">
                <a:latin typeface="Arial Black" panose="020B0A04020102020204" pitchFamily="34" charset="0"/>
              </a:rPr>
              <a:t>Southmen</a:t>
            </a:r>
            <a:r>
              <a:rPr lang="en-US" sz="1600" dirty="0">
                <a:latin typeface="Arial Black" panose="020B0A04020102020204" pitchFamily="34" charset="0"/>
              </a:rPr>
              <a:t> @ Tennessee Oilers</a:t>
            </a:r>
          </a:p>
        </p:txBody>
      </p:sp>
      <p:sp>
        <p:nvSpPr>
          <p:cNvPr id="7" name="TextBox 6">
            <a:extLst>
              <a:ext uri="{FF2B5EF4-FFF2-40B4-BE49-F238E27FC236}">
                <a16:creationId xmlns:a16="http://schemas.microsoft.com/office/drawing/2014/main" xmlns="" id="{9CC04659-EFF1-40CD-BEDC-037EB472F318}"/>
              </a:ext>
            </a:extLst>
          </p:cNvPr>
          <p:cNvSpPr txBox="1"/>
          <p:nvPr/>
        </p:nvSpPr>
        <p:spPr>
          <a:xfrm>
            <a:off x="1341542" y="1840818"/>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8" name="TextBox 7">
            <a:extLst>
              <a:ext uri="{FF2B5EF4-FFF2-40B4-BE49-F238E27FC236}">
                <a16:creationId xmlns:a16="http://schemas.microsoft.com/office/drawing/2014/main" xmlns="" id="{C334DB57-7AF1-444D-9153-E81B573A94A3}"/>
              </a:ext>
            </a:extLst>
          </p:cNvPr>
          <p:cNvSpPr txBox="1"/>
          <p:nvPr/>
        </p:nvSpPr>
        <p:spPr>
          <a:xfrm>
            <a:off x="444504" y="1717765"/>
            <a:ext cx="109728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Haurte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Csonka</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Kiick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42 Warfield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Marshall</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Hill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Kruyer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Mikolajczyk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Canale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Cotton </a:t>
            </a:r>
          </a:p>
        </p:txBody>
      </p:sp>
      <p:sp>
        <p:nvSpPr>
          <p:cNvPr id="12" name="TextBox 11">
            <a:extLst>
              <a:ext uri="{FF2B5EF4-FFF2-40B4-BE49-F238E27FC236}">
                <a16:creationId xmlns:a16="http://schemas.microsoft.com/office/drawing/2014/main" xmlns="" id="{41142B8B-C658-4CC4-B53A-AB8A29F71255}"/>
              </a:ext>
            </a:extLst>
          </p:cNvPr>
          <p:cNvSpPr txBox="1"/>
          <p:nvPr/>
        </p:nvSpPr>
        <p:spPr>
          <a:xfrm>
            <a:off x="1901379" y="1717765"/>
            <a:ext cx="1097280" cy="15696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Tennessee Oilers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9 McNair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27 George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20 Thomas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81 Sanders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84 Davis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89 </a:t>
            </a:r>
            <a:r>
              <a:rPr kumimoji="0" lang="en-US" sz="8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Wycheck</a:t>
            </a: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53 </a:t>
            </a:r>
            <a:r>
              <a:rPr kumimoji="0" lang="en-US" sz="8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Stepnoski</a:t>
            </a: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66 Layman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69 Runyon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74 Matthews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72 Hopkins 	</a:t>
            </a:r>
          </a:p>
        </p:txBody>
      </p:sp>
      <p:graphicFrame>
        <p:nvGraphicFramePr>
          <p:cNvPr id="13" name="Table 12">
            <a:extLst>
              <a:ext uri="{FF2B5EF4-FFF2-40B4-BE49-F238E27FC236}">
                <a16:creationId xmlns:a16="http://schemas.microsoft.com/office/drawing/2014/main" xmlns="" id="{C57E478C-3467-40E3-8D4B-BBE5603BED1E}"/>
              </a:ext>
            </a:extLst>
          </p:cNvPr>
          <p:cNvGraphicFramePr>
            <a:graphicFrameLocks noGrp="1"/>
          </p:cNvGraphicFramePr>
          <p:nvPr>
            <p:extLst>
              <p:ext uri="{D42A27DB-BD31-4B8C-83A1-F6EECF244321}">
                <p14:modId xmlns:p14="http://schemas.microsoft.com/office/powerpoint/2010/main" xmlns="" val="3465044522"/>
              </p:ext>
            </p:extLst>
          </p:nvPr>
        </p:nvGraphicFramePr>
        <p:xfrm>
          <a:off x="3636337" y="1714234"/>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21</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49</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Oilers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tc>
                <a:extLst>
                  <a:ext uri="{0D108BD9-81ED-4DB2-BD59-A6C34878D82A}">
                    <a16:rowId xmlns:a16="http://schemas.microsoft.com/office/drawing/2014/main" xmlns="" val="3177947723"/>
                  </a:ext>
                </a:extLst>
              </a:tr>
            </a:tbl>
          </a:graphicData>
        </a:graphic>
      </p:graphicFrame>
      <p:sp>
        <p:nvSpPr>
          <p:cNvPr id="14" name="TextBox 13">
            <a:extLst>
              <a:ext uri="{FF2B5EF4-FFF2-40B4-BE49-F238E27FC236}">
                <a16:creationId xmlns:a16="http://schemas.microsoft.com/office/drawing/2014/main" xmlns="" id="{FE36BE70-7581-4265-B078-1499DF21572A}"/>
              </a:ext>
            </a:extLst>
          </p:cNvPr>
          <p:cNvSpPr txBox="1"/>
          <p:nvPr/>
        </p:nvSpPr>
        <p:spPr>
          <a:xfrm>
            <a:off x="3636337" y="2258723"/>
            <a:ext cx="3657600" cy="16459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 Summary</a:t>
            </a:r>
          </a:p>
          <a:p>
            <a:pPr>
              <a:tabLst>
                <a:tab pos="2852738" algn="l"/>
                <a:tab pos="3138488" algn="l"/>
              </a:tabLst>
            </a:pPr>
            <a:r>
              <a:rPr lang="en-US" sz="800" b="1" dirty="0"/>
              <a:t>1st QTR	MEM	TEN</a:t>
            </a:r>
          </a:p>
          <a:p>
            <a:pPr>
              <a:tabLst>
                <a:tab pos="2852738" algn="l"/>
                <a:tab pos="3138488" algn="l"/>
              </a:tabLst>
            </a:pPr>
            <a:r>
              <a:rPr lang="en-US" sz="800" b="1" dirty="0"/>
              <a:t>MEM - </a:t>
            </a:r>
            <a:r>
              <a:rPr lang="en-US" sz="800" b="1" dirty="0" err="1"/>
              <a:t>Kiick</a:t>
            </a:r>
            <a:r>
              <a:rPr lang="en-US" sz="800" b="1" dirty="0"/>
              <a:t> 31 yd Run (Kick GOOD)	   7	   0</a:t>
            </a:r>
          </a:p>
          <a:p>
            <a:pPr>
              <a:tabLst>
                <a:tab pos="2852738" algn="l"/>
                <a:tab pos="3138488" algn="l"/>
              </a:tabLst>
            </a:pPr>
            <a:r>
              <a:rPr lang="en-US" sz="800" b="1" dirty="0"/>
              <a:t>MEM - </a:t>
            </a:r>
            <a:r>
              <a:rPr lang="en-US" sz="800" b="1" dirty="0" err="1"/>
              <a:t>Csonka</a:t>
            </a:r>
            <a:r>
              <a:rPr lang="en-US" sz="800" b="1" dirty="0"/>
              <a:t> 56 yd Run (Kick GOOD)	 14	   0</a:t>
            </a:r>
          </a:p>
          <a:p>
            <a:pPr>
              <a:tabLst>
                <a:tab pos="2852738" algn="l"/>
                <a:tab pos="3138488" algn="l"/>
              </a:tabLst>
            </a:pPr>
            <a:r>
              <a:rPr lang="en-US" sz="800" b="1" dirty="0"/>
              <a:t>MEM - </a:t>
            </a:r>
            <a:r>
              <a:rPr lang="en-US" sz="800" b="1" dirty="0" err="1"/>
              <a:t>Csonka</a:t>
            </a:r>
            <a:r>
              <a:rPr lang="en-US" sz="800" b="1" dirty="0"/>
              <a:t> 38yd Run (Kick GOOD)	  21	   0</a:t>
            </a:r>
          </a:p>
          <a:p>
            <a:pPr>
              <a:tabLst>
                <a:tab pos="2852738" algn="l"/>
                <a:tab pos="3138488" algn="l"/>
              </a:tabLst>
            </a:pPr>
            <a:r>
              <a:rPr lang="en-US" sz="800" b="1" dirty="0"/>
              <a:t>2nd QTR</a:t>
            </a:r>
          </a:p>
          <a:p>
            <a:pPr>
              <a:tabLst>
                <a:tab pos="2852738" algn="l"/>
                <a:tab pos="3138488" algn="l"/>
              </a:tabLst>
            </a:pPr>
            <a:r>
              <a:rPr lang="en-US" sz="800" b="1" dirty="0"/>
              <a:t>MEM - </a:t>
            </a:r>
            <a:r>
              <a:rPr lang="en-US" sz="800" b="1" dirty="0" err="1"/>
              <a:t>Csonka</a:t>
            </a:r>
            <a:r>
              <a:rPr lang="en-US" sz="800" b="1" dirty="0"/>
              <a:t> 14yd Run (Kick GOOD)	  28	   0</a:t>
            </a:r>
          </a:p>
          <a:p>
            <a:pPr>
              <a:tabLst>
                <a:tab pos="2852738" algn="l"/>
                <a:tab pos="3138488" algn="l"/>
              </a:tabLst>
            </a:pPr>
            <a:r>
              <a:rPr lang="en-US" sz="800" b="1" dirty="0"/>
              <a:t>TEN - 29yd FG 	  28	   3</a:t>
            </a:r>
          </a:p>
          <a:p>
            <a:pPr>
              <a:tabLst>
                <a:tab pos="2852738" algn="l"/>
                <a:tab pos="3138488" algn="l"/>
              </a:tabLst>
            </a:pPr>
            <a:r>
              <a:rPr lang="en-US" sz="800" b="1" dirty="0"/>
              <a:t>MEM - </a:t>
            </a:r>
            <a:r>
              <a:rPr lang="en-US" sz="800" b="1" dirty="0" err="1"/>
              <a:t>Csonka</a:t>
            </a:r>
            <a:r>
              <a:rPr lang="en-US" sz="800" b="1" dirty="0"/>
              <a:t> 70yd KR (Kick GOOD) 	  35	   3  </a:t>
            </a:r>
          </a:p>
          <a:p>
            <a:pPr>
              <a:tabLst>
                <a:tab pos="2852738" algn="l"/>
                <a:tab pos="3138488" algn="l"/>
              </a:tabLst>
            </a:pPr>
            <a:r>
              <a:rPr lang="en-US" sz="800" b="1" dirty="0"/>
              <a:t>3rd QTR	  35	   3</a:t>
            </a:r>
          </a:p>
          <a:p>
            <a:pPr>
              <a:tabLst>
                <a:tab pos="2852738" algn="l"/>
                <a:tab pos="3138488" algn="l"/>
              </a:tabLst>
            </a:pPr>
            <a:r>
              <a:rPr lang="en-US" sz="800" b="1" dirty="0"/>
              <a:t>4th QTR</a:t>
            </a:r>
          </a:p>
          <a:p>
            <a:pPr>
              <a:tabLst>
                <a:tab pos="2852738" algn="l"/>
                <a:tab pos="3138488" algn="l"/>
              </a:tabLst>
            </a:pPr>
            <a:r>
              <a:rPr lang="en-US" sz="800" b="1" dirty="0"/>
              <a:t>MEM - </a:t>
            </a:r>
            <a:r>
              <a:rPr lang="en-US" sz="800" b="1" dirty="0" err="1"/>
              <a:t>Kiick</a:t>
            </a:r>
            <a:r>
              <a:rPr lang="en-US" sz="800" b="1" dirty="0"/>
              <a:t> 40yd Run (Kick GOOD)	  42	   3</a:t>
            </a:r>
          </a:p>
          <a:p>
            <a:pPr>
              <a:tabLst>
                <a:tab pos="2852738" algn="l"/>
                <a:tab pos="3138488" algn="l"/>
              </a:tabLst>
            </a:pPr>
            <a:r>
              <a:rPr lang="en-US" sz="800" b="1" dirty="0"/>
              <a:t>MEM - </a:t>
            </a:r>
            <a:r>
              <a:rPr lang="en-US" sz="800" b="1" dirty="0" err="1"/>
              <a:t>Csonka</a:t>
            </a:r>
            <a:r>
              <a:rPr lang="en-US" sz="800" b="1" dirty="0"/>
              <a:t> 80yd Run (Kick GOOD)	  49	   3</a:t>
            </a:r>
          </a:p>
          <a:p>
            <a:pPr>
              <a:tabLst>
                <a:tab pos="2852738" algn="l"/>
                <a:tab pos="3138488" algn="l"/>
              </a:tabLst>
            </a:pPr>
            <a:r>
              <a:rPr lang="en-US" sz="800" b="1" dirty="0"/>
              <a:t>	   </a:t>
            </a:r>
          </a:p>
        </p:txBody>
      </p:sp>
      <p:sp>
        <p:nvSpPr>
          <p:cNvPr id="15" name="TextBox 14">
            <a:extLst>
              <a:ext uri="{FF2B5EF4-FFF2-40B4-BE49-F238E27FC236}">
                <a16:creationId xmlns:a16="http://schemas.microsoft.com/office/drawing/2014/main" xmlns="" id="{534DB27B-FBD8-423D-82EC-AD8D75B344B5}"/>
              </a:ext>
            </a:extLst>
          </p:cNvPr>
          <p:cNvSpPr txBox="1"/>
          <p:nvPr/>
        </p:nvSpPr>
        <p:spPr>
          <a:xfrm>
            <a:off x="435937" y="3272245"/>
            <a:ext cx="3200400" cy="6492240"/>
          </a:xfrm>
          <a:prstGeom prst="rect">
            <a:avLst/>
          </a:prstGeom>
          <a:noFill/>
        </p:spPr>
        <p:txBody>
          <a:bodyPr wrap="square" rtlCol="0">
            <a:spAutoFit/>
          </a:bodyPr>
          <a:lstStyle/>
          <a:p>
            <a:r>
              <a:rPr lang="en-US" sz="800" b="1" dirty="0"/>
              <a:t>Coin Toss “Heads” - </a:t>
            </a:r>
            <a:r>
              <a:rPr lang="en-US" sz="800" b="1" dirty="0" err="1"/>
              <a:t>Southmen</a:t>
            </a:r>
            <a:r>
              <a:rPr lang="en-US" sz="800" b="1" dirty="0"/>
              <a:t> Receive</a:t>
            </a:r>
          </a:p>
          <a:p>
            <a:r>
              <a:rPr lang="en-US" sz="800" b="1" dirty="0"/>
              <a:t>1st Quarter</a:t>
            </a:r>
          </a:p>
          <a:p>
            <a:r>
              <a:rPr lang="en-US" sz="800" b="1" dirty="0"/>
              <a:t>15:00 KO Oilers to </a:t>
            </a:r>
            <a:r>
              <a:rPr lang="en-US" sz="800" b="1" dirty="0" err="1"/>
              <a:t>Southmen</a:t>
            </a:r>
            <a:r>
              <a:rPr lang="en-US" sz="800" b="1" dirty="0"/>
              <a:t> 55yds / </a:t>
            </a:r>
            <a:r>
              <a:rPr lang="en-US" sz="800" b="1" dirty="0" err="1"/>
              <a:t>Kiick</a:t>
            </a:r>
            <a:r>
              <a:rPr lang="en-US" sz="800" b="1" dirty="0"/>
              <a:t> 17yd KR (Matthews)</a:t>
            </a:r>
          </a:p>
          <a:p>
            <a:r>
              <a:rPr lang="en-US" sz="800" b="1" dirty="0" err="1"/>
              <a:t>Southmen</a:t>
            </a:r>
            <a:r>
              <a:rPr lang="en-US" sz="800" b="1" dirty="0"/>
              <a:t> @ their 27</a:t>
            </a:r>
          </a:p>
          <a:p>
            <a:r>
              <a:rPr lang="en-US" sz="800" b="1" dirty="0"/>
              <a:t>14:32 1/10 @ 27 - </a:t>
            </a:r>
            <a:r>
              <a:rPr lang="en-US" sz="800" b="1" dirty="0" err="1"/>
              <a:t>Csonka</a:t>
            </a:r>
            <a:r>
              <a:rPr lang="en-US" sz="800" b="1" dirty="0"/>
              <a:t> 11yd Run (Runyon)</a:t>
            </a:r>
          </a:p>
          <a:p>
            <a:r>
              <a:rPr lang="en-US" sz="800" b="1" dirty="0"/>
              <a:t>13:36 2/10 @ 38 - </a:t>
            </a:r>
            <a:r>
              <a:rPr lang="en-US" sz="800" b="1" dirty="0" err="1"/>
              <a:t>Kiick</a:t>
            </a:r>
            <a:r>
              <a:rPr lang="en-US" sz="800" b="1" dirty="0"/>
              <a:t> 32yd Run TD</a:t>
            </a:r>
          </a:p>
          <a:p>
            <a:r>
              <a:rPr lang="en-US" sz="800" b="1" dirty="0"/>
              <a:t>12:02 Conversion Kick GOOD</a:t>
            </a:r>
          </a:p>
          <a:p>
            <a:r>
              <a:rPr lang="en-US" sz="800" b="1" dirty="0"/>
              <a:t>	</a:t>
            </a:r>
            <a:r>
              <a:rPr lang="en-US" sz="800" b="1" dirty="0" err="1"/>
              <a:t>Southmen</a:t>
            </a:r>
            <a:r>
              <a:rPr lang="en-US" sz="800" b="1" dirty="0"/>
              <a:t> 7 Oilers 0</a:t>
            </a:r>
          </a:p>
          <a:p>
            <a:r>
              <a:rPr lang="en-US" sz="800" b="1" dirty="0"/>
              <a:t>12:02 KO </a:t>
            </a:r>
            <a:r>
              <a:rPr lang="en-US" sz="800" b="1" dirty="0" err="1"/>
              <a:t>Southmen</a:t>
            </a:r>
            <a:r>
              <a:rPr lang="en-US" sz="800" b="1" dirty="0"/>
              <a:t> to Oilers 40yds to 30 / Davis 37yd KR (</a:t>
            </a:r>
            <a:r>
              <a:rPr lang="en-US" sz="800" b="1" dirty="0" err="1"/>
              <a:t>Huarte</a:t>
            </a:r>
            <a:r>
              <a:rPr lang="en-US" sz="800" b="1" dirty="0"/>
              <a:t>)</a:t>
            </a:r>
          </a:p>
          <a:p>
            <a:r>
              <a:rPr lang="en-US" sz="800" b="1" dirty="0"/>
              <a:t>Oilers @ D33</a:t>
            </a:r>
          </a:p>
          <a:p>
            <a:r>
              <a:rPr lang="en-US" sz="800" b="1" dirty="0"/>
              <a:t>11:04 1/10 @ D33 - Thomas 0yd Run (</a:t>
            </a:r>
            <a:r>
              <a:rPr lang="en-US" sz="800" b="1" dirty="0" err="1"/>
              <a:t>Kruyer</a:t>
            </a:r>
            <a:r>
              <a:rPr lang="en-US" sz="800" b="1" dirty="0"/>
              <a:t>)</a:t>
            </a:r>
          </a:p>
          <a:p>
            <a:r>
              <a:rPr lang="en-US" sz="800" b="1" dirty="0"/>
              <a:t>10:48 2/10 @ D33 - George -5yd Run (Hill)</a:t>
            </a:r>
          </a:p>
          <a:p>
            <a:r>
              <a:rPr lang="en-US" sz="800" b="1" dirty="0"/>
              <a:t>  9:38 3/15 @ D38 - Pass to </a:t>
            </a:r>
            <a:r>
              <a:rPr lang="en-US" sz="800" b="1" dirty="0" err="1"/>
              <a:t>Daivs</a:t>
            </a:r>
            <a:r>
              <a:rPr lang="en-US" sz="800" b="1" dirty="0"/>
              <a:t> @ D17 INC </a:t>
            </a:r>
          </a:p>
          <a:p>
            <a:r>
              <a:rPr lang="en-US" sz="800" b="1" dirty="0"/>
              <a:t>  7:59 4/15 @ D38 - 55 yd Field Goal Att. NO GOOD (Short)</a:t>
            </a:r>
          </a:p>
          <a:p>
            <a:r>
              <a:rPr lang="en-US" sz="800" b="1" dirty="0" err="1"/>
              <a:t>Southmen</a:t>
            </a:r>
            <a:r>
              <a:rPr lang="en-US" sz="800" b="1" dirty="0"/>
              <a:t> @ their 45  </a:t>
            </a:r>
          </a:p>
          <a:p>
            <a:r>
              <a:rPr lang="en-US" sz="800" b="1" dirty="0"/>
              <a:t>  7:11 1/10 @ 45 - </a:t>
            </a:r>
            <a:r>
              <a:rPr lang="en-US" sz="800" b="1" dirty="0" err="1"/>
              <a:t>Csonka</a:t>
            </a:r>
            <a:r>
              <a:rPr lang="en-US" sz="800" b="1" dirty="0"/>
              <a:t> -1yd Run (Matthews)</a:t>
            </a:r>
          </a:p>
          <a:p>
            <a:r>
              <a:rPr lang="en-US" sz="800" b="1" dirty="0"/>
              <a:t>  6:50 2/11 @ 44 - </a:t>
            </a:r>
            <a:r>
              <a:rPr lang="en-US" sz="800" b="1" dirty="0" err="1"/>
              <a:t>Csonka</a:t>
            </a:r>
            <a:r>
              <a:rPr lang="en-US" sz="800" b="1" dirty="0"/>
              <a:t> 56 yd Run TD</a:t>
            </a:r>
          </a:p>
          <a:p>
            <a:r>
              <a:rPr lang="en-US" sz="800" b="1" dirty="0"/>
              <a:t>  5:25 Conversion Kick GOOD</a:t>
            </a:r>
          </a:p>
          <a:p>
            <a:r>
              <a:rPr lang="en-US" sz="800" b="1" dirty="0"/>
              <a:t>	</a:t>
            </a:r>
            <a:r>
              <a:rPr lang="en-US" sz="800" b="1" dirty="0" err="1"/>
              <a:t>Southmen</a:t>
            </a:r>
            <a:r>
              <a:rPr lang="en-US" sz="800" b="1" dirty="0"/>
              <a:t> 14 Oilers 0</a:t>
            </a:r>
          </a:p>
          <a:p>
            <a:r>
              <a:rPr lang="en-US" sz="800" b="1" dirty="0"/>
              <a:t>  5:25 KO </a:t>
            </a:r>
            <a:r>
              <a:rPr lang="en-US" sz="800" b="1" dirty="0" err="1"/>
              <a:t>Southmen</a:t>
            </a:r>
            <a:r>
              <a:rPr lang="en-US" sz="800" b="1" dirty="0"/>
              <a:t> to Oilers 32yds TO 3 / Sanders 66yd KR (FP)</a:t>
            </a:r>
          </a:p>
          <a:p>
            <a:r>
              <a:rPr lang="en-US" sz="800" b="1" dirty="0"/>
              <a:t>Oilers @ D31   </a:t>
            </a:r>
          </a:p>
          <a:p>
            <a:r>
              <a:rPr lang="en-US" sz="800" b="1" dirty="0"/>
              <a:t>4:30 1/10 @ 31 - McNair -18yd Run SACK (</a:t>
            </a:r>
            <a:r>
              <a:rPr lang="en-US" sz="800" b="1" dirty="0" err="1"/>
              <a:t>Canale</a:t>
            </a:r>
            <a:r>
              <a:rPr lang="en-US" sz="800" b="1" dirty="0"/>
              <a:t>)</a:t>
            </a:r>
          </a:p>
          <a:p>
            <a:pPr marL="228600" indent="-228600"/>
            <a:r>
              <a:rPr lang="en-US" sz="800" b="1" dirty="0"/>
              <a:t>  4:10 2/28 @ D49 - Pass to Davis @ D29 INT </a:t>
            </a:r>
            <a:r>
              <a:rPr lang="en-US" sz="800" b="1" dirty="0" err="1"/>
              <a:t>Southmen</a:t>
            </a:r>
            <a:r>
              <a:rPr lang="en-US" sz="800" b="1" dirty="0"/>
              <a:t> </a:t>
            </a:r>
            <a:r>
              <a:rPr lang="en-US" sz="800" b="1" dirty="0" err="1"/>
              <a:t>Csonka</a:t>
            </a:r>
            <a:r>
              <a:rPr lang="en-US" sz="800" b="1" dirty="0"/>
              <a:t> / </a:t>
            </a:r>
            <a:r>
              <a:rPr lang="en-US" sz="800" b="1" dirty="0" err="1"/>
              <a:t>Oyd</a:t>
            </a:r>
            <a:r>
              <a:rPr lang="en-US" sz="800" b="1" dirty="0"/>
              <a:t> INT Return (Davis)</a:t>
            </a:r>
          </a:p>
          <a:p>
            <a:r>
              <a:rPr lang="en-US" sz="800" b="1" dirty="0" err="1"/>
              <a:t>Southmen</a:t>
            </a:r>
            <a:r>
              <a:rPr lang="en-US" sz="800" b="1" dirty="0"/>
              <a:t> @ their 29</a:t>
            </a:r>
          </a:p>
          <a:p>
            <a:r>
              <a:rPr lang="en-US" sz="800" b="1" dirty="0"/>
              <a:t>  3:02 1/10 @ 29 - </a:t>
            </a:r>
            <a:r>
              <a:rPr lang="en-US" sz="800" b="1" dirty="0" err="1"/>
              <a:t>Kiick</a:t>
            </a:r>
            <a:r>
              <a:rPr lang="en-US" sz="800" b="1" dirty="0"/>
              <a:t> 3yd Run (FP)</a:t>
            </a:r>
          </a:p>
          <a:p>
            <a:r>
              <a:rPr lang="en-US" sz="800" b="1" dirty="0"/>
              <a:t>  2:06 2/7 @ 32 - </a:t>
            </a:r>
            <a:r>
              <a:rPr lang="en-US" sz="800" b="1" dirty="0" err="1"/>
              <a:t>Csonka</a:t>
            </a:r>
            <a:r>
              <a:rPr lang="en-US" sz="800" b="1" dirty="0"/>
              <a:t> 68yd Run TD</a:t>
            </a:r>
          </a:p>
          <a:p>
            <a:r>
              <a:rPr lang="en-US" sz="800" b="1" dirty="0"/>
              <a:t>  0:46 Conversion Kick GOOD </a:t>
            </a:r>
          </a:p>
          <a:p>
            <a:r>
              <a:rPr lang="en-US" sz="800" b="1" dirty="0"/>
              <a:t>	</a:t>
            </a:r>
            <a:r>
              <a:rPr lang="en-US" sz="800" b="1" dirty="0" err="1"/>
              <a:t>Southmen</a:t>
            </a:r>
            <a:r>
              <a:rPr lang="en-US" sz="800" b="1" dirty="0"/>
              <a:t> 21 Oilers 0</a:t>
            </a:r>
          </a:p>
          <a:p>
            <a:r>
              <a:rPr lang="en-US" sz="800" b="1" dirty="0"/>
              <a:t>  0:46 KO </a:t>
            </a:r>
            <a:r>
              <a:rPr lang="en-US" sz="800" b="1" dirty="0" err="1"/>
              <a:t>Southmen</a:t>
            </a:r>
            <a:r>
              <a:rPr lang="en-US" sz="800" b="1" dirty="0"/>
              <a:t> to Oilers 43yds to 22 / Davis 19yd KR (FP)</a:t>
            </a:r>
          </a:p>
          <a:p>
            <a:r>
              <a:rPr lang="en-US" sz="800" b="1" dirty="0"/>
              <a:t>Oilers @ their 41</a:t>
            </a:r>
          </a:p>
          <a:p>
            <a:r>
              <a:rPr lang="en-US" sz="800" b="1" dirty="0"/>
              <a:t>  0:32 1/10 @ 41 - George -5yd Run (</a:t>
            </a:r>
            <a:r>
              <a:rPr lang="en-US" sz="800" b="1" dirty="0" err="1"/>
              <a:t>Huarte</a:t>
            </a:r>
            <a:r>
              <a:rPr lang="en-US" sz="800" b="1" dirty="0"/>
              <a:t>)</a:t>
            </a:r>
          </a:p>
          <a:p>
            <a:r>
              <a:rPr lang="en-US" sz="800" b="1" dirty="0"/>
              <a:t>  0:04 2/15 @ 36 - Time allowed to expire</a:t>
            </a:r>
          </a:p>
          <a:p>
            <a:r>
              <a:rPr lang="en-US" sz="800" b="1" dirty="0"/>
              <a:t>End of QTR</a:t>
            </a:r>
          </a:p>
          <a:p>
            <a:r>
              <a:rPr lang="en-US" sz="800" b="1" dirty="0"/>
              <a:t>	</a:t>
            </a:r>
            <a:r>
              <a:rPr lang="en-US" sz="800" b="1" dirty="0" err="1"/>
              <a:t>Southmen</a:t>
            </a:r>
            <a:r>
              <a:rPr lang="en-US" sz="800" b="1" dirty="0"/>
              <a:t> 21 Oilers 0</a:t>
            </a:r>
          </a:p>
          <a:p>
            <a:r>
              <a:rPr lang="en-US" sz="800" b="1" dirty="0"/>
              <a:t>2nd Quarter</a:t>
            </a:r>
          </a:p>
          <a:p>
            <a:r>
              <a:rPr lang="en-US" sz="800" b="1" dirty="0"/>
              <a:t>15:00 2/15 @ 36 - Pass to Davis @ D44 INC</a:t>
            </a:r>
          </a:p>
          <a:p>
            <a:r>
              <a:rPr lang="en-US" sz="800" b="1" dirty="0"/>
              <a:t>14:04 3/15 @ 36 - Pass to Sanders @ D47 INC</a:t>
            </a:r>
          </a:p>
          <a:p>
            <a:r>
              <a:rPr lang="en-US" sz="800" b="1" dirty="0"/>
              <a:t>13:12 4/15 @ 36 - Punt 25yds to D39 / </a:t>
            </a:r>
            <a:r>
              <a:rPr lang="en-US" sz="800" b="1" dirty="0" err="1"/>
              <a:t>Kiick</a:t>
            </a:r>
            <a:r>
              <a:rPr lang="en-US" sz="800" b="1" dirty="0"/>
              <a:t> 7yd PR (Thomas)</a:t>
            </a:r>
          </a:p>
          <a:p>
            <a:r>
              <a:rPr lang="en-US" sz="800" b="1" dirty="0" err="1"/>
              <a:t>Southmen</a:t>
            </a:r>
            <a:r>
              <a:rPr lang="en-US" sz="800" b="1" dirty="0"/>
              <a:t> @ their 46</a:t>
            </a:r>
          </a:p>
          <a:p>
            <a:r>
              <a:rPr lang="en-US" sz="800" b="1" dirty="0"/>
              <a:t>12:32 1/10 @ 46 - </a:t>
            </a:r>
            <a:r>
              <a:rPr lang="en-US" sz="800" b="1" dirty="0" err="1"/>
              <a:t>Kiick</a:t>
            </a:r>
            <a:r>
              <a:rPr lang="en-US" sz="800" b="1" dirty="0"/>
              <a:t> 45yd Run (FP)</a:t>
            </a:r>
          </a:p>
          <a:p>
            <a:r>
              <a:rPr lang="en-US" sz="800" b="1" dirty="0"/>
              <a:t>11:38 1/10 @ D14 - </a:t>
            </a:r>
            <a:r>
              <a:rPr lang="en-US" sz="800" b="1" dirty="0" err="1"/>
              <a:t>Csonka</a:t>
            </a:r>
            <a:r>
              <a:rPr lang="en-US" sz="800" b="1" dirty="0"/>
              <a:t> 14 yd Run TD</a:t>
            </a:r>
          </a:p>
          <a:p>
            <a:r>
              <a:rPr lang="en-US" sz="800" b="1" dirty="0"/>
              <a:t>  9:41 Conversion Kick GOOD</a:t>
            </a:r>
          </a:p>
          <a:p>
            <a:r>
              <a:rPr lang="en-US" sz="800" b="1" dirty="0"/>
              <a:t>	</a:t>
            </a:r>
            <a:r>
              <a:rPr lang="en-US" sz="800" b="1" dirty="0" err="1"/>
              <a:t>Southmen</a:t>
            </a:r>
            <a:r>
              <a:rPr lang="en-US" sz="800" b="1" dirty="0"/>
              <a:t> 28 Oilers 0 </a:t>
            </a:r>
          </a:p>
          <a:p>
            <a:r>
              <a:rPr lang="en-US" sz="800" b="1" dirty="0"/>
              <a:t>  9:41 KO </a:t>
            </a:r>
            <a:r>
              <a:rPr lang="en-US" sz="800" b="1" dirty="0" err="1"/>
              <a:t>Southmen</a:t>
            </a:r>
            <a:r>
              <a:rPr lang="en-US" sz="800" b="1" dirty="0"/>
              <a:t> to Oilers 35yds to 30 / George 6yd Run (Marshall)</a:t>
            </a:r>
          </a:p>
          <a:p>
            <a:r>
              <a:rPr lang="en-US" sz="800" b="1" dirty="0"/>
              <a:t>Oilers @ their 36</a:t>
            </a:r>
          </a:p>
          <a:p>
            <a:r>
              <a:rPr lang="en-US" sz="800" b="1" dirty="0"/>
              <a:t> 9:34 1/10 @ 36 - Pass to Sanders @ 44 INC</a:t>
            </a:r>
          </a:p>
          <a:p>
            <a:r>
              <a:rPr lang="en-US" sz="800" b="1" dirty="0"/>
              <a:t>  9:24 2/10 @ 36 - Pass to Thomas @ D46 INC</a:t>
            </a:r>
          </a:p>
          <a:p>
            <a:r>
              <a:rPr lang="en-US" sz="800" b="1" dirty="0"/>
              <a:t>  8:28 3/10 @ 36 - Pass to Davis @ D33 INC</a:t>
            </a:r>
          </a:p>
          <a:p>
            <a:r>
              <a:rPr lang="en-US" sz="800" b="1" dirty="0"/>
              <a:t>  7:39 4/10 @ 36 - Pass to Thomas @ D39 COMP 33yds (FP)</a:t>
            </a:r>
          </a:p>
          <a:p>
            <a:r>
              <a:rPr lang="en-US" sz="800" b="1" dirty="0"/>
              <a:t>  6:39 1/10 @ D31 - Thomas 17yd Run OB</a:t>
            </a:r>
          </a:p>
          <a:p>
            <a:r>
              <a:rPr lang="en-US" sz="800" b="1" dirty="0"/>
              <a:t>  5:38 1/10 @ D14 - Pass to George @ D20 COMP 4yds (Warfield)</a:t>
            </a:r>
          </a:p>
          <a:p>
            <a:r>
              <a:rPr lang="en-US" sz="800" b="1" dirty="0"/>
              <a:t>  4:20 2/6 @ D10 - George -9 yd Run (Shirk)</a:t>
            </a:r>
          </a:p>
          <a:p>
            <a:r>
              <a:rPr lang="en-US" sz="800" b="1" dirty="0"/>
              <a:t>  </a:t>
            </a:r>
          </a:p>
          <a:p>
            <a:endParaRPr lang="en-US" sz="1000" b="1" dirty="0"/>
          </a:p>
          <a:p>
            <a:endParaRPr lang="en-US" sz="1200" b="1" dirty="0"/>
          </a:p>
        </p:txBody>
      </p:sp>
      <p:sp>
        <p:nvSpPr>
          <p:cNvPr id="16" name="TextBox 15">
            <a:extLst>
              <a:ext uri="{FF2B5EF4-FFF2-40B4-BE49-F238E27FC236}">
                <a16:creationId xmlns:a16="http://schemas.microsoft.com/office/drawing/2014/main" xmlns="" id="{6DEB482F-3B6A-4A27-BD45-BA3E1A8D44E9}"/>
              </a:ext>
            </a:extLst>
          </p:cNvPr>
          <p:cNvSpPr txBox="1"/>
          <p:nvPr/>
        </p:nvSpPr>
        <p:spPr>
          <a:xfrm>
            <a:off x="3678863" y="3904643"/>
            <a:ext cx="3657600" cy="5897880"/>
          </a:xfrm>
          <a:prstGeom prst="rect">
            <a:avLst/>
          </a:prstGeom>
          <a:noFill/>
        </p:spPr>
        <p:txBody>
          <a:bodyPr wrap="square" rtlCol="0">
            <a:spAutoFit/>
          </a:bodyPr>
          <a:lstStyle/>
          <a:p>
            <a:pPr marL="228600" indent="-228600"/>
            <a:r>
              <a:rPr lang="en-US" sz="800" b="1" dirty="0"/>
              <a:t> 3:13 3/19 @ D19 - Pass to </a:t>
            </a:r>
            <a:r>
              <a:rPr lang="en-US" sz="800" b="1" dirty="0" err="1"/>
              <a:t>Wycheck</a:t>
            </a:r>
            <a:r>
              <a:rPr lang="en-US" sz="800" b="1" dirty="0"/>
              <a:t> in the end zone / Pass Interference (Marshall) Ball paced at the D1</a:t>
            </a:r>
          </a:p>
          <a:p>
            <a:r>
              <a:rPr lang="en-US" sz="800" b="1" dirty="0"/>
              <a:t>  2:20 1/G @ D1 - Time allowed to advance to 2:00 - Time Out</a:t>
            </a:r>
          </a:p>
          <a:p>
            <a:r>
              <a:rPr lang="en-US" sz="800" b="1" dirty="0"/>
              <a:t>TWO MINUTE WARNING</a:t>
            </a:r>
          </a:p>
          <a:p>
            <a:r>
              <a:rPr lang="en-US" sz="800" b="1" dirty="0"/>
              <a:t>  2:00 1/G @ D1 - George -7yd Run (FP) Oilers call Time Out (1st)</a:t>
            </a:r>
          </a:p>
          <a:p>
            <a:r>
              <a:rPr lang="en-US" sz="800" b="1" dirty="0"/>
              <a:t>  1:24 2/G @ D 8 - Pass to </a:t>
            </a:r>
            <a:r>
              <a:rPr lang="en-US" sz="800" b="1" dirty="0" err="1"/>
              <a:t>Wycheck</a:t>
            </a:r>
            <a:r>
              <a:rPr lang="en-US" sz="800" b="1" dirty="0"/>
              <a:t> in the end zone INC</a:t>
            </a:r>
          </a:p>
          <a:p>
            <a:r>
              <a:rPr lang="en-US" sz="800" b="1" dirty="0"/>
              <a:t>  1:03 3/G @ D8 - McNair -4yd Run (</a:t>
            </a:r>
            <a:r>
              <a:rPr lang="en-US" sz="800" b="1" dirty="0" err="1"/>
              <a:t>Huarte</a:t>
            </a:r>
            <a:r>
              <a:rPr lang="en-US" sz="800" b="1" dirty="0"/>
              <a:t>) </a:t>
            </a:r>
          </a:p>
          <a:p>
            <a:r>
              <a:rPr lang="en-US" sz="800" b="1" dirty="0"/>
              <a:t>  0:32 4/G @ D12 - 29 yd Field Goal Att. GOOD</a:t>
            </a:r>
          </a:p>
          <a:p>
            <a:r>
              <a:rPr lang="en-US" sz="800" b="1" dirty="0"/>
              <a:t>	</a:t>
            </a:r>
            <a:r>
              <a:rPr lang="en-US" sz="800" b="1" dirty="0" err="1"/>
              <a:t>Southmen</a:t>
            </a:r>
            <a:r>
              <a:rPr lang="en-US" sz="800" b="1" dirty="0"/>
              <a:t> 28 Oilers 3</a:t>
            </a:r>
          </a:p>
          <a:p>
            <a:r>
              <a:rPr lang="en-US" sz="800" b="1" dirty="0"/>
              <a:t>  0:25 KO Oilers to </a:t>
            </a:r>
            <a:r>
              <a:rPr lang="en-US" sz="800" b="1" dirty="0" err="1"/>
              <a:t>Southmen</a:t>
            </a:r>
            <a:r>
              <a:rPr lang="en-US" sz="800" b="1" dirty="0"/>
              <a:t> 35yds to 30 / </a:t>
            </a:r>
            <a:r>
              <a:rPr lang="en-US" sz="800" b="1" dirty="0" err="1"/>
              <a:t>Csonka</a:t>
            </a:r>
            <a:r>
              <a:rPr lang="en-US" sz="800" b="1" dirty="0"/>
              <a:t> 70yd KR TD - Time Expires</a:t>
            </a:r>
          </a:p>
          <a:p>
            <a:r>
              <a:rPr lang="en-US" sz="800" b="1" dirty="0"/>
              <a:t>  0:00 Conversion Kick GOOD</a:t>
            </a:r>
          </a:p>
          <a:p>
            <a:r>
              <a:rPr lang="en-US" sz="800" b="1" dirty="0"/>
              <a:t>	</a:t>
            </a:r>
            <a:r>
              <a:rPr lang="en-US" sz="800" b="1" dirty="0" err="1"/>
              <a:t>Southmen</a:t>
            </a:r>
            <a:r>
              <a:rPr lang="en-US" sz="800" b="1" dirty="0"/>
              <a:t> 35 Oilers 3</a:t>
            </a:r>
          </a:p>
          <a:p>
            <a:r>
              <a:rPr lang="en-US" sz="800" b="1" dirty="0"/>
              <a:t>End of QTR - Halftime</a:t>
            </a:r>
          </a:p>
          <a:p>
            <a:r>
              <a:rPr lang="en-US" sz="800" b="1" dirty="0"/>
              <a:t>Oilers to receive 2nd Half Kickoff</a:t>
            </a:r>
          </a:p>
          <a:p>
            <a:r>
              <a:rPr lang="en-US" sz="800" b="1" dirty="0"/>
              <a:t>3rd Quarter</a:t>
            </a:r>
          </a:p>
          <a:p>
            <a:r>
              <a:rPr lang="en-US" sz="800" b="1" dirty="0"/>
              <a:t>15:00 KO </a:t>
            </a:r>
            <a:r>
              <a:rPr lang="en-US" sz="800" b="1" dirty="0" err="1"/>
              <a:t>Southmen</a:t>
            </a:r>
            <a:r>
              <a:rPr lang="en-US" sz="800" b="1" dirty="0"/>
              <a:t> to Oilers 57yds to 8 / Davis 33yd KR (FP)</a:t>
            </a:r>
          </a:p>
          <a:p>
            <a:r>
              <a:rPr lang="en-US" sz="800" b="1" dirty="0"/>
              <a:t>Oilers @ their 41</a:t>
            </a:r>
          </a:p>
          <a:p>
            <a:r>
              <a:rPr lang="en-US" sz="800" b="1" dirty="0"/>
              <a:t>14:32 1/10 @ 41 - George -7yd Run (Cotton)</a:t>
            </a:r>
          </a:p>
          <a:p>
            <a:r>
              <a:rPr lang="en-US" sz="800" b="1" dirty="0"/>
              <a:t>13:57 2/17 @ 34 - Pass to Thomas @ D43 INC</a:t>
            </a:r>
          </a:p>
          <a:p>
            <a:r>
              <a:rPr lang="en-US" sz="800" b="1" dirty="0"/>
              <a:t>12:42 3/17 @ 34 - Pass to Sanders @ D46 INC</a:t>
            </a:r>
          </a:p>
          <a:p>
            <a:r>
              <a:rPr lang="en-US" sz="800" b="1" dirty="0"/>
              <a:t>11:35 4/17 @ 34 - Punt 40yds to D26 / Warfield 23yd PR (FP)</a:t>
            </a:r>
          </a:p>
          <a:p>
            <a:r>
              <a:rPr lang="en-US" sz="800" b="1" dirty="0" err="1"/>
              <a:t>Southmen</a:t>
            </a:r>
            <a:r>
              <a:rPr lang="en-US" sz="800" b="1" dirty="0"/>
              <a:t> @ their 49</a:t>
            </a:r>
          </a:p>
          <a:p>
            <a:r>
              <a:rPr lang="en-US" sz="800" b="1" dirty="0"/>
              <a:t>10:15 1/10 @ 49 - </a:t>
            </a:r>
            <a:r>
              <a:rPr lang="en-US" sz="800" b="1" dirty="0" err="1"/>
              <a:t>Csonka</a:t>
            </a:r>
            <a:r>
              <a:rPr lang="en-US" sz="800" b="1" dirty="0"/>
              <a:t> 12yd Run (George)</a:t>
            </a:r>
          </a:p>
          <a:p>
            <a:r>
              <a:rPr lang="en-US" sz="800" b="1" dirty="0"/>
              <a:t>  9:45 1/10 @ D39 - </a:t>
            </a:r>
            <a:r>
              <a:rPr lang="en-US" sz="800" b="1" dirty="0" err="1"/>
              <a:t>Kiick</a:t>
            </a:r>
            <a:r>
              <a:rPr lang="en-US" sz="800" b="1" dirty="0"/>
              <a:t> 0yd Run (FP)</a:t>
            </a:r>
          </a:p>
          <a:p>
            <a:r>
              <a:rPr lang="en-US" sz="800" b="1" dirty="0"/>
              <a:t>  8:18 2/10 @ D39 - </a:t>
            </a:r>
            <a:r>
              <a:rPr lang="en-US" sz="800" b="1" dirty="0" err="1"/>
              <a:t>Csonka</a:t>
            </a:r>
            <a:r>
              <a:rPr lang="en-US" sz="800" b="1" dirty="0"/>
              <a:t> 3yd Run (McNair)</a:t>
            </a:r>
          </a:p>
          <a:p>
            <a:r>
              <a:rPr lang="en-US" sz="800" b="1" dirty="0"/>
              <a:t>  7:15 3/7 @ D36 - </a:t>
            </a:r>
            <a:r>
              <a:rPr lang="en-US" sz="800" b="1" dirty="0" err="1"/>
              <a:t>Huarte</a:t>
            </a:r>
            <a:r>
              <a:rPr lang="en-US" sz="800" b="1" dirty="0"/>
              <a:t> -4yd Run (Matthews)</a:t>
            </a:r>
          </a:p>
          <a:p>
            <a:r>
              <a:rPr lang="en-US" sz="800" b="1" dirty="0"/>
              <a:t>  6:15 4/11 @ D 40 - Punt 39yds to D9 / Sanders 18yd PR (Cotton)</a:t>
            </a:r>
          </a:p>
          <a:p>
            <a:r>
              <a:rPr lang="en-US" sz="800" b="1" dirty="0"/>
              <a:t>Oilers @ their 27</a:t>
            </a:r>
          </a:p>
          <a:p>
            <a:r>
              <a:rPr lang="en-US" sz="800" b="1" dirty="0"/>
              <a:t>  5:20 1/10 @ 27 - Pass to Davis @ D28 INC</a:t>
            </a:r>
          </a:p>
          <a:p>
            <a:r>
              <a:rPr lang="en-US" sz="800" b="1" dirty="0"/>
              <a:t>  4:32 2/10 @ 27 - Pass to Sanders @ 40 INT </a:t>
            </a:r>
            <a:r>
              <a:rPr lang="en-US" sz="800" b="1" dirty="0" err="1"/>
              <a:t>Southmen</a:t>
            </a:r>
            <a:r>
              <a:rPr lang="en-US" sz="800" b="1" dirty="0"/>
              <a:t> Marshall FUMBLE @ 28 / </a:t>
            </a:r>
            <a:r>
              <a:rPr lang="en-US" sz="800" b="1" dirty="0" err="1"/>
              <a:t>Kruyer</a:t>
            </a:r>
            <a:r>
              <a:rPr lang="en-US" sz="800" b="1" dirty="0"/>
              <a:t> recovers  / 2yd Fumble Recovery Run (McNair) - Marshall 12yd INT Return (Fumble)</a:t>
            </a:r>
          </a:p>
          <a:p>
            <a:r>
              <a:rPr lang="en-US" sz="800" b="1" dirty="0" err="1"/>
              <a:t>Southmen</a:t>
            </a:r>
            <a:r>
              <a:rPr lang="en-US" sz="800" b="1" dirty="0"/>
              <a:t> @ D26</a:t>
            </a:r>
          </a:p>
          <a:p>
            <a:r>
              <a:rPr lang="en-US" sz="800" b="1" dirty="0"/>
              <a:t>  3:27 1/10 @ D26 - </a:t>
            </a:r>
            <a:r>
              <a:rPr lang="en-US" sz="800" b="1" dirty="0" err="1"/>
              <a:t>Csonka</a:t>
            </a:r>
            <a:r>
              <a:rPr lang="en-US" sz="800" b="1" dirty="0"/>
              <a:t> -2yd Run (Hopkins)</a:t>
            </a:r>
          </a:p>
          <a:p>
            <a:r>
              <a:rPr lang="en-US" sz="800" b="1" dirty="0"/>
              <a:t>  2:40 2/12 @ D28 - </a:t>
            </a:r>
            <a:r>
              <a:rPr lang="en-US" sz="800" b="1" dirty="0" err="1"/>
              <a:t>Csonka</a:t>
            </a:r>
            <a:r>
              <a:rPr lang="en-US" sz="800" b="1" dirty="0"/>
              <a:t> 14yd Run OB</a:t>
            </a:r>
          </a:p>
          <a:p>
            <a:r>
              <a:rPr lang="en-US" sz="800" b="1" dirty="0"/>
              <a:t>  1:19 1/10 @ D14 - </a:t>
            </a:r>
            <a:r>
              <a:rPr lang="en-US" sz="800" b="1" dirty="0" err="1"/>
              <a:t>Kiick</a:t>
            </a:r>
            <a:r>
              <a:rPr lang="en-US" sz="800" b="1" dirty="0"/>
              <a:t> -4yd Run OB</a:t>
            </a:r>
          </a:p>
          <a:p>
            <a:r>
              <a:rPr lang="en-US" sz="800" b="1" dirty="0"/>
              <a:t>  0:19 2/14 @ D18 - Time allowed to expire</a:t>
            </a:r>
          </a:p>
          <a:p>
            <a:r>
              <a:rPr lang="en-US" sz="800" b="1" dirty="0"/>
              <a:t>End of QTR </a:t>
            </a:r>
          </a:p>
          <a:p>
            <a:r>
              <a:rPr lang="en-US" sz="800" b="1" dirty="0"/>
              <a:t>	</a:t>
            </a:r>
            <a:r>
              <a:rPr lang="en-US" sz="800" b="1" dirty="0" err="1"/>
              <a:t>Southmen</a:t>
            </a:r>
            <a:r>
              <a:rPr lang="en-US" sz="800" b="1" dirty="0"/>
              <a:t> 35 Oilers 3</a:t>
            </a:r>
          </a:p>
          <a:p>
            <a:r>
              <a:rPr lang="en-US" sz="800" b="1" dirty="0"/>
              <a:t>4th Quarter </a:t>
            </a:r>
          </a:p>
          <a:p>
            <a:r>
              <a:rPr lang="en-US" sz="800" b="1" dirty="0"/>
              <a:t>15:00 2/14 @ D18 - </a:t>
            </a:r>
            <a:r>
              <a:rPr lang="en-US" sz="800" b="1" dirty="0" err="1"/>
              <a:t>Csonka</a:t>
            </a:r>
            <a:r>
              <a:rPr lang="en-US" sz="800" b="1" dirty="0"/>
              <a:t> 3yd Run (Layman)</a:t>
            </a:r>
          </a:p>
          <a:p>
            <a:r>
              <a:rPr lang="en-US" sz="800" b="1" dirty="0"/>
              <a:t>14:34 3/12 @ D15 - </a:t>
            </a:r>
            <a:r>
              <a:rPr lang="en-US" sz="800" b="1" dirty="0" err="1"/>
              <a:t>Kiick</a:t>
            </a:r>
            <a:r>
              <a:rPr lang="en-US" sz="800" b="1" dirty="0"/>
              <a:t> -1yd Run (</a:t>
            </a:r>
            <a:r>
              <a:rPr lang="en-US" sz="800" b="1" dirty="0" err="1"/>
              <a:t>Stepnoski</a:t>
            </a:r>
            <a:r>
              <a:rPr lang="en-US" sz="800" b="1" dirty="0"/>
              <a:t>)</a:t>
            </a:r>
          </a:p>
          <a:p>
            <a:r>
              <a:rPr lang="en-US" sz="800" b="1" dirty="0"/>
              <a:t>13:20 4/13 @ D16 - 33yd Field Goal Att. NO GOOD (short)</a:t>
            </a:r>
          </a:p>
          <a:p>
            <a:r>
              <a:rPr lang="en-US" sz="800" b="1" dirty="0"/>
              <a:t>Oilers @ their 23</a:t>
            </a:r>
          </a:p>
          <a:p>
            <a:r>
              <a:rPr lang="en-US" sz="800" b="1" dirty="0"/>
              <a:t>12:27 1/10 @ 23 - McNair 2yd Run (</a:t>
            </a:r>
            <a:r>
              <a:rPr lang="en-US" sz="800" b="1" dirty="0" err="1"/>
              <a:t>Csonka</a:t>
            </a:r>
            <a:r>
              <a:rPr lang="en-US" sz="800" b="1" dirty="0"/>
              <a:t>)</a:t>
            </a:r>
          </a:p>
          <a:p>
            <a:r>
              <a:rPr lang="en-US" sz="800" b="1" dirty="0"/>
              <a:t>11:54 2/8 @ 25 - Pass to Davis @ D42 INC</a:t>
            </a:r>
          </a:p>
          <a:p>
            <a:r>
              <a:rPr lang="en-US" sz="800" b="1" dirty="0"/>
              <a:t>10:43 3/8 @ 25 - Pass to </a:t>
            </a:r>
            <a:r>
              <a:rPr lang="en-US" sz="800" b="1" dirty="0" err="1"/>
              <a:t>Wycheck</a:t>
            </a:r>
            <a:r>
              <a:rPr lang="en-US" sz="800" b="1" dirty="0"/>
              <a:t> @ 46 COMP 36yds (Marshall)</a:t>
            </a:r>
          </a:p>
          <a:p>
            <a:r>
              <a:rPr lang="en-US" sz="800" b="1" dirty="0"/>
              <a:t>  9:41 1/10 @ D39 - Pass to Thomas @ D26 INC</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2751261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EA99DD4B-ABF6-4516-9F29-1A3FDE6E240A}"/>
              </a:ext>
            </a:extLst>
          </p:cNvPr>
          <p:cNvSpPr txBox="1"/>
          <p:nvPr/>
        </p:nvSpPr>
        <p:spPr>
          <a:xfrm>
            <a:off x="478463" y="260738"/>
            <a:ext cx="3200400" cy="1446550"/>
          </a:xfrm>
          <a:prstGeom prst="rect">
            <a:avLst/>
          </a:prstGeom>
          <a:noFill/>
        </p:spPr>
        <p:txBody>
          <a:bodyPr wrap="square" rtlCol="0">
            <a:spAutoFit/>
          </a:bodyPr>
          <a:lstStyle/>
          <a:p>
            <a:r>
              <a:rPr lang="en-US" sz="800" b="1" dirty="0"/>
              <a:t>   8:31 2/10 @ D39 - Pass to George @ D34 COMP 54yds (</a:t>
            </a:r>
            <a:r>
              <a:rPr lang="en-US" sz="800" b="1" dirty="0" err="1"/>
              <a:t>Mikolajczyk</a:t>
            </a:r>
            <a:r>
              <a:rPr lang="en-US" sz="800" b="1" dirty="0"/>
              <a:t>)</a:t>
            </a:r>
          </a:p>
          <a:p>
            <a:r>
              <a:rPr lang="en-US" sz="800" b="1" dirty="0"/>
              <a:t>  7:30 3/5 @ D34 - McNair -6yd Run (</a:t>
            </a:r>
            <a:r>
              <a:rPr lang="en-US" sz="800" b="1" dirty="0" err="1"/>
              <a:t>Kruyer</a:t>
            </a:r>
            <a:r>
              <a:rPr lang="en-US" sz="800" b="1" dirty="0"/>
              <a:t>)</a:t>
            </a:r>
          </a:p>
          <a:p>
            <a:pPr marL="228600" indent="-228600"/>
            <a:r>
              <a:rPr lang="en-US" sz="800" b="1" dirty="0"/>
              <a:t>  6:31 4/11 @ D40 - McNair Fumble @ 42 recovers -20yd Run (</a:t>
            </a:r>
            <a:r>
              <a:rPr lang="en-US" sz="800" b="1" dirty="0" err="1"/>
              <a:t>Kruyer</a:t>
            </a:r>
            <a:r>
              <a:rPr lang="en-US" sz="800" b="1" dirty="0"/>
              <a:t>) - Turnover on Downs</a:t>
            </a:r>
          </a:p>
          <a:p>
            <a:r>
              <a:rPr lang="en-US" sz="800" b="1" dirty="0" err="1"/>
              <a:t>Southmen</a:t>
            </a:r>
            <a:r>
              <a:rPr lang="en-US" sz="800" b="1" dirty="0"/>
              <a:t> @ D40 </a:t>
            </a:r>
          </a:p>
          <a:p>
            <a:r>
              <a:rPr lang="en-US" sz="800" b="1" dirty="0"/>
              <a:t>  4:58 1/10 @ D40 - </a:t>
            </a:r>
            <a:r>
              <a:rPr lang="en-US" sz="800" b="1" dirty="0" err="1"/>
              <a:t>Kiick</a:t>
            </a:r>
            <a:r>
              <a:rPr lang="en-US" sz="800" b="1" dirty="0"/>
              <a:t> 40 yd Run TD </a:t>
            </a:r>
          </a:p>
          <a:p>
            <a:r>
              <a:rPr lang="en-US" sz="800" b="1" dirty="0"/>
              <a:t>  3:54 Conversion Kick GOOD</a:t>
            </a:r>
          </a:p>
          <a:p>
            <a:r>
              <a:rPr lang="en-US" sz="800" b="1" dirty="0"/>
              <a:t>	</a:t>
            </a:r>
            <a:r>
              <a:rPr lang="en-US" sz="800" b="1" dirty="0" err="1"/>
              <a:t>Southmen</a:t>
            </a:r>
            <a:r>
              <a:rPr lang="en-US" sz="800" b="1" dirty="0"/>
              <a:t> 42 Oilers 3</a:t>
            </a:r>
          </a:p>
          <a:p>
            <a:r>
              <a:rPr lang="en-US" sz="800" b="1" dirty="0"/>
              <a:t>  3:54 KO </a:t>
            </a:r>
            <a:r>
              <a:rPr lang="en-US" sz="800" b="1" dirty="0" err="1"/>
              <a:t>Southmen</a:t>
            </a:r>
            <a:r>
              <a:rPr lang="en-US" sz="800" b="1" dirty="0"/>
              <a:t> to Oilers 50yds to 15 / Sanders 65yd KR (FP)</a:t>
            </a:r>
          </a:p>
          <a:p>
            <a:r>
              <a:rPr lang="en-US" sz="800" b="1" dirty="0"/>
              <a:t>  2:59 1/10 @ D20 - Pass to Sanders @ D5 INC</a:t>
            </a:r>
          </a:p>
          <a:p>
            <a:r>
              <a:rPr lang="en-US" sz="800" b="1" dirty="0"/>
              <a:t>  2:41 2/10 @ D20 - George 0yd Run (FP) - Time out </a:t>
            </a:r>
            <a:endParaRPr lang="en-US" sz="1200" b="1" dirty="0"/>
          </a:p>
        </p:txBody>
      </p:sp>
      <p:sp>
        <p:nvSpPr>
          <p:cNvPr id="3" name="TextBox 2">
            <a:extLst>
              <a:ext uri="{FF2B5EF4-FFF2-40B4-BE49-F238E27FC236}">
                <a16:creationId xmlns:a16="http://schemas.microsoft.com/office/drawing/2014/main" xmlns="" id="{97D17D42-E0F3-48C6-9391-BD20225998C8}"/>
              </a:ext>
            </a:extLst>
          </p:cNvPr>
          <p:cNvSpPr txBox="1"/>
          <p:nvPr/>
        </p:nvSpPr>
        <p:spPr>
          <a:xfrm>
            <a:off x="3636337" y="260738"/>
            <a:ext cx="3657600" cy="1323439"/>
          </a:xfrm>
          <a:prstGeom prst="rect">
            <a:avLst/>
          </a:prstGeom>
          <a:noFill/>
        </p:spPr>
        <p:txBody>
          <a:bodyPr wrap="square" rtlCol="0">
            <a:spAutoFit/>
          </a:bodyPr>
          <a:lstStyle/>
          <a:p>
            <a:r>
              <a:rPr lang="en-US" sz="800" b="1"/>
              <a:t>TWO </a:t>
            </a:r>
            <a:r>
              <a:rPr lang="en-US" sz="800" b="1" dirty="0"/>
              <a:t>MINUTE WARNING</a:t>
            </a:r>
          </a:p>
          <a:p>
            <a:r>
              <a:rPr lang="en-US" sz="800" b="1" dirty="0"/>
              <a:t>  1:48 3/10 @ D20 Pass to Davis @ GL INT </a:t>
            </a:r>
            <a:r>
              <a:rPr lang="en-US" sz="800" b="1" dirty="0" err="1"/>
              <a:t>Southmen</a:t>
            </a:r>
            <a:r>
              <a:rPr lang="en-US" sz="800" b="1" dirty="0"/>
              <a:t> Warfield in end zone TOUCHBACK</a:t>
            </a:r>
          </a:p>
          <a:p>
            <a:r>
              <a:rPr lang="en-US" sz="800" b="1" dirty="0"/>
              <a:t>  1:19 1/10 @ 20 - </a:t>
            </a:r>
            <a:r>
              <a:rPr lang="en-US" sz="800" b="1" dirty="0" err="1"/>
              <a:t>Csonka</a:t>
            </a:r>
            <a:r>
              <a:rPr lang="en-US" sz="800" b="1" dirty="0"/>
              <a:t> 80yd Run TD </a:t>
            </a:r>
          </a:p>
          <a:p>
            <a:r>
              <a:rPr lang="en-US" sz="800" b="1" dirty="0"/>
              <a:t>  1:07 KO </a:t>
            </a:r>
            <a:r>
              <a:rPr lang="en-US" sz="800" b="1" dirty="0" err="1"/>
              <a:t>Southmen</a:t>
            </a:r>
            <a:r>
              <a:rPr lang="en-US" sz="800" b="1" dirty="0"/>
              <a:t> to Oilers 73yds TOUCHBACK</a:t>
            </a:r>
          </a:p>
          <a:p>
            <a:r>
              <a:rPr lang="en-US" sz="800" b="1" dirty="0"/>
              <a:t>Oilers @ their 25</a:t>
            </a:r>
          </a:p>
          <a:p>
            <a:r>
              <a:rPr lang="en-US" sz="800" b="1" dirty="0"/>
              <a:t>  1:07 1/10 @ 25 - George -10yd Run (Marshall)</a:t>
            </a:r>
          </a:p>
          <a:p>
            <a:r>
              <a:rPr lang="en-US" sz="800" b="1" dirty="0"/>
              <a:t>  0:40 2/10 @ 25 - NO PLAY - Time allowed to expire</a:t>
            </a:r>
          </a:p>
          <a:p>
            <a:r>
              <a:rPr lang="en-US" sz="800" b="1" dirty="0"/>
              <a:t>End of Game </a:t>
            </a:r>
          </a:p>
          <a:p>
            <a:r>
              <a:rPr lang="en-US" sz="800" b="1" dirty="0"/>
              <a:t>	</a:t>
            </a:r>
            <a:r>
              <a:rPr lang="en-US" sz="800" b="1" dirty="0" err="1"/>
              <a:t>Southmen</a:t>
            </a:r>
            <a:r>
              <a:rPr lang="en-US" sz="800" b="1" dirty="0"/>
              <a:t> 49 Oilers 3 </a:t>
            </a:r>
          </a:p>
        </p:txBody>
      </p:sp>
      <p:grpSp>
        <p:nvGrpSpPr>
          <p:cNvPr id="53" name="Group 52">
            <a:extLst>
              <a:ext uri="{FF2B5EF4-FFF2-40B4-BE49-F238E27FC236}">
                <a16:creationId xmlns:a16="http://schemas.microsoft.com/office/drawing/2014/main" xmlns="" id="{912CB007-FFEF-4605-8726-063716A17D4E}"/>
              </a:ext>
            </a:extLst>
          </p:cNvPr>
          <p:cNvGrpSpPr/>
          <p:nvPr/>
        </p:nvGrpSpPr>
        <p:grpSpPr>
          <a:xfrm>
            <a:off x="327232" y="1663351"/>
            <a:ext cx="7117937" cy="8121114"/>
            <a:chOff x="327232" y="1663351"/>
            <a:chExt cx="7117937" cy="8121114"/>
          </a:xfrm>
        </p:grpSpPr>
        <p:sp>
          <p:nvSpPr>
            <p:cNvPr id="54" name="Rectangle 53">
              <a:extLst>
                <a:ext uri="{FF2B5EF4-FFF2-40B4-BE49-F238E27FC236}">
                  <a16:creationId xmlns:a16="http://schemas.microsoft.com/office/drawing/2014/main" xmlns="" id="{66791D54-5F84-4CB4-BB59-D7EB4EF59B43}"/>
                </a:ext>
              </a:extLst>
            </p:cNvPr>
            <p:cNvSpPr/>
            <p:nvPr/>
          </p:nvSpPr>
          <p:spPr>
            <a:xfrm>
              <a:off x="365760" y="1737745"/>
              <a:ext cx="7040880" cy="8046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descr="A picture containing colorful&#10;&#10;Description automatically generated">
              <a:extLst>
                <a:ext uri="{FF2B5EF4-FFF2-40B4-BE49-F238E27FC236}">
                  <a16:creationId xmlns:a16="http://schemas.microsoft.com/office/drawing/2014/main" xmlns="" id="{9655A858-8DE1-48CC-8974-EE9CF1CEBF9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60908" y="7200365"/>
              <a:ext cx="2170621" cy="1554480"/>
            </a:xfrm>
            <a:prstGeom prst="rect">
              <a:avLst/>
            </a:prstGeom>
          </p:spPr>
        </p:pic>
        <p:pic>
          <p:nvPicPr>
            <p:cNvPr id="56" name="Picture 55">
              <a:extLst>
                <a:ext uri="{FF2B5EF4-FFF2-40B4-BE49-F238E27FC236}">
                  <a16:creationId xmlns:a16="http://schemas.microsoft.com/office/drawing/2014/main" xmlns="" id="{EE152908-A1A8-41A7-B047-0E6F98CED3EA}"/>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737354" y="7200365"/>
              <a:ext cx="2269081" cy="1554480"/>
            </a:xfrm>
            <a:prstGeom prst="rect">
              <a:avLst/>
            </a:prstGeom>
          </p:spPr>
        </p:pic>
        <p:pic>
          <p:nvPicPr>
            <p:cNvPr id="57" name="Picture 56">
              <a:extLst>
                <a:ext uri="{FF2B5EF4-FFF2-40B4-BE49-F238E27FC236}">
                  <a16:creationId xmlns:a16="http://schemas.microsoft.com/office/drawing/2014/main" xmlns="" id="{666936C7-4B3E-4747-8EB4-B4E4FDDE9936}"/>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24245" y="7200365"/>
              <a:ext cx="2058635" cy="1554480"/>
            </a:xfrm>
            <a:prstGeom prst="rect">
              <a:avLst/>
            </a:prstGeom>
          </p:spPr>
        </p:pic>
        <p:pic>
          <p:nvPicPr>
            <p:cNvPr id="58" name="Picture 57" descr="Diagram&#10;&#10;Description automatically generated">
              <a:extLst>
                <a:ext uri="{FF2B5EF4-FFF2-40B4-BE49-F238E27FC236}">
                  <a16:creationId xmlns:a16="http://schemas.microsoft.com/office/drawing/2014/main" xmlns="" id="{18454034-A7BD-43E7-AEE7-0AED8EB5AE63}"/>
                </a:ext>
              </a:extLst>
            </p:cNvPr>
            <p:cNvPicPr>
              <a:picLocks noChangeAspect="1"/>
            </p:cNvPicPr>
            <p:nvPr/>
          </p:nvPicPr>
          <p:blipFill>
            <a:blip r:embed="rId5" cstate="print"/>
            <a:stretch>
              <a:fillRect/>
            </a:stretch>
          </p:blipFill>
          <p:spPr>
            <a:xfrm>
              <a:off x="327232" y="1663351"/>
              <a:ext cx="7117937" cy="3167482"/>
            </a:xfrm>
            <a:prstGeom prst="rect">
              <a:avLst/>
            </a:prstGeom>
          </p:spPr>
        </p:pic>
        <p:grpSp>
          <p:nvGrpSpPr>
            <p:cNvPr id="59" name="Group 58">
              <a:extLst>
                <a:ext uri="{FF2B5EF4-FFF2-40B4-BE49-F238E27FC236}">
                  <a16:creationId xmlns:a16="http://schemas.microsoft.com/office/drawing/2014/main" xmlns="" id="{96EBED73-4A2E-4C7C-85F5-82BA3A9A7AF4}"/>
                </a:ext>
              </a:extLst>
            </p:cNvPr>
            <p:cNvGrpSpPr/>
            <p:nvPr/>
          </p:nvGrpSpPr>
          <p:grpSpPr>
            <a:xfrm>
              <a:off x="440869" y="4782301"/>
              <a:ext cx="6890662" cy="3963061"/>
              <a:chOff x="440869" y="4782301"/>
              <a:chExt cx="6890662" cy="3963061"/>
            </a:xfrm>
          </p:grpSpPr>
          <p:grpSp>
            <p:nvGrpSpPr>
              <p:cNvPr id="67" name="Group 66">
                <a:extLst>
                  <a:ext uri="{FF2B5EF4-FFF2-40B4-BE49-F238E27FC236}">
                    <a16:creationId xmlns:a16="http://schemas.microsoft.com/office/drawing/2014/main" xmlns="" id="{25CF403A-8A6A-428B-B521-9ADC545B76DC}"/>
                  </a:ext>
                </a:extLst>
              </p:cNvPr>
              <p:cNvGrpSpPr/>
              <p:nvPr/>
            </p:nvGrpSpPr>
            <p:grpSpPr>
              <a:xfrm>
                <a:off x="440869" y="4782301"/>
                <a:ext cx="6890662" cy="3963061"/>
                <a:chOff x="403277" y="2975259"/>
                <a:chExt cx="6890662" cy="3963061"/>
              </a:xfrm>
            </p:grpSpPr>
            <p:sp>
              <p:nvSpPr>
                <p:cNvPr id="69" name="TextBox 68">
                  <a:extLst>
                    <a:ext uri="{FF2B5EF4-FFF2-40B4-BE49-F238E27FC236}">
                      <a16:creationId xmlns:a16="http://schemas.microsoft.com/office/drawing/2014/main" xmlns="" id="{FDD9C1B1-CB41-4D11-9ED6-6CD6BAEAC700}"/>
                    </a:ext>
                  </a:extLst>
                </p:cNvPr>
                <p:cNvSpPr txBox="1"/>
                <p:nvPr/>
              </p:nvSpPr>
              <p:spPr>
                <a:xfrm>
                  <a:off x="435939" y="3484267"/>
                  <a:ext cx="3429000" cy="1828800"/>
                </a:xfrm>
                <a:prstGeom prst="rect">
                  <a:avLst/>
                </a:prstGeom>
                <a:solidFill>
                  <a:srgbClr val="002060"/>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BLUE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70" name="TextBox 69">
                  <a:extLst>
                    <a:ext uri="{FF2B5EF4-FFF2-40B4-BE49-F238E27FC236}">
                      <a16:creationId xmlns:a16="http://schemas.microsoft.com/office/drawing/2014/main" xmlns="" id="{69C49DD5-0FFD-4FBA-B796-891849B6A6C6}"/>
                    </a:ext>
                  </a:extLst>
                </p:cNvPr>
                <p:cNvSpPr txBox="1"/>
                <p:nvPr/>
              </p:nvSpPr>
              <p:spPr>
                <a:xfrm>
                  <a:off x="3864939" y="3484267"/>
                  <a:ext cx="3429000" cy="1828800"/>
                </a:xfrm>
                <a:prstGeom prst="rect">
                  <a:avLst/>
                </a:prstGeom>
                <a:solidFill>
                  <a:schemeClr val="bg1">
                    <a:lumMod val="50000"/>
                  </a:schemeClr>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GREY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71" name="TextBox 70">
                  <a:extLst>
                    <a:ext uri="{FF2B5EF4-FFF2-40B4-BE49-F238E27FC236}">
                      <a16:creationId xmlns:a16="http://schemas.microsoft.com/office/drawing/2014/main" xmlns="" id="{81866679-63C5-4DEB-8E87-0FFEA1E19D90}"/>
                    </a:ext>
                  </a:extLst>
                </p:cNvPr>
                <p:cNvSpPr txBox="1"/>
                <p:nvPr/>
              </p:nvSpPr>
              <p:spPr>
                <a:xfrm>
                  <a:off x="435936" y="4838518"/>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Titans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1	4	0</a:t>
                  </a:r>
                </a:p>
              </p:txBody>
            </p:sp>
            <p:sp>
              <p:nvSpPr>
                <p:cNvPr id="72" name="TextBox 71">
                  <a:extLst>
                    <a:ext uri="{FF2B5EF4-FFF2-40B4-BE49-F238E27FC236}">
                      <a16:creationId xmlns:a16="http://schemas.microsoft.com/office/drawing/2014/main" xmlns="" id="{A7703450-1DD1-4EE9-A277-8FCC1CD4C608}"/>
                    </a:ext>
                  </a:extLst>
                </p:cNvPr>
                <p:cNvSpPr txBox="1"/>
                <p:nvPr/>
              </p:nvSpPr>
              <p:spPr>
                <a:xfrm>
                  <a:off x="419708" y="4448669"/>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Bears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2	1</a:t>
                  </a:r>
                </a:p>
              </p:txBody>
            </p:sp>
            <p:sp>
              <p:nvSpPr>
                <p:cNvPr id="73" name="TextBox 72">
                  <a:extLst>
                    <a:ext uri="{FF2B5EF4-FFF2-40B4-BE49-F238E27FC236}">
                      <a16:creationId xmlns:a16="http://schemas.microsoft.com/office/drawing/2014/main" xmlns="" id="{1770BE40-1598-4137-B70C-74732568CB82}"/>
                    </a:ext>
                  </a:extLst>
                </p:cNvPr>
                <p:cNvSpPr txBox="1"/>
                <p:nvPr/>
              </p:nvSpPr>
              <p:spPr>
                <a:xfrm>
                  <a:off x="403277" y="4049968"/>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Showboats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4	1	0</a:t>
                  </a:r>
                </a:p>
              </p:txBody>
            </p:sp>
            <p:sp>
              <p:nvSpPr>
                <p:cNvPr id="74" name="TextBox 73">
                  <a:extLst>
                    <a:ext uri="{FF2B5EF4-FFF2-40B4-BE49-F238E27FC236}">
                      <a16:creationId xmlns:a16="http://schemas.microsoft.com/office/drawing/2014/main" xmlns="" id="{0FDB2A20-41DF-4569-B831-F021A219663C}"/>
                    </a:ext>
                  </a:extLst>
                </p:cNvPr>
                <p:cNvSpPr txBox="1"/>
                <p:nvPr/>
              </p:nvSpPr>
              <p:spPr>
                <a:xfrm>
                  <a:off x="3864937" y="4093546"/>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dirty="0" err="1">
                      <a:solidFill>
                        <a:srgbClr val="FFC000"/>
                      </a:solidFill>
                      <a:effectLst>
                        <a:outerShdw blurRad="38100" dist="38100" dir="2700000" algn="tl">
                          <a:srgbClr val="000000">
                            <a:alpha val="43137"/>
                          </a:srgbClr>
                        </a:outerShdw>
                      </a:effectLst>
                      <a:latin typeface="Arial Black" panose="020B0A04020102020204" pitchFamily="34" charset="0"/>
                    </a:rPr>
                    <a:t>Southmen</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5	0	0</a:t>
                  </a:r>
                </a:p>
              </p:txBody>
            </p:sp>
            <p:sp>
              <p:nvSpPr>
                <p:cNvPr id="75" name="TextBox 74">
                  <a:extLst>
                    <a:ext uri="{FF2B5EF4-FFF2-40B4-BE49-F238E27FC236}">
                      <a16:creationId xmlns:a16="http://schemas.microsoft.com/office/drawing/2014/main" xmlns="" id="{781349EF-DA7D-4DAD-B621-B2DF3DEF4FA0}"/>
                    </a:ext>
                  </a:extLst>
                </p:cNvPr>
                <p:cNvSpPr txBox="1"/>
                <p:nvPr/>
              </p:nvSpPr>
              <p:spPr>
                <a:xfrm>
                  <a:off x="3864937" y="4471968"/>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Cherokees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3	0</a:t>
                  </a:r>
                </a:p>
              </p:txBody>
            </p:sp>
            <p:sp>
              <p:nvSpPr>
                <p:cNvPr id="76" name="TextBox 75">
                  <a:extLst>
                    <a:ext uri="{FF2B5EF4-FFF2-40B4-BE49-F238E27FC236}">
                      <a16:creationId xmlns:a16="http://schemas.microsoft.com/office/drawing/2014/main" xmlns="" id="{704FE67E-26B7-4498-AFA8-158209D83C44}"/>
                    </a:ext>
                  </a:extLst>
                </p:cNvPr>
                <p:cNvSpPr txBox="1"/>
                <p:nvPr/>
              </p:nvSpPr>
              <p:spPr>
                <a:xfrm>
                  <a:off x="3864937" y="4844534"/>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Oilers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4	1</a:t>
                  </a:r>
                </a:p>
              </p:txBody>
            </p:sp>
            <p:sp>
              <p:nvSpPr>
                <p:cNvPr id="77" name="TextBox 76">
                  <a:extLst>
                    <a:ext uri="{FF2B5EF4-FFF2-40B4-BE49-F238E27FC236}">
                      <a16:creationId xmlns:a16="http://schemas.microsoft.com/office/drawing/2014/main" xmlns="" id="{80F4A7E3-84E5-4891-9C24-50AE03FC06EF}"/>
                    </a:ext>
                  </a:extLst>
                </p:cNvPr>
                <p:cNvSpPr txBox="1"/>
                <p:nvPr/>
              </p:nvSpPr>
              <p:spPr>
                <a:xfrm>
                  <a:off x="1201758" y="2975259"/>
                  <a:ext cx="5368884"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latin typeface="Arial Black" panose="020B0A04020102020204" pitchFamily="34" charset="0"/>
                    </a:rPr>
                    <a:t>WEEK 5 Standings and Game Results</a:t>
                  </a:r>
                </a:p>
              </p:txBody>
            </p:sp>
            <p:pic>
              <p:nvPicPr>
                <p:cNvPr id="78" name="Picture 77" descr="See the source image">
                  <a:extLst>
                    <a:ext uri="{FF2B5EF4-FFF2-40B4-BE49-F238E27FC236}">
                      <a16:creationId xmlns:a16="http://schemas.microsoft.com/office/drawing/2014/main" xmlns="" id="{61ACF93C-38C4-4BB7-AE0A-5383AECA7033}"/>
                    </a:ext>
                  </a:extLst>
                </p:cNvPr>
                <p:cNvPicPr>
                  <a:picLocks noChangeAspect="1" noChangeArrowheads="1"/>
                </p:cNvPicPr>
                <p:nvPr/>
              </p:nvPicPr>
              <p:blipFill rotWithShape="1">
                <a:blip r:embed="rId6" cstate="print">
                  <a:extLst>
                    <a:ext uri="{BEBA8EAE-BF5A-486C-A8C5-ECC9F3942E4B}">
                      <a14:imgProps xmlns:a14="http://schemas.microsoft.com/office/drawing/2010/main" xmlns="">
                        <a14:imgLayer r:embed="rId7">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505441" y="4849207"/>
                  <a:ext cx="457200" cy="337842"/>
                </a:xfrm>
                <a:prstGeom prst="rect">
                  <a:avLst/>
                </a:prstGeom>
                <a:noFill/>
                <a:extLst>
                  <a:ext uri="{909E8E84-426E-40DD-AFC4-6F175D3DCCD1}">
                    <a14:hiddenFill xmlns:a14="http://schemas.microsoft.com/office/drawing/2010/main" xmlns="">
                      <a:solidFill>
                        <a:srgbClr val="FFFFFF"/>
                      </a:solidFill>
                    </a14:hiddenFill>
                  </a:ext>
                </a:extLst>
              </p:spPr>
            </p:pic>
            <p:pic>
              <p:nvPicPr>
                <p:cNvPr id="79" name="Picture 18" descr="See the source image">
                  <a:extLst>
                    <a:ext uri="{FF2B5EF4-FFF2-40B4-BE49-F238E27FC236}">
                      <a16:creationId xmlns:a16="http://schemas.microsoft.com/office/drawing/2014/main" xmlns="" id="{404274AD-C1FF-4499-9034-03D5BE1F3526}"/>
                    </a:ext>
                  </a:extLst>
                </p:cNvPr>
                <p:cNvPicPr>
                  <a:picLocks noChangeAspect="1" noChangeArrowheads="1"/>
                </p:cNvPicPr>
                <p:nvPr/>
              </p:nvPicPr>
              <p:blipFill rotWithShape="1">
                <a:blip r:embed="rId8" cstate="print">
                  <a:extLst>
                    <a:ext uri="{BEBA8EAE-BF5A-486C-A8C5-ECC9F3942E4B}">
                      <a14:imgProps xmlns:a14="http://schemas.microsoft.com/office/drawing/2010/main" xmlns="">
                        <a14:imgLayer r:embed="rId9">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02818" y="4126200"/>
                  <a:ext cx="457200" cy="231448"/>
                </a:xfrm>
                <a:prstGeom prst="rect">
                  <a:avLst/>
                </a:prstGeom>
                <a:noFill/>
                <a:extLst>
                  <a:ext uri="{909E8E84-426E-40DD-AFC4-6F175D3DCCD1}">
                    <a14:hiddenFill xmlns:a14="http://schemas.microsoft.com/office/drawing/2010/main" xmlns="">
                      <a:solidFill>
                        <a:srgbClr val="FFFFFF"/>
                      </a:solidFill>
                    </a14:hiddenFill>
                  </a:ext>
                </a:extLst>
              </p:spPr>
            </p:pic>
            <p:pic>
              <p:nvPicPr>
                <p:cNvPr id="80" name="Picture 10" descr="See the source image">
                  <a:extLst>
                    <a:ext uri="{FF2B5EF4-FFF2-40B4-BE49-F238E27FC236}">
                      <a16:creationId xmlns:a16="http://schemas.microsoft.com/office/drawing/2014/main" xmlns="" id="{C98A246D-869A-491A-BC91-5494B2CC88E0}"/>
                    </a:ext>
                  </a:extLst>
                </p:cNvPr>
                <p:cNvPicPr>
                  <a:picLocks noChangeAspect="1" noChangeArrowheads="1"/>
                </p:cNvPicPr>
                <p:nvPr/>
              </p:nvPicPr>
              <p:blipFill>
                <a:blip r:embed="rId10" cstate="print">
                  <a:extLst>
                    <a:ext uri="{BEBA8EAE-BF5A-486C-A8C5-ECC9F3942E4B}">
                      <a14:imgProps xmlns:a14="http://schemas.microsoft.com/office/drawing/2010/main" xmlns="">
                        <a14:imgLayer r:embed="rId11">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502818" y="4492283"/>
                  <a:ext cx="457200" cy="3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81" name="Picture 20" descr="See the source image">
                  <a:extLst>
                    <a:ext uri="{FF2B5EF4-FFF2-40B4-BE49-F238E27FC236}">
                      <a16:creationId xmlns:a16="http://schemas.microsoft.com/office/drawing/2014/main" xmlns="" id="{AD7E5702-5CBA-4D34-95D8-A6D1021677C6}"/>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3974197" y="4891952"/>
                  <a:ext cx="365760" cy="358583"/>
                </a:xfrm>
                <a:prstGeom prst="rect">
                  <a:avLst/>
                </a:prstGeom>
                <a:noFill/>
                <a:extLst>
                  <a:ext uri="{909E8E84-426E-40DD-AFC4-6F175D3DCCD1}">
                    <a14:hiddenFill xmlns:a14="http://schemas.microsoft.com/office/drawing/2010/main" xmlns="">
                      <a:solidFill>
                        <a:srgbClr val="FFFFFF"/>
                      </a:solidFill>
                    </a14:hiddenFill>
                  </a:ext>
                </a:extLst>
              </p:spPr>
            </p:pic>
            <p:pic>
              <p:nvPicPr>
                <p:cNvPr id="82" name="Picture 22" descr="See the source image">
                  <a:extLst>
                    <a:ext uri="{FF2B5EF4-FFF2-40B4-BE49-F238E27FC236}">
                      <a16:creationId xmlns:a16="http://schemas.microsoft.com/office/drawing/2014/main" xmlns="" id="{06AB2DE8-B1F8-4282-A656-7068D2E1C5AB}"/>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3931445" y="4026041"/>
                  <a:ext cx="457200" cy="376219"/>
                </a:xfrm>
                <a:prstGeom prst="rect">
                  <a:avLst/>
                </a:prstGeom>
                <a:noFill/>
                <a:extLst>
                  <a:ext uri="{909E8E84-426E-40DD-AFC4-6F175D3DCCD1}">
                    <a14:hiddenFill xmlns:a14="http://schemas.microsoft.com/office/drawing/2010/main" xmlns="">
                      <a:solidFill>
                        <a:srgbClr val="FFFFFF"/>
                      </a:solidFill>
                    </a14:hiddenFill>
                  </a:ext>
                </a:extLst>
              </p:spPr>
            </p:pic>
            <p:pic>
              <p:nvPicPr>
                <p:cNvPr id="83" name="Picture 4" descr="See the source image">
                  <a:extLst>
                    <a:ext uri="{FF2B5EF4-FFF2-40B4-BE49-F238E27FC236}">
                      <a16:creationId xmlns:a16="http://schemas.microsoft.com/office/drawing/2014/main" xmlns="" id="{858BF56C-0C4F-43E6-B7EA-BE6C7AF1533E}"/>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3974197" y="4477327"/>
                  <a:ext cx="365760" cy="371880"/>
                </a:xfrm>
                <a:prstGeom prst="rect">
                  <a:avLst/>
                </a:prstGeom>
                <a:noFill/>
                <a:extLst>
                  <a:ext uri="{909E8E84-426E-40DD-AFC4-6F175D3DCCD1}">
                    <a14:hiddenFill xmlns:a14="http://schemas.microsoft.com/office/drawing/2010/main" xmlns="">
                      <a:solidFill>
                        <a:srgbClr val="FFFFFF"/>
                      </a:solidFill>
                    </a14:hiddenFill>
                  </a:ext>
                </a:extLst>
              </p:spPr>
            </p:pic>
            <p:sp>
              <p:nvSpPr>
                <p:cNvPr id="84" name="TextBox 83">
                  <a:extLst>
                    <a:ext uri="{FF2B5EF4-FFF2-40B4-BE49-F238E27FC236}">
                      <a16:creationId xmlns:a16="http://schemas.microsoft.com/office/drawing/2014/main" xmlns="" id="{CB0A1E46-AC11-4051-BA9F-81661BABB3FF}"/>
                    </a:ext>
                  </a:extLst>
                </p:cNvPr>
                <p:cNvSpPr txBox="1"/>
                <p:nvPr/>
              </p:nvSpPr>
              <p:spPr>
                <a:xfrm>
                  <a:off x="419708" y="5309616"/>
                  <a:ext cx="6858001" cy="369332"/>
                </a:xfrm>
                <a:prstGeom prst="rect">
                  <a:avLst/>
                </a:prstGeom>
                <a:noFill/>
              </p:spPr>
              <p:txBody>
                <a:bodyPr wrap="square" rtlCol="0">
                  <a:spAutoFit/>
                </a:bodyPr>
                <a:lstStyle/>
                <a:p>
                  <a:endParaRPr lang="en-US" dirty="0">
                    <a:latin typeface="Arial Black" panose="020B0A04020102020204" pitchFamily="34" charset="0"/>
                  </a:endParaRPr>
                </a:p>
              </p:txBody>
            </p:sp>
            <p:pic>
              <p:nvPicPr>
                <p:cNvPr id="85" name="Picture 10" descr="See the source image">
                  <a:extLst>
                    <a:ext uri="{FF2B5EF4-FFF2-40B4-BE49-F238E27FC236}">
                      <a16:creationId xmlns:a16="http://schemas.microsoft.com/office/drawing/2014/main" xmlns="" id="{9A31EE4A-D672-47EF-A3A2-676626688C51}"/>
                    </a:ext>
                  </a:extLst>
                </p:cNvPr>
                <p:cNvPicPr>
                  <a:picLocks noChangeAspect="1" noChangeArrowheads="1"/>
                </p:cNvPicPr>
                <p:nvPr/>
              </p:nvPicPr>
              <p:blipFill>
                <a:blip r:embed="rId10" cstate="print">
                  <a:extLst>
                    <a:ext uri="{BEBA8EAE-BF5A-486C-A8C5-ECC9F3942E4B}">
                      <a14:imgProps xmlns:a14="http://schemas.microsoft.com/office/drawing/2010/main" xmlns="">
                        <a14:imgLayer r:embed="rId11">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2699761" y="6587493"/>
                  <a:ext cx="457200" cy="3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86" name="Picture 18" descr="See the source image">
                  <a:extLst>
                    <a:ext uri="{FF2B5EF4-FFF2-40B4-BE49-F238E27FC236}">
                      <a16:creationId xmlns:a16="http://schemas.microsoft.com/office/drawing/2014/main" xmlns="" id="{DC82D613-A266-4A84-8168-A97FE5EED8E0}"/>
                    </a:ext>
                  </a:extLst>
                </p:cNvPr>
                <p:cNvPicPr>
                  <a:picLocks noChangeAspect="1" noChangeArrowheads="1"/>
                </p:cNvPicPr>
                <p:nvPr/>
              </p:nvPicPr>
              <p:blipFill rotWithShape="1">
                <a:blip r:embed="rId8" cstate="print">
                  <a:extLst>
                    <a:ext uri="{BEBA8EAE-BF5A-486C-A8C5-ECC9F3942E4B}">
                      <a14:imgProps xmlns:a14="http://schemas.microsoft.com/office/drawing/2010/main" xmlns="">
                        <a14:imgLayer r:embed="rId9">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4511643" y="6634486"/>
                  <a:ext cx="457200" cy="231448"/>
                </a:xfrm>
                <a:prstGeom prst="rect">
                  <a:avLst/>
                </a:prstGeom>
                <a:noFill/>
                <a:extLst>
                  <a:ext uri="{909E8E84-426E-40DD-AFC4-6F175D3DCCD1}">
                    <a14:hiddenFill xmlns:a14="http://schemas.microsoft.com/office/drawing/2010/main" xmlns="">
                      <a:solidFill>
                        <a:srgbClr val="FFFFFF"/>
                      </a:solidFill>
                    </a14:hiddenFill>
                  </a:ext>
                </a:extLst>
              </p:spPr>
            </p:pic>
            <p:pic>
              <p:nvPicPr>
                <p:cNvPr id="87" name="Picture 22" descr="See the source image">
                  <a:extLst>
                    <a:ext uri="{FF2B5EF4-FFF2-40B4-BE49-F238E27FC236}">
                      <a16:creationId xmlns:a16="http://schemas.microsoft.com/office/drawing/2014/main" xmlns="" id="{9B13E56B-09E9-4BE7-BB93-721067279A33}"/>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5172058" y="6562101"/>
                  <a:ext cx="457200" cy="376219"/>
                </a:xfrm>
                <a:prstGeom prst="rect">
                  <a:avLst/>
                </a:prstGeom>
                <a:noFill/>
                <a:extLst>
                  <a:ext uri="{909E8E84-426E-40DD-AFC4-6F175D3DCCD1}">
                    <a14:hiddenFill xmlns:a14="http://schemas.microsoft.com/office/drawing/2010/main" xmlns="">
                      <a:solidFill>
                        <a:srgbClr val="FFFFFF"/>
                      </a:solidFill>
                    </a14:hiddenFill>
                  </a:ext>
                </a:extLst>
              </p:spPr>
            </p:pic>
            <p:pic>
              <p:nvPicPr>
                <p:cNvPr id="88" name="Picture 20" descr="See the source image">
                  <a:extLst>
                    <a:ext uri="{FF2B5EF4-FFF2-40B4-BE49-F238E27FC236}">
                      <a16:creationId xmlns:a16="http://schemas.microsoft.com/office/drawing/2014/main" xmlns="" id="{E0B978C2-FE80-4747-968D-4820B98C242A}"/>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6873723" y="6570919"/>
                  <a:ext cx="365760" cy="358583"/>
                </a:xfrm>
                <a:prstGeom prst="rect">
                  <a:avLst/>
                </a:prstGeom>
                <a:noFill/>
                <a:extLst>
                  <a:ext uri="{909E8E84-426E-40DD-AFC4-6F175D3DCCD1}">
                    <a14:hiddenFill xmlns:a14="http://schemas.microsoft.com/office/drawing/2010/main" xmlns="">
                      <a:solidFill>
                        <a:srgbClr val="FFFFFF"/>
                      </a:solidFill>
                    </a14:hiddenFill>
                  </a:ext>
                </a:extLst>
              </p:spPr>
            </p:pic>
            <p:pic>
              <p:nvPicPr>
                <p:cNvPr id="89" name="Picture 88" descr="See the source image">
                  <a:extLst>
                    <a:ext uri="{FF2B5EF4-FFF2-40B4-BE49-F238E27FC236}">
                      <a16:creationId xmlns:a16="http://schemas.microsoft.com/office/drawing/2014/main" xmlns="" id="{EDB07935-EB9A-4D6A-97ED-65351D7EC9D2}"/>
                    </a:ext>
                  </a:extLst>
                </p:cNvPr>
                <p:cNvPicPr>
                  <a:picLocks noChangeAspect="1" noChangeArrowheads="1"/>
                </p:cNvPicPr>
                <p:nvPr/>
              </p:nvPicPr>
              <p:blipFill rotWithShape="1">
                <a:blip r:embed="rId6" cstate="print">
                  <a:extLst>
                    <a:ext uri="{BEBA8EAE-BF5A-486C-A8C5-ECC9F3942E4B}">
                      <a14:imgProps xmlns:a14="http://schemas.microsoft.com/office/drawing/2010/main" xmlns="">
                        <a14:imgLayer r:embed="rId7">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2069188" y="6581289"/>
                  <a:ext cx="457200" cy="337842"/>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68" name="Picture 4" descr="See the source image">
                <a:extLst>
                  <a:ext uri="{FF2B5EF4-FFF2-40B4-BE49-F238E27FC236}">
                    <a16:creationId xmlns:a16="http://schemas.microsoft.com/office/drawing/2014/main" xmlns="" id="{8929D52C-A265-4697-AC14-A7840F71C606}"/>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541902" y="8371312"/>
                <a:ext cx="365760" cy="371880"/>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60" name="TextBox 59">
              <a:extLst>
                <a:ext uri="{FF2B5EF4-FFF2-40B4-BE49-F238E27FC236}">
                  <a16:creationId xmlns:a16="http://schemas.microsoft.com/office/drawing/2014/main" xmlns="" id="{3D078426-A076-4503-9C58-3D96E8185E0C}"/>
                </a:ext>
              </a:extLst>
            </p:cNvPr>
            <p:cNvSpPr txBox="1"/>
            <p:nvPr/>
          </p:nvSpPr>
          <p:spPr>
            <a:xfrm>
              <a:off x="5617029" y="8415904"/>
              <a:ext cx="548640" cy="369332"/>
            </a:xfrm>
            <a:prstGeom prst="rect">
              <a:avLst/>
            </a:prstGeom>
            <a:noFill/>
          </p:spPr>
          <p:txBody>
            <a:bodyPr wrap="square" rtlCol="0">
              <a:spAutoFit/>
            </a:bodyPr>
            <a:lstStyle/>
            <a:p>
              <a:pPr algn="ctr"/>
              <a:r>
                <a:rPr lang="en-US" dirty="0">
                  <a:latin typeface="Arial Black" panose="020B0A04020102020204" pitchFamily="34" charset="0"/>
                </a:rPr>
                <a:t>49</a:t>
              </a:r>
            </a:p>
          </p:txBody>
        </p:sp>
        <p:sp>
          <p:nvSpPr>
            <p:cNvPr id="61" name="TextBox 60">
              <a:extLst>
                <a:ext uri="{FF2B5EF4-FFF2-40B4-BE49-F238E27FC236}">
                  <a16:creationId xmlns:a16="http://schemas.microsoft.com/office/drawing/2014/main" xmlns="" id="{9A8A0D14-2050-4720-B7B9-6E1E3A1A85FE}"/>
                </a:ext>
              </a:extLst>
            </p:cNvPr>
            <p:cNvSpPr txBox="1"/>
            <p:nvPr/>
          </p:nvSpPr>
          <p:spPr>
            <a:xfrm>
              <a:off x="6474279" y="8415904"/>
              <a:ext cx="548640" cy="369332"/>
            </a:xfrm>
            <a:prstGeom prst="rect">
              <a:avLst/>
            </a:prstGeom>
            <a:noFill/>
          </p:spPr>
          <p:txBody>
            <a:bodyPr wrap="square" rtlCol="0">
              <a:spAutoFit/>
            </a:bodyPr>
            <a:lstStyle/>
            <a:p>
              <a:pPr algn="ctr"/>
              <a:r>
                <a:rPr lang="en-US" dirty="0">
                  <a:latin typeface="Arial Black" panose="020B0A04020102020204" pitchFamily="34" charset="0"/>
                </a:rPr>
                <a:t>3</a:t>
              </a:r>
            </a:p>
          </p:txBody>
        </p:sp>
        <p:sp>
          <p:nvSpPr>
            <p:cNvPr id="62" name="TextBox 61">
              <a:extLst>
                <a:ext uri="{FF2B5EF4-FFF2-40B4-BE49-F238E27FC236}">
                  <a16:creationId xmlns:a16="http://schemas.microsoft.com/office/drawing/2014/main" xmlns="" id="{18A7CF7E-F8AC-4167-AD14-61FBDB7B6B59}"/>
                </a:ext>
              </a:extLst>
            </p:cNvPr>
            <p:cNvSpPr txBox="1"/>
            <p:nvPr/>
          </p:nvSpPr>
          <p:spPr>
            <a:xfrm>
              <a:off x="3082949" y="8415904"/>
              <a:ext cx="548640" cy="369332"/>
            </a:xfrm>
            <a:prstGeom prst="rect">
              <a:avLst/>
            </a:prstGeom>
            <a:noFill/>
          </p:spPr>
          <p:txBody>
            <a:bodyPr wrap="square" rtlCol="0">
              <a:spAutoFit/>
            </a:bodyPr>
            <a:lstStyle/>
            <a:p>
              <a:pPr algn="ctr"/>
              <a:r>
                <a:rPr lang="en-US" dirty="0">
                  <a:latin typeface="Arial Black" panose="020B0A04020102020204" pitchFamily="34" charset="0"/>
                </a:rPr>
                <a:t>31</a:t>
              </a:r>
            </a:p>
          </p:txBody>
        </p:sp>
        <p:sp>
          <p:nvSpPr>
            <p:cNvPr id="63" name="TextBox 62">
              <a:extLst>
                <a:ext uri="{FF2B5EF4-FFF2-40B4-BE49-F238E27FC236}">
                  <a16:creationId xmlns:a16="http://schemas.microsoft.com/office/drawing/2014/main" xmlns="" id="{CF09A36F-E6F2-4C75-B221-98CA803B14D5}"/>
                </a:ext>
              </a:extLst>
            </p:cNvPr>
            <p:cNvSpPr txBox="1"/>
            <p:nvPr/>
          </p:nvSpPr>
          <p:spPr>
            <a:xfrm>
              <a:off x="4046855" y="8415904"/>
              <a:ext cx="548640" cy="369332"/>
            </a:xfrm>
            <a:prstGeom prst="rect">
              <a:avLst/>
            </a:prstGeom>
            <a:noFill/>
          </p:spPr>
          <p:txBody>
            <a:bodyPr wrap="square" rtlCol="0">
              <a:spAutoFit/>
            </a:bodyPr>
            <a:lstStyle/>
            <a:p>
              <a:pPr algn="ctr"/>
              <a:r>
                <a:rPr lang="en-US" dirty="0">
                  <a:latin typeface="Arial Black" panose="020B0A04020102020204" pitchFamily="34" charset="0"/>
                </a:rPr>
                <a:t>42</a:t>
              </a:r>
            </a:p>
          </p:txBody>
        </p:sp>
        <p:sp>
          <p:nvSpPr>
            <p:cNvPr id="64" name="TextBox 63">
              <a:extLst>
                <a:ext uri="{FF2B5EF4-FFF2-40B4-BE49-F238E27FC236}">
                  <a16:creationId xmlns:a16="http://schemas.microsoft.com/office/drawing/2014/main" xmlns="" id="{C443DF7D-AFD0-4CE4-B452-6BB46CC6F41F}"/>
                </a:ext>
              </a:extLst>
            </p:cNvPr>
            <p:cNvSpPr txBox="1"/>
            <p:nvPr/>
          </p:nvSpPr>
          <p:spPr>
            <a:xfrm>
              <a:off x="838812" y="8415904"/>
              <a:ext cx="548640" cy="369332"/>
            </a:xfrm>
            <a:prstGeom prst="rect">
              <a:avLst/>
            </a:prstGeom>
            <a:noFill/>
          </p:spPr>
          <p:txBody>
            <a:bodyPr wrap="square" rtlCol="0">
              <a:spAutoFit/>
            </a:bodyPr>
            <a:lstStyle/>
            <a:p>
              <a:pPr algn="ctr"/>
              <a:r>
                <a:rPr lang="en-US" dirty="0">
                  <a:latin typeface="Arial Black" panose="020B0A04020102020204" pitchFamily="34" charset="0"/>
                </a:rPr>
                <a:t>13</a:t>
              </a:r>
            </a:p>
          </p:txBody>
        </p:sp>
        <p:sp>
          <p:nvSpPr>
            <p:cNvPr id="65" name="TextBox 64">
              <a:extLst>
                <a:ext uri="{FF2B5EF4-FFF2-40B4-BE49-F238E27FC236}">
                  <a16:creationId xmlns:a16="http://schemas.microsoft.com/office/drawing/2014/main" xmlns="" id="{1C94B61A-342F-472A-8B3B-D057B9E7FB70}"/>
                </a:ext>
              </a:extLst>
            </p:cNvPr>
            <p:cNvSpPr txBox="1"/>
            <p:nvPr/>
          </p:nvSpPr>
          <p:spPr>
            <a:xfrm>
              <a:off x="1777773" y="8415904"/>
              <a:ext cx="548640" cy="369332"/>
            </a:xfrm>
            <a:prstGeom prst="rect">
              <a:avLst/>
            </a:prstGeom>
            <a:noFill/>
          </p:spPr>
          <p:txBody>
            <a:bodyPr wrap="square" rtlCol="0">
              <a:spAutoFit/>
            </a:bodyPr>
            <a:lstStyle/>
            <a:p>
              <a:pPr algn="ctr"/>
              <a:r>
                <a:rPr lang="en-US" dirty="0">
                  <a:latin typeface="Arial Black" panose="020B0A04020102020204" pitchFamily="34" charset="0"/>
                </a:rPr>
                <a:t>7</a:t>
              </a:r>
            </a:p>
          </p:txBody>
        </p:sp>
        <p:sp>
          <p:nvSpPr>
            <p:cNvPr id="66" name="TextBox 65">
              <a:extLst>
                <a:ext uri="{FF2B5EF4-FFF2-40B4-BE49-F238E27FC236}">
                  <a16:creationId xmlns:a16="http://schemas.microsoft.com/office/drawing/2014/main" xmlns="" id="{6CBAE18F-9481-4EB9-ACA7-E0381AAD8D6D}"/>
                </a:ext>
              </a:extLst>
            </p:cNvPr>
            <p:cNvSpPr txBox="1"/>
            <p:nvPr/>
          </p:nvSpPr>
          <p:spPr>
            <a:xfrm>
              <a:off x="457199" y="8765661"/>
              <a:ext cx="6858001" cy="923330"/>
            </a:xfrm>
            <a:prstGeom prst="rect">
              <a:avLst/>
            </a:prstGeom>
            <a:noFill/>
          </p:spPr>
          <p:txBody>
            <a:bodyPr wrap="square" rtlCol="0">
              <a:spAutoFit/>
            </a:bodyPr>
            <a:lstStyle/>
            <a:p>
              <a:r>
                <a:rPr lang="en-US" dirty="0" err="1">
                  <a:latin typeface="Arial Black" panose="020B0A04020102020204" pitchFamily="34" charset="0"/>
                </a:rPr>
                <a:t>Southmen</a:t>
              </a:r>
              <a:r>
                <a:rPr lang="en-US" dirty="0">
                  <a:latin typeface="Arial Black" panose="020B0A04020102020204" pitchFamily="34" charset="0"/>
                </a:rPr>
                <a:t> clinch the Division. Showboats Maintain Division lead. Cherokees win. Bears Lose. Titans and Oilers Lose AGAIN!!! </a:t>
              </a:r>
            </a:p>
          </p:txBody>
        </p:sp>
      </p:grpSp>
    </p:spTree>
    <p:extLst>
      <p:ext uri="{BB962C8B-B14F-4D97-AF65-F5344CB8AC3E}">
        <p14:creationId xmlns:p14="http://schemas.microsoft.com/office/powerpoint/2010/main" xmlns="" val="881396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xmlns="" id="{1C82CECB-838C-4F2E-9EA7-D0D5DFF734FD}"/>
              </a:ext>
            </a:extLst>
          </p:cNvPr>
          <p:cNvGrpSpPr/>
          <p:nvPr/>
        </p:nvGrpSpPr>
        <p:grpSpPr>
          <a:xfrm>
            <a:off x="228600" y="239486"/>
            <a:ext cx="7315200" cy="9579428"/>
            <a:chOff x="228600" y="239486"/>
            <a:chExt cx="7315200" cy="9579428"/>
          </a:xfrm>
        </p:grpSpPr>
        <p:grpSp>
          <p:nvGrpSpPr>
            <p:cNvPr id="15" name="Group 14">
              <a:extLst>
                <a:ext uri="{FF2B5EF4-FFF2-40B4-BE49-F238E27FC236}">
                  <a16:creationId xmlns:a16="http://schemas.microsoft.com/office/drawing/2014/main" xmlns="" id="{2300CF53-7855-4B6D-8639-2666F6F799A8}"/>
                </a:ext>
              </a:extLst>
            </p:cNvPr>
            <p:cNvGrpSpPr/>
            <p:nvPr/>
          </p:nvGrpSpPr>
          <p:grpSpPr>
            <a:xfrm>
              <a:off x="228600" y="239486"/>
              <a:ext cx="7315200" cy="5668168"/>
              <a:chOff x="228600" y="239486"/>
              <a:chExt cx="7315200" cy="5668168"/>
            </a:xfrm>
          </p:grpSpPr>
          <p:grpSp>
            <p:nvGrpSpPr>
              <p:cNvPr id="6" name="Group 5">
                <a:extLst>
                  <a:ext uri="{FF2B5EF4-FFF2-40B4-BE49-F238E27FC236}">
                    <a16:creationId xmlns:a16="http://schemas.microsoft.com/office/drawing/2014/main" xmlns="" id="{86383898-8A48-40A2-A1E8-CD82555A36EC}"/>
                  </a:ext>
                </a:extLst>
              </p:cNvPr>
              <p:cNvGrpSpPr/>
              <p:nvPr/>
            </p:nvGrpSpPr>
            <p:grpSpPr>
              <a:xfrm>
                <a:off x="228600" y="239486"/>
                <a:ext cx="7315200" cy="3471941"/>
                <a:chOff x="228600" y="0"/>
                <a:chExt cx="7315200" cy="3471941"/>
              </a:xfrm>
            </p:grpSpPr>
            <p:pic>
              <p:nvPicPr>
                <p:cNvPr id="3" name="Picture 2" descr="A picture containing calendar&#10;&#10;Description automatically generated">
                  <a:extLst>
                    <a:ext uri="{FF2B5EF4-FFF2-40B4-BE49-F238E27FC236}">
                      <a16:creationId xmlns:a16="http://schemas.microsoft.com/office/drawing/2014/main" xmlns="" id="{33E5928A-DEB6-49B3-AF22-DDBB78FC42A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0"/>
                  <a:ext cx="3657600" cy="3466094"/>
                </a:xfrm>
                <a:prstGeom prst="rect">
                  <a:avLst/>
                </a:prstGeom>
              </p:spPr>
            </p:pic>
            <p:pic>
              <p:nvPicPr>
                <p:cNvPr id="5" name="Picture 4" descr="A picture containing website&#10;&#10;Description automatically generated">
                  <a:extLst>
                    <a:ext uri="{FF2B5EF4-FFF2-40B4-BE49-F238E27FC236}">
                      <a16:creationId xmlns:a16="http://schemas.microsoft.com/office/drawing/2014/main" xmlns="" id="{64BC497E-6A7A-4065-9542-7643761329FF}"/>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86200" y="0"/>
                  <a:ext cx="3657600" cy="3471941"/>
                </a:xfrm>
                <a:prstGeom prst="rect">
                  <a:avLst/>
                </a:prstGeom>
              </p:spPr>
            </p:pic>
          </p:grpSp>
          <p:pic>
            <p:nvPicPr>
              <p:cNvPr id="8" name="Picture 7" descr="Graphical user interface&#10;&#10;Description automatically generated">
                <a:extLst>
                  <a:ext uri="{FF2B5EF4-FFF2-40B4-BE49-F238E27FC236}">
                    <a16:creationId xmlns:a16="http://schemas.microsoft.com/office/drawing/2014/main" xmlns="" id="{17421FF1-9151-44A8-8DF8-92288438B88A}"/>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28600" y="3705580"/>
                <a:ext cx="3657600" cy="2202074"/>
              </a:xfrm>
              <a:prstGeom prst="rect">
                <a:avLst/>
              </a:prstGeom>
            </p:spPr>
          </p:pic>
          <p:pic>
            <p:nvPicPr>
              <p:cNvPr id="10" name="Picture 9" descr="A picture containing building, stadium&#10;&#10;Description automatically generated">
                <a:extLst>
                  <a:ext uri="{FF2B5EF4-FFF2-40B4-BE49-F238E27FC236}">
                    <a16:creationId xmlns:a16="http://schemas.microsoft.com/office/drawing/2014/main" xmlns="" id="{9256F0AC-DC9E-493C-80E0-053CE7DDB16C}"/>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86200" y="3705580"/>
                <a:ext cx="3657600" cy="2183474"/>
              </a:xfrm>
              <a:prstGeom prst="rect">
                <a:avLst/>
              </a:prstGeom>
            </p:spPr>
          </p:pic>
        </p:grpSp>
        <p:grpSp>
          <p:nvGrpSpPr>
            <p:cNvPr id="16" name="Group 15">
              <a:extLst>
                <a:ext uri="{FF2B5EF4-FFF2-40B4-BE49-F238E27FC236}">
                  <a16:creationId xmlns:a16="http://schemas.microsoft.com/office/drawing/2014/main" xmlns="" id="{9F71F2DC-FD38-4613-9C52-94F363205136}"/>
                </a:ext>
              </a:extLst>
            </p:cNvPr>
            <p:cNvGrpSpPr/>
            <p:nvPr/>
          </p:nvGrpSpPr>
          <p:grpSpPr>
            <a:xfrm>
              <a:off x="228600" y="6539468"/>
              <a:ext cx="7315200" cy="3279446"/>
              <a:chOff x="228600" y="6045968"/>
              <a:chExt cx="7315200" cy="3279446"/>
            </a:xfrm>
          </p:grpSpPr>
          <p:pic>
            <p:nvPicPr>
              <p:cNvPr id="12" name="Picture 11" descr="A picture containing text&#10;&#10;Description automatically generated">
                <a:extLst>
                  <a:ext uri="{FF2B5EF4-FFF2-40B4-BE49-F238E27FC236}">
                    <a16:creationId xmlns:a16="http://schemas.microsoft.com/office/drawing/2014/main" xmlns="" id="{FFCD9AD3-A409-4C46-A1D2-A15BEB582AA3}"/>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b="64555"/>
              <a:stretch/>
            </p:blipFill>
            <p:spPr>
              <a:xfrm>
                <a:off x="228600" y="6045968"/>
                <a:ext cx="7315200" cy="1786145"/>
              </a:xfrm>
              <a:prstGeom prst="rect">
                <a:avLst/>
              </a:prstGeom>
            </p:spPr>
          </p:pic>
          <p:pic>
            <p:nvPicPr>
              <p:cNvPr id="14" name="Picture 13">
                <a:extLst>
                  <a:ext uri="{FF2B5EF4-FFF2-40B4-BE49-F238E27FC236}">
                    <a16:creationId xmlns:a16="http://schemas.microsoft.com/office/drawing/2014/main" xmlns="" id="{5F5D9F3D-68DE-4619-8D96-ED121750DFC6}"/>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28600" y="7824605"/>
                <a:ext cx="7315200" cy="1500809"/>
              </a:xfrm>
              <a:prstGeom prst="rect">
                <a:avLst/>
              </a:prstGeom>
            </p:spPr>
          </p:pic>
        </p:grpSp>
        <p:sp>
          <p:nvSpPr>
            <p:cNvPr id="17" name="Rectangle 16">
              <a:extLst>
                <a:ext uri="{FF2B5EF4-FFF2-40B4-BE49-F238E27FC236}">
                  <a16:creationId xmlns:a16="http://schemas.microsoft.com/office/drawing/2014/main" xmlns="" id="{86FA66BD-AF59-4CF8-88D4-6F7A16828D3A}"/>
                </a:ext>
              </a:extLst>
            </p:cNvPr>
            <p:cNvSpPr/>
            <p:nvPr/>
          </p:nvSpPr>
          <p:spPr>
            <a:xfrm>
              <a:off x="326633" y="5304279"/>
              <a:ext cx="6885218" cy="584775"/>
            </a:xfrm>
            <a:prstGeom prst="rect">
              <a:avLst/>
            </a:prstGeom>
            <a:noFill/>
            <a:effectLst>
              <a:outerShdw blurRad="50800" dist="38100" dir="2700000" algn="tl" rotWithShape="0">
                <a:prstClr val="black">
                  <a:alpha val="40000"/>
                </a:prstClr>
              </a:outerShdw>
            </a:effectLst>
          </p:spPr>
          <p:txBody>
            <a:bodyPr wrap="none" lIns="91440" tIns="45720" rIns="91440" bIns="45720">
              <a:spAutoFit/>
            </a:bodyPr>
            <a:lstStyle/>
            <a:p>
              <a:pPr algn="ctr"/>
              <a:r>
                <a:rPr lang="en-US" sz="3200" b="1" cap="none" spc="50" dirty="0">
                  <a:ln w="9525" cmpd="sng">
                    <a:solidFill>
                      <a:srgbClr val="FF0000"/>
                    </a:solidFill>
                    <a:prstDash val="solid"/>
                  </a:ln>
                  <a:solidFill>
                    <a:schemeClr val="bg1">
                      <a:lumMod val="75000"/>
                    </a:schemeClr>
                  </a:solidFill>
                  <a:effectLst>
                    <a:glow rad="38100">
                      <a:schemeClr val="accent1">
                        <a:alpha val="40000"/>
                      </a:schemeClr>
                    </a:glow>
                  </a:effectLst>
                  <a:latin typeface="Impact" panose="020B0806030902050204" pitchFamily="34" charset="0"/>
                </a:rPr>
                <a:t>Tudor #9061 RED ZONE Electric Football</a:t>
              </a:r>
            </a:p>
          </p:txBody>
        </p:sp>
        <p:grpSp>
          <p:nvGrpSpPr>
            <p:cNvPr id="21" name="Group 20">
              <a:extLst>
                <a:ext uri="{FF2B5EF4-FFF2-40B4-BE49-F238E27FC236}">
                  <a16:creationId xmlns:a16="http://schemas.microsoft.com/office/drawing/2014/main" xmlns="" id="{4087DB67-2723-4FAE-BF72-DA9F7107094B}"/>
                </a:ext>
              </a:extLst>
            </p:cNvPr>
            <p:cNvGrpSpPr/>
            <p:nvPr/>
          </p:nvGrpSpPr>
          <p:grpSpPr>
            <a:xfrm>
              <a:off x="457201" y="5844614"/>
              <a:ext cx="6857998" cy="640080"/>
              <a:chOff x="466543" y="5844614"/>
              <a:chExt cx="6857998" cy="640080"/>
            </a:xfrm>
          </p:grpSpPr>
          <p:pic>
            <p:nvPicPr>
              <p:cNvPr id="18" name="Picture 17" descr="Diagram&#10;&#10;Description automatically generated">
                <a:extLst>
                  <a:ext uri="{FF2B5EF4-FFF2-40B4-BE49-F238E27FC236}">
                    <a16:creationId xmlns:a16="http://schemas.microsoft.com/office/drawing/2014/main" xmlns="" id="{87B94D5B-7012-4FA1-9303-587E8A533944}"/>
                  </a:ext>
                </a:extLst>
              </p:cNvPr>
              <p:cNvPicPr>
                <a:picLocks noChangeAspect="1"/>
              </p:cNvPicPr>
              <p:nvPr/>
            </p:nvPicPr>
            <p:blipFill>
              <a:blip r:embed="rId8" cstate="print"/>
              <a:stretch>
                <a:fillRect/>
              </a:stretch>
            </p:blipFill>
            <p:spPr>
              <a:xfrm>
                <a:off x="466543" y="5890334"/>
                <a:ext cx="1232899" cy="548640"/>
              </a:xfrm>
              <a:prstGeom prst="rect">
                <a:avLst/>
              </a:prstGeom>
            </p:spPr>
          </p:pic>
          <p:sp>
            <p:nvSpPr>
              <p:cNvPr id="20" name="Rectangle 19">
                <a:extLst>
                  <a:ext uri="{FF2B5EF4-FFF2-40B4-BE49-F238E27FC236}">
                    <a16:creationId xmlns:a16="http://schemas.microsoft.com/office/drawing/2014/main" xmlns="" id="{AB93D843-6676-43A0-B4C7-B7A44B12474D}"/>
                  </a:ext>
                </a:extLst>
              </p:cNvPr>
              <p:cNvSpPr/>
              <p:nvPr/>
            </p:nvSpPr>
            <p:spPr>
              <a:xfrm>
                <a:off x="1838141" y="5844614"/>
                <a:ext cx="5486400" cy="640080"/>
              </a:xfrm>
              <a:prstGeom prst="rect">
                <a:avLst/>
              </a:prstGeom>
              <a:noFill/>
            </p:spPr>
            <p:txBody>
              <a:bodyPr wrap="none" lIns="91440" tIns="45720" rIns="91440" bIns="45720">
                <a:spAutoFit/>
              </a:bodyPr>
              <a:lstStyle/>
              <a:p>
                <a:pPr algn="ctr"/>
                <a:r>
                  <a:rPr lang="en-US" sz="44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Impact" panose="020B0806030902050204" pitchFamily="34" charset="0"/>
                  </a:rPr>
                  <a:t>WEEK 6 GAME SCHEDULE</a:t>
                </a:r>
              </a:p>
            </p:txBody>
          </p:sp>
        </p:grpSp>
        <p:pic>
          <p:nvPicPr>
            <p:cNvPr id="22" name="Picture 14" descr="See the source image">
              <a:extLst>
                <a:ext uri="{FF2B5EF4-FFF2-40B4-BE49-F238E27FC236}">
                  <a16:creationId xmlns:a16="http://schemas.microsoft.com/office/drawing/2014/main" xmlns="" id="{2BAD8302-CC03-4B78-B640-529034572CFB}"/>
                </a:ext>
              </a:extLst>
            </p:cNvPr>
            <p:cNvPicPr>
              <a:picLocks noChangeAspect="1" noChangeArrowheads="1"/>
            </p:cNvPicPr>
            <p:nvPr/>
          </p:nvPicPr>
          <p:blipFill rotWithShape="1">
            <a:blip r:embed="rId9" cstate="print">
              <a:extLst>
                <a:ext uri="{BEBA8EAE-BF5A-486C-A8C5-ECC9F3942E4B}">
                  <a14:imgProps xmlns:a14="http://schemas.microsoft.com/office/drawing/2010/main" xmlns="">
                    <a14:imgLayer r:embed="rId10">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638933" y="7768917"/>
              <a:ext cx="914400" cy="668093"/>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18" descr="See the source image">
              <a:extLst>
                <a:ext uri="{FF2B5EF4-FFF2-40B4-BE49-F238E27FC236}">
                  <a16:creationId xmlns:a16="http://schemas.microsoft.com/office/drawing/2014/main" xmlns="" id="{D855178B-2B5E-427E-A8DD-F95C2F7A2663}"/>
                </a:ext>
              </a:extLst>
            </p:cNvPr>
            <p:cNvPicPr>
              <a:picLocks noChangeAspect="1" noChangeArrowheads="1"/>
            </p:cNvPicPr>
            <p:nvPr/>
          </p:nvPicPr>
          <p:blipFill rotWithShape="1">
            <a:blip r:embed="rId11" cstate="print">
              <a:extLst>
                <a:ext uri="{BEBA8EAE-BF5A-486C-A8C5-ECC9F3942E4B}">
                  <a14:imgProps xmlns:a14="http://schemas.microsoft.com/office/drawing/2010/main" xmlns="">
                    <a14:imgLayer r:embed="rId12">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3073356" y="8243227"/>
              <a:ext cx="730729" cy="365760"/>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10" descr="See the source image">
              <a:extLst>
                <a:ext uri="{FF2B5EF4-FFF2-40B4-BE49-F238E27FC236}">
                  <a16:creationId xmlns:a16="http://schemas.microsoft.com/office/drawing/2014/main" xmlns="" id="{FA74CDE8-7F81-427C-9EA3-859825FB7E80}"/>
                </a:ext>
              </a:extLst>
            </p:cNvPr>
            <p:cNvPicPr>
              <a:picLocks noChangeAspect="1" noChangeArrowheads="1"/>
            </p:cNvPicPr>
            <p:nvPr/>
          </p:nvPicPr>
          <p:blipFill>
            <a:blip r:embed="rId13" cstate="print">
              <a:extLst>
                <a:ext uri="{BEBA8EAE-BF5A-486C-A8C5-ECC9F3942E4B}">
                  <a14:imgProps xmlns:a14="http://schemas.microsoft.com/office/drawing/2010/main" xmlns="">
                    <a14:imgLayer r:embed="rId14">
                      <a14:imgEffect>
                        <a14:backgroundRemoval t="3668" b="95174" l="1359" r="97011">
                          <a14:foregroundMark x1="4076" y1="40734" x2="4076" y2="40734"/>
                          <a14:foregroundMark x1="92663" y1="46911" x2="92663" y2="46911"/>
                          <a14:foregroundMark x1="47554" y1="3668" x2="47554" y2="3668"/>
                          <a14:foregroundMark x1="55299" y1="95174" x2="55299" y2="95174"/>
                          <a14:foregroundMark x1="93614" y1="60618" x2="93614" y2="60618"/>
                          <a14:foregroundMark x1="97011" y1="53089" x2="97011" y2="53089"/>
                          <a14:foregroundMark x1="68342" y1="38417" x2="68342" y2="38417"/>
                          <a14:foregroundMark x1="70109" y1="42085" x2="70109" y2="42085"/>
                          <a14:foregroundMark x1="67527" y1="39575" x2="67527" y2="39575"/>
                          <a14:foregroundMark x1="1359" y1="40734" x2="1359" y2="40734"/>
                        </a14:backgroundRemoval>
                      </a14:imgEffect>
                    </a14:imgLayer>
                  </a14:imgProps>
                </a:ext>
                <a:ext uri="{28A0092B-C50C-407E-A947-70E740481C1C}">
                  <a14:useLocalDpi xmlns:a14="http://schemas.microsoft.com/office/drawing/2010/main" xmlns="" val="0"/>
                </a:ext>
              </a:extLst>
            </a:blip>
            <a:srcRect/>
            <a:stretch>
              <a:fillRect/>
            </a:stretch>
          </p:blipFill>
          <p:spPr bwMode="auto">
            <a:xfrm>
              <a:off x="1963665" y="7828643"/>
              <a:ext cx="779535" cy="548640"/>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Picture 20" descr="See the source image">
              <a:extLst>
                <a:ext uri="{FF2B5EF4-FFF2-40B4-BE49-F238E27FC236}">
                  <a16:creationId xmlns:a16="http://schemas.microsoft.com/office/drawing/2014/main" xmlns="" id="{76AD9418-41B4-490A-801E-CED767B9D772}"/>
                </a:ext>
              </a:extLst>
            </p:cNvPr>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4813344" y="7794955"/>
              <a:ext cx="660311"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22" descr="See the source image">
              <a:extLst>
                <a:ext uri="{FF2B5EF4-FFF2-40B4-BE49-F238E27FC236}">
                  <a16:creationId xmlns:a16="http://schemas.microsoft.com/office/drawing/2014/main" xmlns="" id="{99FBA594-CB58-43E2-9CA8-A97E369AB4F0}"/>
                </a:ext>
              </a:extLst>
            </p:cNvPr>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5818247" y="7828643"/>
              <a:ext cx="674307" cy="548640"/>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Picture 4" descr="See the source image">
              <a:extLst>
                <a:ext uri="{FF2B5EF4-FFF2-40B4-BE49-F238E27FC236}">
                  <a16:creationId xmlns:a16="http://schemas.microsoft.com/office/drawing/2014/main" xmlns="" id="{27B5CC8D-4CFD-46C4-8C27-C88BB64ED8AD}"/>
                </a:ext>
              </a:extLst>
            </p:cNvPr>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3955042" y="8151787"/>
              <a:ext cx="545741" cy="548640"/>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TextBox 27">
              <a:extLst>
                <a:ext uri="{FF2B5EF4-FFF2-40B4-BE49-F238E27FC236}">
                  <a16:creationId xmlns:a16="http://schemas.microsoft.com/office/drawing/2014/main" xmlns="" id="{1FE3A1D0-B3AB-4F39-8FE2-421C6B107FC2}"/>
                </a:ext>
              </a:extLst>
            </p:cNvPr>
            <p:cNvSpPr txBox="1"/>
            <p:nvPr/>
          </p:nvSpPr>
          <p:spPr>
            <a:xfrm>
              <a:off x="228600" y="7599302"/>
              <a:ext cx="3474720" cy="274320"/>
            </a:xfrm>
            <a:prstGeom prst="rect">
              <a:avLst/>
            </a:prstGeom>
            <a:noFill/>
          </p:spPr>
          <p:txBody>
            <a:bodyPr wrap="square" rtlCol="0">
              <a:spAutoFit/>
            </a:bodyPr>
            <a:lstStyle/>
            <a:p>
              <a:pPr algn="ctr"/>
              <a:r>
                <a:rPr lang="en-US" sz="1050" b="1" dirty="0">
                  <a:ln w="6600">
                    <a:solidFill>
                      <a:schemeClr val="accent2"/>
                    </a:solidFill>
                    <a:prstDash val="solid"/>
                  </a:ln>
                  <a:solidFill>
                    <a:srgbClr val="FFFFFF"/>
                  </a:solidFill>
                  <a:effectLst>
                    <a:outerShdw dist="38100" dir="2700000" algn="tl" rotWithShape="0">
                      <a:schemeClr val="accent2"/>
                    </a:outerShdw>
                  </a:effectLst>
                  <a:latin typeface="Arial Black" panose="020B0A04020102020204" pitchFamily="34" charset="0"/>
                </a:rPr>
                <a:t>TENNESSEE TITANS VS. KNOXVILLE BEARS </a:t>
              </a:r>
            </a:p>
          </p:txBody>
        </p:sp>
        <p:sp>
          <p:nvSpPr>
            <p:cNvPr id="29" name="TextBox 28">
              <a:extLst>
                <a:ext uri="{FF2B5EF4-FFF2-40B4-BE49-F238E27FC236}">
                  <a16:creationId xmlns:a16="http://schemas.microsoft.com/office/drawing/2014/main" xmlns="" id="{852E4287-57F1-439F-8489-4951AD9EA3E5}"/>
                </a:ext>
              </a:extLst>
            </p:cNvPr>
            <p:cNvSpPr txBox="1"/>
            <p:nvPr/>
          </p:nvSpPr>
          <p:spPr>
            <a:xfrm>
              <a:off x="3886200" y="7581069"/>
              <a:ext cx="3657600" cy="274320"/>
            </a:xfrm>
            <a:prstGeom prst="rect">
              <a:avLst/>
            </a:prstGeom>
            <a:noFill/>
          </p:spPr>
          <p:txBody>
            <a:bodyPr wrap="square" rtlCol="0">
              <a:spAutoFit/>
            </a:bodyPr>
            <a:lstStyle/>
            <a:p>
              <a:pPr algn="ctr"/>
              <a:r>
                <a:rPr lang="en-US" sz="1050" b="1" dirty="0">
                  <a:ln w="6600">
                    <a:solidFill>
                      <a:schemeClr val="accent2"/>
                    </a:solidFill>
                    <a:prstDash val="solid"/>
                  </a:ln>
                  <a:solidFill>
                    <a:srgbClr val="FFFFFF"/>
                  </a:solidFill>
                  <a:effectLst>
                    <a:outerShdw dist="38100" dir="2700000" algn="tl" rotWithShape="0">
                      <a:schemeClr val="accent2"/>
                    </a:outerShdw>
                  </a:effectLst>
                  <a:latin typeface="Arial Black" panose="020B0A04020102020204" pitchFamily="34" charset="0"/>
                </a:rPr>
                <a:t>TENNESSEE OILERS VS. MEMPHIS SOUTHMEN</a:t>
              </a:r>
            </a:p>
          </p:txBody>
        </p:sp>
        <p:sp>
          <p:nvSpPr>
            <p:cNvPr id="30" name="TextBox 29">
              <a:extLst>
                <a:ext uri="{FF2B5EF4-FFF2-40B4-BE49-F238E27FC236}">
                  <a16:creationId xmlns:a16="http://schemas.microsoft.com/office/drawing/2014/main" xmlns="" id="{26E28BFE-E4B5-4974-92A4-C40EEFA2E9CB}"/>
                </a:ext>
              </a:extLst>
            </p:cNvPr>
            <p:cNvSpPr txBox="1"/>
            <p:nvPr/>
          </p:nvSpPr>
          <p:spPr>
            <a:xfrm>
              <a:off x="1691640" y="9438828"/>
              <a:ext cx="4389120" cy="274320"/>
            </a:xfrm>
            <a:prstGeom prst="rect">
              <a:avLst/>
            </a:prstGeom>
            <a:noFill/>
          </p:spPr>
          <p:txBody>
            <a:bodyPr wrap="square" rtlCol="0">
              <a:spAutoFit/>
            </a:bodyPr>
            <a:lstStyle/>
            <a:p>
              <a:pPr algn="ctr"/>
              <a:r>
                <a:rPr lang="en-US" sz="1050" b="1" dirty="0">
                  <a:ln w="6600">
                    <a:solidFill>
                      <a:schemeClr val="accent2"/>
                    </a:solidFill>
                    <a:prstDash val="solid"/>
                  </a:ln>
                  <a:solidFill>
                    <a:srgbClr val="FFFFFF"/>
                  </a:solidFill>
                  <a:effectLst>
                    <a:outerShdw dist="38100" dir="2700000" algn="tl" rotWithShape="0">
                      <a:schemeClr val="accent2"/>
                    </a:outerShdw>
                  </a:effectLst>
                  <a:latin typeface="Arial Black" panose="020B0A04020102020204" pitchFamily="34" charset="0"/>
                </a:rPr>
                <a:t>MEMPHIS SHOWBOATS VS. CHATTANOOGA CHEROKEES</a:t>
              </a:r>
            </a:p>
          </p:txBody>
        </p:sp>
      </p:grpSp>
    </p:spTree>
    <p:extLst>
      <p:ext uri="{BB962C8B-B14F-4D97-AF65-F5344CB8AC3E}">
        <p14:creationId xmlns:p14="http://schemas.microsoft.com/office/powerpoint/2010/main" xmlns="" val="3106647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A7E319AA-2C3D-4032-B4E7-559346B5F464}"/>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8643CAB2-E2B4-4F84-B00F-F57F34384C2C}"/>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12/03/2020 WK6 Game 1</a:t>
            </a:r>
          </a:p>
          <a:p>
            <a:r>
              <a:rPr lang="en-US" sz="1600" dirty="0">
                <a:latin typeface="Arial Black" panose="020B0A04020102020204" pitchFamily="34" charset="0"/>
              </a:rPr>
              <a:t>Tennessee Titans @ Knoxville Bears </a:t>
            </a:r>
          </a:p>
        </p:txBody>
      </p:sp>
      <p:sp>
        <p:nvSpPr>
          <p:cNvPr id="4" name="TextBox 3">
            <a:extLst>
              <a:ext uri="{FF2B5EF4-FFF2-40B4-BE49-F238E27FC236}">
                <a16:creationId xmlns:a16="http://schemas.microsoft.com/office/drawing/2014/main" xmlns="" id="{9AA74C82-9900-404C-97F9-1BF7D2B8AC02}"/>
              </a:ext>
            </a:extLst>
          </p:cNvPr>
          <p:cNvSpPr txBox="1"/>
          <p:nvPr/>
        </p:nvSpPr>
        <p:spPr>
          <a:xfrm>
            <a:off x="1880116" y="779760"/>
            <a:ext cx="118872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Knoxville Bears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12 Troutman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31 Nichols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23 Faircloth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Frazier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Baskette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McCauley</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52 Shafer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Warwick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Cole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75 Daniels 	</a:t>
            </a:r>
          </a:p>
        </p:txBody>
      </p:sp>
      <p:sp>
        <p:nvSpPr>
          <p:cNvPr id="5" name="TextBox 4">
            <a:extLst>
              <a:ext uri="{FF2B5EF4-FFF2-40B4-BE49-F238E27FC236}">
                <a16:creationId xmlns:a16="http://schemas.microsoft.com/office/drawing/2014/main" xmlns="" id="{BD1E048C-F5E6-4525-868D-029AF7AE6F0E}"/>
              </a:ext>
            </a:extLst>
          </p:cNvPr>
          <p:cNvSpPr txBox="1"/>
          <p:nvPr/>
        </p:nvSpPr>
        <p:spPr>
          <a:xfrm>
            <a:off x="1320279"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E1BED778-497B-44EA-AAF7-C76CBA433251}"/>
              </a:ext>
            </a:extLst>
          </p:cNvPr>
          <p:cNvSpPr txBox="1"/>
          <p:nvPr/>
        </p:nvSpPr>
        <p:spPr>
          <a:xfrm>
            <a:off x="457198" y="751371"/>
            <a:ext cx="1097280" cy="1692771"/>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Titans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17 Tannehill </a:t>
            </a:r>
            <a:endParaRPr lang="en-US" sz="800" b="1"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Henry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33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Brown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Walker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Johns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54 Evans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Lewan</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78 Conklin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E3E082D4-C888-4C91-9F53-BAEB9F79B22A}"/>
              </a:ext>
            </a:extLst>
          </p:cNvPr>
          <p:cNvGraphicFramePr>
            <a:graphicFrameLocks noGrp="1"/>
          </p:cNvGraphicFramePr>
          <p:nvPr>
            <p:extLst>
              <p:ext uri="{D42A27DB-BD31-4B8C-83A1-F6EECF244321}">
                <p14:modId xmlns:p14="http://schemas.microsoft.com/office/powerpoint/2010/main" xmlns="" val="1890709414"/>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Titans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27</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Bears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F605456F-DE7F-4154-82E3-90B33FCDED80}"/>
              </a:ext>
            </a:extLst>
          </p:cNvPr>
          <p:cNvSpPr txBox="1"/>
          <p:nvPr/>
        </p:nvSpPr>
        <p:spPr>
          <a:xfrm>
            <a:off x="3657598" y="1353659"/>
            <a:ext cx="3657600" cy="181588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a:t>
            </a:r>
            <a:r>
              <a:rPr lang="en-US" sz="800" b="1" dirty="0"/>
              <a:t> 						TEN 	KNX</a:t>
            </a:r>
          </a:p>
          <a:p>
            <a:pPr>
              <a:tabLst>
                <a:tab pos="117475" algn="l"/>
              </a:tabLst>
            </a:pPr>
            <a:r>
              <a:rPr lang="en-US" sz="800" b="1" dirty="0"/>
              <a:t>1st QTR</a:t>
            </a:r>
          </a:p>
          <a:p>
            <a:pPr>
              <a:tabLst>
                <a:tab pos="117475" algn="l"/>
              </a:tabLst>
            </a:pPr>
            <a:r>
              <a:rPr lang="en-US" sz="800" b="1" dirty="0"/>
              <a:t>TEN - Lewis 8 yd Run (Kick GOOD)	   		   7 	   0</a:t>
            </a:r>
          </a:p>
          <a:p>
            <a:pPr>
              <a:tabLst>
                <a:tab pos="117475" algn="l"/>
              </a:tabLst>
            </a:pPr>
            <a:r>
              <a:rPr lang="en-US" sz="800" b="1" dirty="0"/>
              <a:t>KNX - 37 yd FG 	   				   7	   3</a:t>
            </a:r>
          </a:p>
          <a:p>
            <a:pPr>
              <a:tabLst>
                <a:tab pos="117475" algn="l"/>
              </a:tabLst>
            </a:pPr>
            <a:r>
              <a:rPr lang="en-US" sz="800" b="1" dirty="0"/>
              <a:t>2nd QTR</a:t>
            </a:r>
          </a:p>
          <a:p>
            <a:pPr>
              <a:tabLst>
                <a:tab pos="117475" algn="l"/>
              </a:tabLst>
            </a:pPr>
            <a:r>
              <a:rPr lang="en-US" sz="800" b="1" dirty="0"/>
              <a:t>TEN - Tannehill 1 yd Run (Kick GOOD) 	 		  14	   3</a:t>
            </a:r>
          </a:p>
          <a:p>
            <a:pPr>
              <a:tabLst>
                <a:tab pos="117475" algn="l"/>
              </a:tabLst>
            </a:pPr>
            <a:r>
              <a:rPr lang="en-US" sz="800" b="1" dirty="0"/>
              <a:t>3rd QTR</a:t>
            </a:r>
          </a:p>
          <a:p>
            <a:pPr>
              <a:tabLst>
                <a:tab pos="117475" algn="l"/>
              </a:tabLst>
            </a:pPr>
            <a:r>
              <a:rPr lang="en-US" sz="800" b="1" dirty="0"/>
              <a:t>KNX - </a:t>
            </a:r>
            <a:r>
              <a:rPr lang="en-US" sz="800" b="1" dirty="0" err="1"/>
              <a:t>Baskette</a:t>
            </a:r>
            <a:r>
              <a:rPr lang="en-US" sz="800" b="1" dirty="0"/>
              <a:t> 5yd Pass from Troutman (Kick FAILED) 	  	  14	   9</a:t>
            </a:r>
          </a:p>
          <a:p>
            <a:pPr>
              <a:tabLst>
                <a:tab pos="117475" algn="l"/>
              </a:tabLst>
            </a:pPr>
            <a:r>
              <a:rPr lang="en-US" sz="800" b="1" dirty="0"/>
              <a:t>TEN - Henry 10 yd Run (Kick GOOD) 	  		  21	   9</a:t>
            </a:r>
          </a:p>
          <a:p>
            <a:pPr>
              <a:tabLst>
                <a:tab pos="117475" algn="l"/>
              </a:tabLst>
            </a:pPr>
            <a:r>
              <a:rPr lang="en-US" sz="800" b="1" dirty="0"/>
              <a:t>4th QTR</a:t>
            </a:r>
          </a:p>
          <a:p>
            <a:pPr>
              <a:tabLst>
                <a:tab pos="117475" algn="l"/>
              </a:tabLst>
            </a:pPr>
            <a:r>
              <a:rPr lang="en-US" sz="800" b="1" dirty="0"/>
              <a:t>KNX - Nichols 20yd Pass from Troutman (Kick GOOD) 	  	  21	  16</a:t>
            </a:r>
          </a:p>
          <a:p>
            <a:pPr>
              <a:tabLst>
                <a:tab pos="117475" algn="l"/>
              </a:tabLst>
            </a:pPr>
            <a:r>
              <a:rPr lang="en-US" sz="800" b="1" dirty="0"/>
              <a:t>KNX - Faircloth 20yd Run (Kick GOOD)	  		  21	  23 </a:t>
            </a:r>
          </a:p>
          <a:p>
            <a:pPr>
              <a:tabLst>
                <a:tab pos="117475" algn="l"/>
              </a:tabLst>
            </a:pPr>
            <a:r>
              <a:rPr lang="en-US" sz="800" b="1" dirty="0"/>
              <a:t>TEN - Henry 20yd Run 	  			  27 	  23 </a:t>
            </a:r>
          </a:p>
          <a:p>
            <a:pPr>
              <a:tabLst>
                <a:tab pos="2852738" algn="l"/>
                <a:tab pos="3138488" algn="l"/>
              </a:tabLst>
            </a:pPr>
            <a:r>
              <a:rPr lang="en-US" sz="800" b="1" dirty="0"/>
              <a:t>	   </a:t>
            </a:r>
          </a:p>
        </p:txBody>
      </p:sp>
      <p:sp>
        <p:nvSpPr>
          <p:cNvPr id="9" name="TextBox 8">
            <a:extLst>
              <a:ext uri="{FF2B5EF4-FFF2-40B4-BE49-F238E27FC236}">
                <a16:creationId xmlns:a16="http://schemas.microsoft.com/office/drawing/2014/main" xmlns="" id="{1A2BC911-2106-475D-8573-E5D5FFD553EF}"/>
              </a:ext>
            </a:extLst>
          </p:cNvPr>
          <p:cNvSpPr txBox="1"/>
          <p:nvPr/>
        </p:nvSpPr>
        <p:spPr>
          <a:xfrm>
            <a:off x="457198" y="2291556"/>
            <a:ext cx="3200400" cy="5355312"/>
          </a:xfrm>
          <a:prstGeom prst="rect">
            <a:avLst/>
          </a:prstGeom>
          <a:noFill/>
        </p:spPr>
        <p:txBody>
          <a:bodyPr wrap="square" rtlCol="0">
            <a:spAutoFit/>
          </a:bodyPr>
          <a:lstStyle/>
          <a:p>
            <a:r>
              <a:rPr lang="en-US" sz="800" b="1" dirty="0"/>
              <a:t>Coin Toss “Heads” - Titans 1st Possession</a:t>
            </a:r>
          </a:p>
          <a:p>
            <a:r>
              <a:rPr lang="en-US" sz="800" b="1" dirty="0"/>
              <a:t>1st Quarter</a:t>
            </a:r>
          </a:p>
          <a:p>
            <a:r>
              <a:rPr lang="en-US" sz="800" b="1" dirty="0"/>
              <a:t>Possession: Titans </a:t>
            </a:r>
          </a:p>
          <a:p>
            <a:r>
              <a:rPr lang="en-US" sz="800" b="1" dirty="0"/>
              <a:t>1. 1/G @ 20 - Tannehill 12yd Run OB</a:t>
            </a:r>
          </a:p>
          <a:p>
            <a:r>
              <a:rPr lang="en-US" sz="800" b="1" dirty="0"/>
              <a:t>2. 2/G @ 8 - Lewis 8yd Run TD</a:t>
            </a:r>
          </a:p>
          <a:p>
            <a:r>
              <a:rPr lang="en-US" sz="800" b="1" dirty="0"/>
              <a:t>  	Conversion Kick GOOD</a:t>
            </a:r>
          </a:p>
          <a:p>
            <a:r>
              <a:rPr lang="en-US" sz="800" b="1" dirty="0"/>
              <a:t>		Titans 7 Bears 0</a:t>
            </a:r>
          </a:p>
          <a:p>
            <a:r>
              <a:rPr lang="en-US" sz="800" b="1" dirty="0"/>
              <a:t>Possession: Bears</a:t>
            </a:r>
          </a:p>
          <a:p>
            <a:r>
              <a:rPr lang="en-US" sz="800" b="1" dirty="0"/>
              <a:t>1. 1/G @ 20 - Faircloth 15yd Run (FP) Fell Down @ 5</a:t>
            </a:r>
          </a:p>
          <a:p>
            <a:r>
              <a:rPr lang="en-US" sz="800" b="1" dirty="0"/>
              <a:t>2. 2/G @ 5 - Nichols -5yd Run (N. Evans) </a:t>
            </a:r>
          </a:p>
          <a:p>
            <a:r>
              <a:rPr lang="en-US" sz="800" b="1" dirty="0"/>
              <a:t>3. 3/G @ 10 - Troutman Scramble SACK (Lewis) -10yd Run </a:t>
            </a:r>
          </a:p>
          <a:p>
            <a:r>
              <a:rPr lang="en-US" sz="800" b="1" dirty="0"/>
              <a:t>4. 4/G @ 20 - 37 yd Field Goal Att. GOOD</a:t>
            </a:r>
          </a:p>
          <a:p>
            <a:r>
              <a:rPr lang="en-US" sz="800" b="1" dirty="0"/>
              <a:t>		Titans 7 Bears 3</a:t>
            </a:r>
          </a:p>
          <a:p>
            <a:r>
              <a:rPr lang="en-US" sz="800" b="1" dirty="0"/>
              <a:t>End of QTR</a:t>
            </a:r>
          </a:p>
          <a:p>
            <a:r>
              <a:rPr lang="en-US" sz="800" b="1" dirty="0"/>
              <a:t>2nd QTR</a:t>
            </a:r>
          </a:p>
          <a:p>
            <a:r>
              <a:rPr lang="en-US" sz="800" b="1" dirty="0"/>
              <a:t>Possession: Titans</a:t>
            </a:r>
          </a:p>
          <a:p>
            <a:r>
              <a:rPr lang="en-US" sz="800" b="1" dirty="0"/>
              <a:t>1. 1/G @ 20 - Pass to Brown @ 15 COMP 19yds (</a:t>
            </a:r>
            <a:r>
              <a:rPr lang="en-US" sz="800" b="1" dirty="0" err="1"/>
              <a:t>Baskette</a:t>
            </a:r>
            <a:r>
              <a:rPr lang="en-US" sz="800" b="1" dirty="0"/>
              <a:t>)</a:t>
            </a:r>
          </a:p>
          <a:p>
            <a:r>
              <a:rPr lang="en-US" sz="800" b="1" dirty="0"/>
              <a:t>2. 2/G @ 1 -  Tannehill 1 yd Run TD</a:t>
            </a:r>
          </a:p>
          <a:p>
            <a:r>
              <a:rPr lang="en-US" sz="800" b="1" dirty="0"/>
              <a:t>	Conversion Kick GOOD </a:t>
            </a:r>
          </a:p>
          <a:p>
            <a:r>
              <a:rPr lang="en-US" sz="800" b="1" dirty="0"/>
              <a:t>		Titans 14 Bears 3</a:t>
            </a:r>
          </a:p>
          <a:p>
            <a:r>
              <a:rPr lang="en-US" sz="800" b="1" dirty="0"/>
              <a:t>Possession: Bears</a:t>
            </a:r>
          </a:p>
          <a:p>
            <a:r>
              <a:rPr lang="en-US" sz="800" b="1" dirty="0"/>
              <a:t>1. 1/G @ 20 - Nichols -5yd Run (FP)</a:t>
            </a:r>
          </a:p>
          <a:p>
            <a:r>
              <a:rPr lang="en-US" sz="800" b="1" dirty="0"/>
              <a:t>2. 2/G @ 25 - Nichols -5yd Run (FP) Fell Down</a:t>
            </a:r>
          </a:p>
          <a:p>
            <a:r>
              <a:rPr lang="en-US" sz="800" b="1" dirty="0"/>
              <a:t>	* NOTE * This resulted in the ball being placed at the 30 yd Line. With the scrimmage line being only 6 yards from the end of the game board, this does not leave enough room for the offense to be able to set up in a legal offensive formation. (At least 7 men on the line of scrimmage and at least one player behind the line of scrimmage to receive a center snap.)Therefore a special ruling made to require that the line of scrimmage must be at least the 29 yard line or closer to the goal line or the offense is forced to give up possession of the ball (when using the 13” x 13” Tudor Red Zone Game Board) .  This results in a “A forced turnover by the defense resulting in a loss of possession by the offense thereby ending their possession”. </a:t>
            </a:r>
          </a:p>
          <a:p>
            <a:r>
              <a:rPr lang="en-US" sz="800" b="1" dirty="0"/>
              <a:t>End of QTR - Halftime</a:t>
            </a:r>
          </a:p>
          <a:p>
            <a:r>
              <a:rPr lang="en-US" sz="800" b="1" dirty="0"/>
              <a:t>	Titans 14 Bears 3</a:t>
            </a:r>
          </a:p>
          <a:p>
            <a:r>
              <a:rPr lang="en-US" sz="800" b="1" dirty="0"/>
              <a:t>Bears get 1st possession to begin the 2nd half</a:t>
            </a:r>
          </a:p>
          <a:p>
            <a:pPr>
              <a:tabLst>
                <a:tab pos="228600" algn="l"/>
              </a:tabLst>
            </a:pPr>
            <a:r>
              <a:rPr lang="en-US" sz="800" b="1" dirty="0"/>
              <a:t>	</a:t>
            </a:r>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4291F0E1-537A-4D4E-8F59-26AEF9B66873}"/>
              </a:ext>
            </a:extLst>
          </p:cNvPr>
          <p:cNvSpPr txBox="1"/>
          <p:nvPr/>
        </p:nvSpPr>
        <p:spPr>
          <a:xfrm>
            <a:off x="3657598" y="3169541"/>
            <a:ext cx="3657600" cy="4247317"/>
          </a:xfrm>
          <a:prstGeom prst="rect">
            <a:avLst/>
          </a:prstGeom>
          <a:noFill/>
        </p:spPr>
        <p:txBody>
          <a:bodyPr wrap="square" rtlCol="0">
            <a:spAutoFit/>
          </a:bodyPr>
          <a:lstStyle/>
          <a:p>
            <a:r>
              <a:rPr lang="en-US" sz="800" b="1" dirty="0"/>
              <a:t>3rd Quarter</a:t>
            </a:r>
          </a:p>
          <a:p>
            <a:r>
              <a:rPr lang="en-US" sz="800" b="1" dirty="0"/>
              <a:t>Possession: Bears</a:t>
            </a:r>
          </a:p>
          <a:p>
            <a:r>
              <a:rPr lang="en-US" sz="800" b="1" dirty="0"/>
              <a:t>1. 1/G @ 20 - Pass to Frazier @ 17 COMP 13 yds (Tannehill)</a:t>
            </a:r>
          </a:p>
          <a:p>
            <a:r>
              <a:rPr lang="en-US" sz="800" b="1" dirty="0"/>
              <a:t>2. 2/G @ 7 - Pass to Frazier in End Zone INC</a:t>
            </a:r>
          </a:p>
          <a:p>
            <a:r>
              <a:rPr lang="en-US" sz="800" b="1" dirty="0"/>
              <a:t>3. 3/G @ 7 - Pass to Nichols @ 12 COMP 2 yds (Henry)</a:t>
            </a:r>
          </a:p>
          <a:p>
            <a:r>
              <a:rPr lang="en-US" sz="800" b="1" dirty="0"/>
              <a:t>4. 4/G @ 5 - Pass to </a:t>
            </a:r>
            <a:r>
              <a:rPr lang="en-US" sz="800" b="1" dirty="0" err="1"/>
              <a:t>Baskette</a:t>
            </a:r>
            <a:r>
              <a:rPr lang="en-US" sz="800" b="1" dirty="0"/>
              <a:t> @ 1 COMP / 5yds TD</a:t>
            </a:r>
          </a:p>
          <a:p>
            <a:r>
              <a:rPr lang="en-US" sz="800" b="1" dirty="0"/>
              <a:t>	Conversion Kick NO GOOD</a:t>
            </a:r>
          </a:p>
          <a:p>
            <a:r>
              <a:rPr lang="en-US" sz="800" b="1" dirty="0"/>
              <a:t>		Titans 14 Bear 9</a:t>
            </a:r>
          </a:p>
          <a:p>
            <a:r>
              <a:rPr lang="en-US" sz="800" b="1" dirty="0"/>
              <a:t>Possession: Titans</a:t>
            </a:r>
          </a:p>
          <a:p>
            <a:r>
              <a:rPr lang="en-US" sz="800" b="1" dirty="0"/>
              <a:t>1. 1/G @ 20 - Pass to Henry @ 25 COMP 10yds (Frazier)</a:t>
            </a:r>
          </a:p>
          <a:p>
            <a:r>
              <a:rPr lang="en-US" sz="800" b="1" dirty="0"/>
              <a:t>2. 2/G @ 10 - Henry 10 yd Run TD</a:t>
            </a:r>
          </a:p>
          <a:p>
            <a:r>
              <a:rPr lang="en-US" sz="800" b="1" dirty="0"/>
              <a:t>	Conversion Kick GOOD </a:t>
            </a:r>
          </a:p>
          <a:p>
            <a:r>
              <a:rPr lang="en-US" sz="800" b="1" dirty="0"/>
              <a:t>	Titans 21 Bears 9</a:t>
            </a:r>
          </a:p>
          <a:p>
            <a:r>
              <a:rPr lang="en-US" sz="800" b="1" dirty="0"/>
              <a:t>End of QTR </a:t>
            </a:r>
          </a:p>
          <a:p>
            <a:r>
              <a:rPr lang="en-US" sz="800" b="1" dirty="0"/>
              <a:t>4th Quarter </a:t>
            </a:r>
          </a:p>
          <a:p>
            <a:r>
              <a:rPr lang="en-US" sz="800" b="1" dirty="0"/>
              <a:t>Possession: Bears </a:t>
            </a:r>
          </a:p>
          <a:p>
            <a:r>
              <a:rPr lang="en-US" sz="800" b="1" dirty="0"/>
              <a:t>1. 1/G @ 20 - Pass to Nichols @ 13 INC</a:t>
            </a:r>
          </a:p>
          <a:p>
            <a:r>
              <a:rPr lang="en-US" sz="800" b="1" dirty="0"/>
              <a:t>2. 2/G @ 20 - Pass to Nichols @ 6 COMP 20 yds TD</a:t>
            </a:r>
          </a:p>
          <a:p>
            <a:r>
              <a:rPr lang="en-US" sz="800" b="1" dirty="0"/>
              <a:t>	Conversion Kick GOOD</a:t>
            </a:r>
          </a:p>
          <a:p>
            <a:r>
              <a:rPr lang="en-US" sz="800" b="1" dirty="0"/>
              <a:t>		Titans 21 Bears 16</a:t>
            </a:r>
          </a:p>
          <a:p>
            <a:r>
              <a:rPr lang="en-US" sz="800" b="1" dirty="0"/>
              <a:t>	* NOTE * Special 4th Quarter Rule: If the team with first possession going into the fourth quarter is behind in score , that team must score to pull within one more score to tie the game or take the lead. If they are able to do this, they will retain possession and have the opportunity to score again to tie the game or take the lead. If they fail to score the game is over.</a:t>
            </a:r>
          </a:p>
          <a:p>
            <a:r>
              <a:rPr lang="en-US" sz="800" b="1" dirty="0"/>
              <a:t>Possession: Bears</a:t>
            </a:r>
          </a:p>
          <a:p>
            <a:r>
              <a:rPr lang="en-US" sz="800" b="1" dirty="0"/>
              <a:t>1. 1/G @ 20 - Faircloth 0yd Run (FP) Fell down</a:t>
            </a:r>
          </a:p>
          <a:p>
            <a:r>
              <a:rPr lang="en-US" sz="800" b="1" dirty="0"/>
              <a:t>2. 2/G @ 20 - Faircloth 20yd Run TD</a:t>
            </a:r>
          </a:p>
          <a:p>
            <a:r>
              <a:rPr lang="en-US" sz="800" b="1" dirty="0"/>
              <a:t>	Conversion Kick (GOOD)</a:t>
            </a:r>
          </a:p>
          <a:p>
            <a:r>
              <a:rPr lang="en-US" sz="800" b="1" dirty="0"/>
              <a:t>		Titans 21 Bears 23</a:t>
            </a:r>
          </a:p>
          <a:p>
            <a:endParaRPr lang="en-US" sz="800" b="1" dirty="0"/>
          </a:p>
          <a:p>
            <a:endParaRPr lang="en-US" sz="1000" b="1" dirty="0"/>
          </a:p>
          <a:p>
            <a:endParaRPr lang="en-US" sz="1200" b="1" dirty="0"/>
          </a:p>
        </p:txBody>
      </p:sp>
      <p:pic>
        <p:nvPicPr>
          <p:cNvPr id="12" name="Picture 11" descr="A picture containing indoor&#10;&#10;Description automatically generated">
            <a:extLst>
              <a:ext uri="{FF2B5EF4-FFF2-40B4-BE49-F238E27FC236}">
                <a16:creationId xmlns:a16="http://schemas.microsoft.com/office/drawing/2014/main" xmlns="" id="{110F9A56-9978-4542-B140-D1F5FA2B995E}"/>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b="33567"/>
          <a:stretch/>
        </p:blipFill>
        <p:spPr>
          <a:xfrm>
            <a:off x="457198" y="7282611"/>
            <a:ext cx="2385800" cy="1188720"/>
          </a:xfrm>
          <a:prstGeom prst="rect">
            <a:avLst/>
          </a:prstGeom>
          <a:ln>
            <a:noFill/>
          </a:ln>
          <a:effectLst>
            <a:softEdge rad="112500"/>
          </a:effectLst>
        </p:spPr>
      </p:pic>
      <p:pic>
        <p:nvPicPr>
          <p:cNvPr id="14" name="Picture 13">
            <a:extLst>
              <a:ext uri="{FF2B5EF4-FFF2-40B4-BE49-F238E27FC236}">
                <a16:creationId xmlns:a16="http://schemas.microsoft.com/office/drawing/2014/main" xmlns="" id="{A8860ED4-592F-43E8-9B57-C64DDF66663A}"/>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t="9146" b="29085"/>
          <a:stretch/>
        </p:blipFill>
        <p:spPr>
          <a:xfrm>
            <a:off x="2799096" y="7282611"/>
            <a:ext cx="2565962" cy="1188720"/>
          </a:xfrm>
          <a:prstGeom prst="rect">
            <a:avLst/>
          </a:prstGeom>
          <a:ln>
            <a:noFill/>
          </a:ln>
          <a:effectLst>
            <a:softEdge rad="112500"/>
          </a:effectLst>
        </p:spPr>
      </p:pic>
      <p:pic>
        <p:nvPicPr>
          <p:cNvPr id="16" name="Picture 15">
            <a:extLst>
              <a:ext uri="{FF2B5EF4-FFF2-40B4-BE49-F238E27FC236}">
                <a16:creationId xmlns:a16="http://schemas.microsoft.com/office/drawing/2014/main" xmlns="" id="{45597BFF-946C-4C2B-A989-5988AAF7E90E}"/>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9244" r="25882"/>
          <a:stretch/>
        </p:blipFill>
        <p:spPr>
          <a:xfrm>
            <a:off x="457198" y="8491668"/>
            <a:ext cx="1028226" cy="1188720"/>
          </a:xfrm>
          <a:prstGeom prst="rect">
            <a:avLst/>
          </a:prstGeom>
          <a:ln>
            <a:noFill/>
          </a:ln>
          <a:effectLst>
            <a:softEdge rad="112500"/>
          </a:effectLst>
        </p:spPr>
      </p:pic>
      <p:pic>
        <p:nvPicPr>
          <p:cNvPr id="18" name="Picture 17" descr="A picture containing automaton&#10;&#10;Description automatically generated">
            <a:extLst>
              <a:ext uri="{FF2B5EF4-FFF2-40B4-BE49-F238E27FC236}">
                <a16:creationId xmlns:a16="http://schemas.microsoft.com/office/drawing/2014/main" xmlns="" id="{6270671B-8B9F-4DC3-B2A0-C1002B9260AA}"/>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19127" r="5882" b="10994"/>
          <a:stretch/>
        </p:blipFill>
        <p:spPr>
          <a:xfrm>
            <a:off x="1557481" y="8491668"/>
            <a:ext cx="1335403" cy="1188720"/>
          </a:xfrm>
          <a:prstGeom prst="rect">
            <a:avLst/>
          </a:prstGeom>
          <a:ln>
            <a:noFill/>
          </a:ln>
          <a:effectLst>
            <a:softEdge rad="112500"/>
          </a:effectLst>
        </p:spPr>
      </p:pic>
      <p:pic>
        <p:nvPicPr>
          <p:cNvPr id="20" name="Picture 19" descr="A picture containing green&#10;&#10;Description automatically generated">
            <a:extLst>
              <a:ext uri="{FF2B5EF4-FFF2-40B4-BE49-F238E27FC236}">
                <a16:creationId xmlns:a16="http://schemas.microsoft.com/office/drawing/2014/main" xmlns="" id="{526899EE-DDC0-4283-B23B-2102E3A9540C}"/>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730238" y="8491668"/>
            <a:ext cx="1584960" cy="1188720"/>
          </a:xfrm>
          <a:prstGeom prst="rect">
            <a:avLst/>
          </a:prstGeom>
          <a:ln>
            <a:noFill/>
          </a:ln>
          <a:effectLst>
            <a:softEdge rad="112500"/>
          </a:effectLst>
        </p:spPr>
      </p:pic>
      <p:pic>
        <p:nvPicPr>
          <p:cNvPr id="24" name="Picture 23">
            <a:extLst>
              <a:ext uri="{FF2B5EF4-FFF2-40B4-BE49-F238E27FC236}">
                <a16:creationId xmlns:a16="http://schemas.microsoft.com/office/drawing/2014/main" xmlns="" id="{133E020F-6933-4047-8712-DF55F4855B33}"/>
              </a:ext>
            </a:extLst>
          </p:cNvPr>
          <p:cNvPicPr>
            <a:picLocks noChangeAspect="1"/>
          </p:cNvPicPr>
          <p:nvPr/>
        </p:nvPicPr>
        <p:blipFill rotWithShape="1">
          <a:blip r:embed="rId8" cstate="print">
            <a:extLst>
              <a:ext uri="{28A0092B-C50C-407E-A947-70E740481C1C}">
                <a14:useLocalDpi xmlns:a14="http://schemas.microsoft.com/office/drawing/2010/main" xmlns="" val="0"/>
              </a:ext>
            </a:extLst>
          </a:blip>
          <a:srcRect l="42655"/>
          <a:stretch/>
        </p:blipFill>
        <p:spPr>
          <a:xfrm>
            <a:off x="2964941" y="8491668"/>
            <a:ext cx="908886" cy="1188720"/>
          </a:xfrm>
          <a:prstGeom prst="rect">
            <a:avLst/>
          </a:prstGeom>
          <a:ln>
            <a:noFill/>
          </a:ln>
          <a:effectLst>
            <a:softEdge rad="112500"/>
          </a:effectLst>
        </p:spPr>
      </p:pic>
      <p:pic>
        <p:nvPicPr>
          <p:cNvPr id="26" name="Picture 25" descr="A picture containing indoor&#10;&#10;Description automatically generated">
            <a:extLst>
              <a:ext uri="{FF2B5EF4-FFF2-40B4-BE49-F238E27FC236}">
                <a16:creationId xmlns:a16="http://schemas.microsoft.com/office/drawing/2014/main" xmlns="" id="{317F147D-3F81-48EA-A28C-1984D5EE4D1D}"/>
              </a:ext>
            </a:extLst>
          </p:cNvPr>
          <p:cNvPicPr>
            <a:picLocks noChangeAspect="1"/>
          </p:cNvPicPr>
          <p:nvPr/>
        </p:nvPicPr>
        <p:blipFill rotWithShape="1">
          <a:blip r:embed="rId9" cstate="print">
            <a:extLst>
              <a:ext uri="{28A0092B-C50C-407E-A947-70E740481C1C}">
                <a14:useLocalDpi xmlns:a14="http://schemas.microsoft.com/office/drawing/2010/main" xmlns="" val="0"/>
              </a:ext>
            </a:extLst>
          </a:blip>
          <a:srcRect t="12881" r="5882"/>
          <a:stretch/>
        </p:blipFill>
        <p:spPr>
          <a:xfrm>
            <a:off x="3945884" y="8491668"/>
            <a:ext cx="1712297" cy="1188720"/>
          </a:xfrm>
          <a:prstGeom prst="rect">
            <a:avLst/>
          </a:prstGeom>
          <a:ln>
            <a:noFill/>
          </a:ln>
          <a:effectLst>
            <a:softEdge rad="112500"/>
          </a:effectLst>
        </p:spPr>
      </p:pic>
      <p:pic>
        <p:nvPicPr>
          <p:cNvPr id="22" name="Picture 21">
            <a:extLst>
              <a:ext uri="{FF2B5EF4-FFF2-40B4-BE49-F238E27FC236}">
                <a16:creationId xmlns:a16="http://schemas.microsoft.com/office/drawing/2014/main" xmlns="" id="{80DE140C-4B44-4806-9422-B8804BFD93EF}"/>
              </a:ext>
            </a:extLst>
          </p:cNvPr>
          <p:cNvPicPr>
            <a:picLocks noChangeAspect="1"/>
          </p:cNvPicPr>
          <p:nvPr/>
        </p:nvPicPr>
        <p:blipFill rotWithShape="1">
          <a:blip r:embed="rId10" cstate="print">
            <a:extLst>
              <a:ext uri="{28A0092B-C50C-407E-A947-70E740481C1C}">
                <a14:useLocalDpi xmlns:a14="http://schemas.microsoft.com/office/drawing/2010/main" xmlns="" val="0"/>
              </a:ext>
            </a:extLst>
          </a:blip>
          <a:srcRect l="24190" t="21645" b="18098"/>
          <a:stretch/>
        </p:blipFill>
        <p:spPr>
          <a:xfrm>
            <a:off x="5321156" y="7282611"/>
            <a:ext cx="1994042" cy="1188720"/>
          </a:xfrm>
          <a:prstGeom prst="rect">
            <a:avLst/>
          </a:prstGeom>
          <a:ln>
            <a:noFill/>
          </a:ln>
          <a:effectLst>
            <a:softEdge rad="112500"/>
          </a:effectLst>
        </p:spPr>
      </p:pic>
    </p:spTree>
    <p:extLst>
      <p:ext uri="{BB962C8B-B14F-4D97-AF65-F5344CB8AC3E}">
        <p14:creationId xmlns:p14="http://schemas.microsoft.com/office/powerpoint/2010/main" xmlns="" val="762489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C504D2D2-271E-4BD8-8D33-77E4B04CC744}"/>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37091297-ADF6-4D9E-A27E-486ED02E6966}"/>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12/03/2020 WK6 Game 2</a:t>
            </a:r>
          </a:p>
          <a:p>
            <a:r>
              <a:rPr lang="en-US" sz="1600" dirty="0">
                <a:latin typeface="Arial Black" panose="020B0A04020102020204" pitchFamily="34" charset="0"/>
              </a:rPr>
              <a:t>Memphis Showboats @ Chattanooga Cherokees </a:t>
            </a:r>
          </a:p>
        </p:txBody>
      </p:sp>
      <p:sp>
        <p:nvSpPr>
          <p:cNvPr id="4" name="TextBox 3">
            <a:extLst>
              <a:ext uri="{FF2B5EF4-FFF2-40B4-BE49-F238E27FC236}">
                <a16:creationId xmlns:a16="http://schemas.microsoft.com/office/drawing/2014/main" xmlns="" id="{AE52EED5-5520-4284-BF4E-E36390397199}"/>
              </a:ext>
            </a:extLst>
          </p:cNvPr>
          <p:cNvSpPr txBox="1"/>
          <p:nvPr/>
        </p:nvSpPr>
        <p:spPr>
          <a:xfrm>
            <a:off x="1880116" y="779760"/>
            <a:ext cx="1188720" cy="1692771"/>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Chattanooga Cherokees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Haushalter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30 Vandergriff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25 Hogan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86 Bradley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80 Brown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Kunka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Snyder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65 Fuller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70 Locke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Phillips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xmlns="" id="{DFB26124-82F8-42B0-A5A9-1759332604EA}"/>
              </a:ext>
            </a:extLst>
          </p:cNvPr>
          <p:cNvSpPr txBox="1"/>
          <p:nvPr/>
        </p:nvSpPr>
        <p:spPr>
          <a:xfrm>
            <a:off x="1320279"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DE6BF882-A24C-4783-B784-42DF7A4F9C9D}"/>
              </a:ext>
            </a:extLst>
          </p:cNvPr>
          <p:cNvSpPr txBox="1"/>
          <p:nvPr/>
        </p:nvSpPr>
        <p:spPr>
          <a:xfrm>
            <a:off x="457198" y="751371"/>
            <a:ext cx="1097280" cy="1815882"/>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Showboats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10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40 Quarles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34 Reid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83 Carney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Crawford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Kuehn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Smith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Gunn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92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Clark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DE9E8B0F-AB43-49D8-82AE-4256C6D267A5}"/>
              </a:ext>
            </a:extLst>
          </p:cNvPr>
          <p:cNvGraphicFramePr>
            <a:graphicFrameLocks noGrp="1"/>
          </p:cNvGraphicFramePr>
          <p:nvPr>
            <p:extLst>
              <p:ext uri="{D42A27DB-BD31-4B8C-83A1-F6EECF244321}">
                <p14:modId xmlns:p14="http://schemas.microsoft.com/office/powerpoint/2010/main" xmlns="" val="946881118"/>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Showboats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Cherokees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28</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DE3CABC5-6CD6-407A-A691-E8721DD0CB70}"/>
              </a:ext>
            </a:extLst>
          </p:cNvPr>
          <p:cNvSpPr txBox="1"/>
          <p:nvPr/>
        </p:nvSpPr>
        <p:spPr>
          <a:xfrm>
            <a:off x="3657598" y="1353659"/>
            <a:ext cx="3657600" cy="155448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 pos="2743200" algn="l"/>
                <a:tab pos="3200400" algn="l"/>
              </a:tabLst>
            </a:pPr>
            <a:r>
              <a:rPr lang="en-US" sz="800" b="1" u="sng" dirty="0"/>
              <a:t>Scoring 	MEM 	CHA</a:t>
            </a:r>
          </a:p>
          <a:p>
            <a:pPr>
              <a:tabLst>
                <a:tab pos="117475" algn="l"/>
              </a:tabLst>
            </a:pPr>
            <a:r>
              <a:rPr lang="en-US" sz="800" b="1" dirty="0"/>
              <a:t>1st QTR</a:t>
            </a:r>
          </a:p>
          <a:p>
            <a:pPr>
              <a:tabLst>
                <a:tab pos="117475" algn="l"/>
              </a:tabLst>
            </a:pPr>
            <a:r>
              <a:rPr lang="en-US" sz="800" b="1" dirty="0"/>
              <a:t>CHA -  Henley 22 yd Pass from </a:t>
            </a:r>
            <a:r>
              <a:rPr lang="en-US" sz="800" b="1" dirty="0" err="1"/>
              <a:t>Haushalter</a:t>
            </a:r>
            <a:r>
              <a:rPr lang="en-US" sz="800" b="1" dirty="0"/>
              <a:t> (Kick GOOD)	   	      0	    7</a:t>
            </a:r>
          </a:p>
          <a:p>
            <a:pPr>
              <a:tabLst>
                <a:tab pos="117475" algn="l"/>
              </a:tabLst>
            </a:pPr>
            <a:r>
              <a:rPr lang="en-US" sz="800" b="1" dirty="0"/>
              <a:t>2nd QTR</a:t>
            </a:r>
          </a:p>
          <a:p>
            <a:pPr>
              <a:tabLst>
                <a:tab pos="117475" algn="l"/>
                <a:tab pos="2857500" algn="l"/>
                <a:tab pos="3257550" algn="l"/>
              </a:tabLst>
            </a:pPr>
            <a:r>
              <a:rPr lang="en-US" sz="800" b="1" dirty="0"/>
              <a:t>CHA - Henley 20 Run (Kick GOOD) 	 0 	14</a:t>
            </a:r>
          </a:p>
          <a:p>
            <a:pPr>
              <a:tabLst>
                <a:tab pos="117475" algn="l"/>
                <a:tab pos="2857500" algn="l"/>
                <a:tab pos="3257550" algn="l"/>
              </a:tabLst>
            </a:pPr>
            <a:r>
              <a:rPr lang="en-US" sz="800" b="1" dirty="0"/>
              <a:t>MEM - Carney 20 yd pass from </a:t>
            </a:r>
            <a:r>
              <a:rPr lang="en-US" sz="800" b="1" dirty="0" err="1"/>
              <a:t>Haushalter</a:t>
            </a:r>
            <a:r>
              <a:rPr lang="en-US" sz="800" b="1" dirty="0"/>
              <a:t> (Kick GOOD)	 7	14</a:t>
            </a:r>
          </a:p>
          <a:p>
            <a:pPr>
              <a:tabLst>
                <a:tab pos="117475" algn="l"/>
                <a:tab pos="2857500" algn="l"/>
                <a:tab pos="3257550" algn="l"/>
              </a:tabLst>
            </a:pPr>
            <a:r>
              <a:rPr lang="en-US" sz="800" b="1" dirty="0"/>
              <a:t>3rd QTR</a:t>
            </a:r>
          </a:p>
          <a:p>
            <a:pPr>
              <a:tabLst>
                <a:tab pos="117475" algn="l"/>
                <a:tab pos="2857500" algn="l"/>
                <a:tab pos="3257550" algn="l"/>
              </a:tabLst>
            </a:pPr>
            <a:r>
              <a:rPr lang="en-US" sz="800" b="1" dirty="0"/>
              <a:t>MEM - Shirk 20yd Pass from Lewis (Kick GOOD)	14	14</a:t>
            </a:r>
          </a:p>
          <a:p>
            <a:pPr>
              <a:tabLst>
                <a:tab pos="117475" algn="l"/>
                <a:tab pos="2857500" algn="l"/>
                <a:tab pos="3257550" algn="l"/>
              </a:tabLst>
            </a:pPr>
            <a:r>
              <a:rPr lang="en-US" sz="800" b="1" dirty="0"/>
              <a:t>CHA - Hogan 22yd Pass from </a:t>
            </a:r>
            <a:r>
              <a:rPr lang="en-US" sz="800" b="1" dirty="0" err="1"/>
              <a:t>Haushalter</a:t>
            </a:r>
            <a:r>
              <a:rPr lang="en-US" sz="800" b="1" dirty="0"/>
              <a:t> (Kick GOOD)	14	21</a:t>
            </a:r>
          </a:p>
          <a:p>
            <a:pPr>
              <a:tabLst>
                <a:tab pos="117475" algn="l"/>
                <a:tab pos="2857500" algn="l"/>
                <a:tab pos="3257550" algn="l"/>
              </a:tabLst>
            </a:pPr>
            <a:r>
              <a:rPr lang="en-US" sz="800" b="1" dirty="0"/>
              <a:t>4th QTR</a:t>
            </a:r>
          </a:p>
          <a:p>
            <a:pPr>
              <a:tabLst>
                <a:tab pos="117475" algn="l"/>
                <a:tab pos="2857500" algn="l"/>
                <a:tab pos="3257550" algn="l"/>
              </a:tabLst>
            </a:pPr>
            <a:r>
              <a:rPr lang="en-US" sz="800" b="1" dirty="0"/>
              <a:t>MEM - Quarles 20yd Run (Kick GOOD)	21	21</a:t>
            </a:r>
          </a:p>
          <a:p>
            <a:pPr>
              <a:tabLst>
                <a:tab pos="117475" algn="l"/>
                <a:tab pos="2857500" algn="l"/>
                <a:tab pos="3257550" algn="l"/>
              </a:tabLst>
            </a:pPr>
            <a:r>
              <a:rPr lang="en-US" sz="800" b="1" dirty="0"/>
              <a:t>CHA - Brown 15 yd Pass from </a:t>
            </a:r>
            <a:r>
              <a:rPr lang="en-US" sz="800" b="1" dirty="0" err="1"/>
              <a:t>Haushalter</a:t>
            </a:r>
            <a:r>
              <a:rPr lang="en-US" sz="800" b="1" dirty="0"/>
              <a:t> (Kick GOOD) 	21	28</a:t>
            </a:r>
          </a:p>
          <a:p>
            <a:pPr>
              <a:tabLst>
                <a:tab pos="117475" algn="l"/>
              </a:tabLst>
            </a:pPr>
            <a:r>
              <a:rPr lang="en-US" sz="800" b="1" dirty="0"/>
              <a:t> </a:t>
            </a:r>
          </a:p>
          <a:p>
            <a:pPr>
              <a:tabLst>
                <a:tab pos="2852738" algn="l"/>
                <a:tab pos="3138488" algn="l"/>
              </a:tabLst>
            </a:pPr>
            <a:r>
              <a:rPr lang="en-US" sz="800" b="1" dirty="0"/>
              <a:t>	   </a:t>
            </a:r>
          </a:p>
        </p:txBody>
      </p:sp>
      <p:sp>
        <p:nvSpPr>
          <p:cNvPr id="9" name="TextBox 8">
            <a:extLst>
              <a:ext uri="{FF2B5EF4-FFF2-40B4-BE49-F238E27FC236}">
                <a16:creationId xmlns:a16="http://schemas.microsoft.com/office/drawing/2014/main" xmlns="" id="{C5289236-159B-46FC-A18D-09CB5A0D62AF}"/>
              </a:ext>
            </a:extLst>
          </p:cNvPr>
          <p:cNvSpPr txBox="1"/>
          <p:nvPr/>
        </p:nvSpPr>
        <p:spPr>
          <a:xfrm>
            <a:off x="457198" y="2291556"/>
            <a:ext cx="3200400" cy="3200400"/>
          </a:xfrm>
          <a:prstGeom prst="rect">
            <a:avLst/>
          </a:prstGeom>
          <a:noFill/>
        </p:spPr>
        <p:txBody>
          <a:bodyPr wrap="square" rtlCol="0">
            <a:spAutoFit/>
          </a:bodyPr>
          <a:lstStyle/>
          <a:p>
            <a:r>
              <a:rPr lang="en-US" sz="800" b="1" dirty="0"/>
              <a:t>Coin Toss “Tails” - Cherokees 1st Possession</a:t>
            </a:r>
          </a:p>
          <a:p>
            <a:r>
              <a:rPr lang="en-US" sz="800" b="1" dirty="0"/>
              <a:t>1st Quarter</a:t>
            </a:r>
          </a:p>
          <a:p>
            <a:r>
              <a:rPr lang="en-US" sz="800" b="1" dirty="0"/>
              <a:t>Possession: Cherokees</a:t>
            </a:r>
          </a:p>
          <a:p>
            <a:r>
              <a:rPr lang="en-US" sz="800" b="1" dirty="0"/>
              <a:t>1. 1/G @ 20 - Henley -2yd Run (Kuehn)</a:t>
            </a:r>
          </a:p>
          <a:p>
            <a:r>
              <a:rPr lang="en-US" sz="800" b="1" dirty="0"/>
              <a:t>2. 2/G @ 22 - Pass to Henley @ 24 COMP 22yds TD</a:t>
            </a:r>
          </a:p>
          <a:p>
            <a:r>
              <a:rPr lang="en-US" sz="800" b="1" dirty="0"/>
              <a:t>	Conversion Kick (GOOD) </a:t>
            </a:r>
          </a:p>
          <a:p>
            <a:r>
              <a:rPr lang="en-US" sz="800" b="1" dirty="0"/>
              <a:t>		Showboats 0 Cherokees 7</a:t>
            </a:r>
          </a:p>
          <a:p>
            <a:r>
              <a:rPr lang="en-US" sz="800" b="1" dirty="0"/>
              <a:t>Possession: Showboats </a:t>
            </a:r>
          </a:p>
          <a:p>
            <a:r>
              <a:rPr lang="en-US" sz="800" b="1" dirty="0"/>
              <a:t>1. 1/G @ 20 - Quarles 4yd Run OB</a:t>
            </a:r>
          </a:p>
          <a:p>
            <a:r>
              <a:rPr lang="en-US" sz="800" b="1" dirty="0"/>
              <a:t>2. 2/G @ 16 - Quarles 6yd Run (Phillips)</a:t>
            </a:r>
          </a:p>
          <a:p>
            <a:r>
              <a:rPr lang="en-US" sz="800" b="1" dirty="0"/>
              <a:t>3. 3/G @ 10 - Reid -8 yd Run (Henley)</a:t>
            </a:r>
          </a:p>
          <a:p>
            <a:r>
              <a:rPr lang="en-US" sz="800" b="1" dirty="0"/>
              <a:t>4. 4/G @ 18 - 25 yd FG Att. NO GOOD (Wide Right) </a:t>
            </a:r>
          </a:p>
          <a:p>
            <a:r>
              <a:rPr lang="en-US" sz="800" b="1" dirty="0"/>
              <a:t>End of QTR</a:t>
            </a:r>
          </a:p>
          <a:p>
            <a:r>
              <a:rPr lang="en-US" sz="800" b="1" dirty="0"/>
              <a:t>		Showboats 0 Cherokees 7</a:t>
            </a:r>
          </a:p>
          <a:p>
            <a:r>
              <a:rPr lang="en-US" sz="800" b="1" dirty="0"/>
              <a:t>2nd Quarter</a:t>
            </a:r>
          </a:p>
          <a:p>
            <a:r>
              <a:rPr lang="en-US" sz="800" b="1" dirty="0"/>
              <a:t>Possession: Cherokees</a:t>
            </a:r>
          </a:p>
          <a:p>
            <a:r>
              <a:rPr lang="en-US" sz="800" b="1" dirty="0"/>
              <a:t>1. 1/G @ 20 - Henley 20yd Run TD </a:t>
            </a:r>
          </a:p>
          <a:p>
            <a:r>
              <a:rPr lang="en-US" sz="800" b="1" dirty="0"/>
              <a:t>	Conversion Kick GOOD</a:t>
            </a:r>
          </a:p>
          <a:p>
            <a:r>
              <a:rPr lang="en-US" sz="800" b="1" dirty="0"/>
              <a:t>		Showboats 0 Cherokees 14</a:t>
            </a:r>
          </a:p>
          <a:p>
            <a:r>
              <a:rPr lang="en-US" sz="800" b="1" dirty="0"/>
              <a:t>Possession: Showboats</a:t>
            </a:r>
          </a:p>
          <a:p>
            <a:r>
              <a:rPr lang="en-US" sz="800" b="1" dirty="0"/>
              <a:t>1. 1/G @ 20 - Pass to Carney @ 15 COMP 20yds TD</a:t>
            </a:r>
          </a:p>
          <a:p>
            <a:r>
              <a:rPr lang="en-US" sz="800" b="1" dirty="0"/>
              <a:t>	Conversion Kick GOOD</a:t>
            </a:r>
          </a:p>
          <a:p>
            <a:r>
              <a:rPr lang="en-US" sz="800" b="1" dirty="0"/>
              <a:t>		Showboats 7 Cherokees 14</a:t>
            </a:r>
          </a:p>
          <a:p>
            <a:r>
              <a:rPr lang="en-US" sz="800" b="1" dirty="0"/>
              <a:t>End of QTR - </a:t>
            </a:r>
            <a:r>
              <a:rPr lang="en-US" sz="800" b="1" dirty="0" err="1"/>
              <a:t>Haltime</a:t>
            </a:r>
            <a:endParaRPr lang="en-US" sz="800" b="1" dirty="0"/>
          </a:p>
          <a:p>
            <a:r>
              <a:rPr lang="en-US" sz="800" b="1" dirty="0"/>
              <a:t>		Showboats 7 Cherokees 14</a:t>
            </a:r>
          </a:p>
          <a:p>
            <a:r>
              <a:rPr lang="en-US" sz="800" b="1" dirty="0"/>
              <a:t>Showboats 1st possession to begin 2nd half.</a:t>
            </a:r>
          </a:p>
          <a:p>
            <a:r>
              <a:rPr lang="en-US" sz="800" b="1" dirty="0"/>
              <a:t>		</a:t>
            </a:r>
          </a:p>
          <a:p>
            <a:pPr>
              <a:tabLst>
                <a:tab pos="228600" algn="l"/>
              </a:tabLst>
            </a:pPr>
            <a:r>
              <a:rPr lang="en-US" sz="800" b="1" dirty="0"/>
              <a:t>	</a:t>
            </a:r>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E162B0C8-94E2-4E54-93F3-FBAD9F2DCCC9}"/>
              </a:ext>
            </a:extLst>
          </p:cNvPr>
          <p:cNvSpPr txBox="1"/>
          <p:nvPr/>
        </p:nvSpPr>
        <p:spPr>
          <a:xfrm>
            <a:off x="3657598" y="2895227"/>
            <a:ext cx="3657600" cy="3200400"/>
          </a:xfrm>
          <a:prstGeom prst="rect">
            <a:avLst/>
          </a:prstGeom>
          <a:noFill/>
        </p:spPr>
        <p:txBody>
          <a:bodyPr wrap="square" rtlCol="0">
            <a:spAutoFit/>
          </a:bodyPr>
          <a:lstStyle/>
          <a:p>
            <a:r>
              <a:rPr lang="en-US" sz="800" b="1" dirty="0"/>
              <a:t>3rd Quarter</a:t>
            </a:r>
          </a:p>
          <a:p>
            <a:r>
              <a:rPr lang="en-US" sz="800" b="1" dirty="0"/>
              <a:t>Possession: Showboats</a:t>
            </a:r>
          </a:p>
          <a:p>
            <a:r>
              <a:rPr lang="en-US" sz="800" b="1" dirty="0"/>
              <a:t>1. 1/G @ 20 - Pass to Shirk @ 17 COMP 20yds TD</a:t>
            </a:r>
          </a:p>
          <a:p>
            <a:pPr>
              <a:tabLst>
                <a:tab pos="228600" algn="l"/>
              </a:tabLst>
            </a:pPr>
            <a:r>
              <a:rPr lang="en-US" sz="800" b="1" dirty="0"/>
              <a:t>	Conversion Kick GOOD	</a:t>
            </a:r>
          </a:p>
          <a:p>
            <a:r>
              <a:rPr lang="en-US" sz="800" b="1" dirty="0"/>
              <a:t>	Showboats 14 Cherokees 14</a:t>
            </a:r>
          </a:p>
          <a:p>
            <a:r>
              <a:rPr lang="en-US" sz="800" b="1" dirty="0"/>
              <a:t>Possession: Cherokees</a:t>
            </a:r>
          </a:p>
          <a:p>
            <a:r>
              <a:rPr lang="en-US" sz="800" b="1" dirty="0"/>
              <a:t>1. 1/G @ 20 - Henley 5yd Run (Lewis)</a:t>
            </a:r>
          </a:p>
          <a:p>
            <a:r>
              <a:rPr lang="en-US" sz="800" b="1" dirty="0"/>
              <a:t>2. 2/G @ 15 - </a:t>
            </a:r>
            <a:r>
              <a:rPr lang="en-US" sz="800" b="1" dirty="0" err="1"/>
              <a:t>Hwnley</a:t>
            </a:r>
            <a:r>
              <a:rPr lang="en-US" sz="800" b="1" dirty="0"/>
              <a:t> -7yd Run (Phillips)</a:t>
            </a:r>
          </a:p>
          <a:p>
            <a:r>
              <a:rPr lang="en-US" sz="800" b="1" dirty="0"/>
              <a:t>3. 3/G @ 22 - Pass to Hogan @ 11 COMP 22yds TD</a:t>
            </a:r>
          </a:p>
          <a:p>
            <a:pPr>
              <a:tabLst>
                <a:tab pos="228600" algn="l"/>
              </a:tabLst>
            </a:pPr>
            <a:r>
              <a:rPr lang="en-US" sz="800" b="1" dirty="0"/>
              <a:t>	Conversion Kick GOOD</a:t>
            </a:r>
          </a:p>
          <a:p>
            <a:r>
              <a:rPr lang="en-US" sz="800" b="1" dirty="0"/>
              <a:t>	Showboats 14 Cherokees 21</a:t>
            </a:r>
          </a:p>
          <a:p>
            <a:r>
              <a:rPr lang="en-US" sz="800" b="1" dirty="0"/>
              <a:t>End of QTR</a:t>
            </a:r>
          </a:p>
          <a:p>
            <a:r>
              <a:rPr lang="en-US" sz="800" b="1" dirty="0"/>
              <a:t>4th Quarter </a:t>
            </a:r>
          </a:p>
          <a:p>
            <a:r>
              <a:rPr lang="en-US" sz="800" b="1" dirty="0"/>
              <a:t>* NOTE * Showboats must score to tie or take lead. </a:t>
            </a:r>
          </a:p>
          <a:p>
            <a:r>
              <a:rPr lang="en-US" sz="800" b="1" dirty="0"/>
              <a:t>Possession: Showboats </a:t>
            </a:r>
          </a:p>
          <a:p>
            <a:r>
              <a:rPr lang="en-US" sz="800" b="1" dirty="0"/>
              <a:t>1. 1/G @ 20 - Quarles 20yd Run TD</a:t>
            </a:r>
          </a:p>
          <a:p>
            <a:pPr>
              <a:tabLst>
                <a:tab pos="228600" algn="l"/>
              </a:tabLst>
            </a:pPr>
            <a:r>
              <a:rPr lang="en-US" sz="800" b="1" dirty="0"/>
              <a:t>	Conversion Kick GOOD</a:t>
            </a:r>
          </a:p>
          <a:p>
            <a:r>
              <a:rPr lang="en-US" sz="800" b="1" dirty="0"/>
              <a:t>	Showboats 21 Cherokees 21</a:t>
            </a:r>
          </a:p>
          <a:p>
            <a:r>
              <a:rPr lang="en-US" sz="800" b="1" dirty="0"/>
              <a:t>Possession: Cherokees</a:t>
            </a:r>
          </a:p>
          <a:p>
            <a:r>
              <a:rPr lang="en-US" sz="800" b="1" dirty="0"/>
              <a:t>* NOTE * Cherokees only need a Field Goal to win.</a:t>
            </a:r>
          </a:p>
          <a:p>
            <a:r>
              <a:rPr lang="en-US" sz="800" b="1" dirty="0"/>
              <a:t>1. 1/G @ 20 - Pass to Bradley @ 11 COMP 5yds (Shirk)</a:t>
            </a:r>
          </a:p>
          <a:p>
            <a:r>
              <a:rPr lang="en-US" sz="800" b="1" dirty="0"/>
              <a:t>2. 2/G @ 15 - Pass to Brown @ 8 COMP 15 yds TD</a:t>
            </a:r>
          </a:p>
          <a:p>
            <a:r>
              <a:rPr lang="en-US" sz="800" b="1" dirty="0"/>
              <a:t>	Conversion Kick GOOD</a:t>
            </a:r>
          </a:p>
          <a:p>
            <a:r>
              <a:rPr lang="en-US" sz="800" b="1" dirty="0"/>
              <a:t>		Showboats 21 Cherokees 28</a:t>
            </a:r>
          </a:p>
          <a:p>
            <a:r>
              <a:rPr lang="en-US" sz="800" b="1" dirty="0"/>
              <a:t>End of </a:t>
            </a:r>
            <a:r>
              <a:rPr lang="en-US" sz="800" b="1" dirty="0" err="1"/>
              <a:t>Qtr</a:t>
            </a:r>
            <a:r>
              <a:rPr lang="en-US" sz="800" b="1" dirty="0"/>
              <a:t> - END of GAME </a:t>
            </a:r>
          </a:p>
          <a:p>
            <a:r>
              <a:rPr lang="en-US" sz="800" b="1" dirty="0"/>
              <a:t>		Showboats 21 Cherokees 28</a:t>
            </a:r>
          </a:p>
          <a:p>
            <a:endParaRPr lang="en-US" sz="800" b="1" dirty="0"/>
          </a:p>
          <a:p>
            <a:endParaRPr lang="en-US" sz="1000" b="1" dirty="0"/>
          </a:p>
          <a:p>
            <a:endParaRPr lang="en-US" sz="1200" b="1" dirty="0"/>
          </a:p>
        </p:txBody>
      </p:sp>
      <p:grpSp>
        <p:nvGrpSpPr>
          <p:cNvPr id="15" name="Group 14">
            <a:extLst>
              <a:ext uri="{FF2B5EF4-FFF2-40B4-BE49-F238E27FC236}">
                <a16:creationId xmlns:a16="http://schemas.microsoft.com/office/drawing/2014/main" xmlns="" id="{DB23EF83-A081-403D-8E8A-4181D8E7DA02}"/>
              </a:ext>
            </a:extLst>
          </p:cNvPr>
          <p:cNvGrpSpPr/>
          <p:nvPr/>
        </p:nvGrpSpPr>
        <p:grpSpPr>
          <a:xfrm>
            <a:off x="457200" y="6330832"/>
            <a:ext cx="6858000" cy="2926080"/>
            <a:chOff x="457198" y="6330832"/>
            <a:chExt cx="6858000" cy="2926080"/>
          </a:xfrm>
        </p:grpSpPr>
        <p:pic>
          <p:nvPicPr>
            <p:cNvPr id="12" name="Picture 11" descr="A picture containing green, game, stadium&#10;&#10;Description automatically generated">
              <a:extLst>
                <a:ext uri="{FF2B5EF4-FFF2-40B4-BE49-F238E27FC236}">
                  <a16:creationId xmlns:a16="http://schemas.microsoft.com/office/drawing/2014/main" xmlns="" id="{81CE28A0-B05A-4D8B-B076-E2DF89A7CDB7}"/>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r="29131" b="13614"/>
            <a:stretch/>
          </p:blipFill>
          <p:spPr>
            <a:xfrm>
              <a:off x="457198" y="6330832"/>
              <a:ext cx="3200400" cy="2925889"/>
            </a:xfrm>
            <a:prstGeom prst="rect">
              <a:avLst/>
            </a:prstGeom>
            <a:ln>
              <a:noFill/>
            </a:ln>
            <a:effectLst>
              <a:softEdge rad="112500"/>
            </a:effectLst>
          </p:spPr>
        </p:pic>
        <p:pic>
          <p:nvPicPr>
            <p:cNvPr id="14" name="Picture 13" descr="A picture containing indoor&#10;&#10;Description automatically generated">
              <a:extLst>
                <a:ext uri="{FF2B5EF4-FFF2-40B4-BE49-F238E27FC236}">
                  <a16:creationId xmlns:a16="http://schemas.microsoft.com/office/drawing/2014/main" xmlns="" id="{711A6F3E-15D0-4714-B4DE-042192CFAAE0}"/>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r="19048" b="13614"/>
            <a:stretch/>
          </p:blipFill>
          <p:spPr>
            <a:xfrm>
              <a:off x="3659163" y="6330832"/>
              <a:ext cx="3656035" cy="2926080"/>
            </a:xfrm>
            <a:prstGeom prst="rect">
              <a:avLst/>
            </a:prstGeom>
            <a:ln>
              <a:noFill/>
            </a:ln>
            <a:effectLst>
              <a:softEdge rad="112500"/>
            </a:effectLst>
          </p:spPr>
        </p:pic>
      </p:grpSp>
    </p:spTree>
    <p:extLst>
      <p:ext uri="{BB962C8B-B14F-4D97-AF65-F5344CB8AC3E}">
        <p14:creationId xmlns:p14="http://schemas.microsoft.com/office/powerpoint/2010/main" xmlns="" val="621784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78EF516-4196-4EFD-97BF-43CEE951D0AB}"/>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BD104865-0833-4233-8ED5-5229F0552386}"/>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12/04/2020 WK6 Game 3</a:t>
            </a:r>
          </a:p>
          <a:p>
            <a:r>
              <a:rPr lang="en-US" sz="1600" dirty="0">
                <a:latin typeface="Arial Black" panose="020B0A04020102020204" pitchFamily="34" charset="0"/>
              </a:rPr>
              <a:t>Tennessee Oilers @ Memphis </a:t>
            </a:r>
            <a:r>
              <a:rPr lang="en-US" sz="1600" dirty="0" err="1">
                <a:latin typeface="Arial Black" panose="020B0A04020102020204" pitchFamily="34" charset="0"/>
              </a:rPr>
              <a:t>Southmen</a:t>
            </a:r>
            <a:endParaRPr lang="en-US" sz="1600" dirty="0">
              <a:latin typeface="Arial Black" panose="020B0A04020102020204" pitchFamily="34" charset="0"/>
            </a:endParaRPr>
          </a:p>
        </p:txBody>
      </p:sp>
      <p:sp>
        <p:nvSpPr>
          <p:cNvPr id="4" name="TextBox 3">
            <a:extLst>
              <a:ext uri="{FF2B5EF4-FFF2-40B4-BE49-F238E27FC236}">
                <a16:creationId xmlns:a16="http://schemas.microsoft.com/office/drawing/2014/main" xmlns="" id="{F19E8AA1-1AF3-4B53-BCB4-DB180E00E8FB}"/>
              </a:ext>
            </a:extLst>
          </p:cNvPr>
          <p:cNvSpPr txBox="1"/>
          <p:nvPr/>
        </p:nvSpPr>
        <p:spPr>
          <a:xfrm>
            <a:off x="1880116" y="779760"/>
            <a:ext cx="1188720" cy="1692771"/>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Haurte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Csonka</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Kiick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42 Warfield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Marshall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Hill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Kruyer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Mikolajczyk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Canale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Cotton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xmlns="" id="{98A7599D-C457-4DCA-B690-DB653CEAC675}"/>
              </a:ext>
            </a:extLst>
          </p:cNvPr>
          <p:cNvSpPr txBox="1"/>
          <p:nvPr/>
        </p:nvSpPr>
        <p:spPr>
          <a:xfrm>
            <a:off x="1320279"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67499C8D-B675-48F4-82A2-AA9A7A12A13A}"/>
              </a:ext>
            </a:extLst>
          </p:cNvPr>
          <p:cNvSpPr txBox="1"/>
          <p:nvPr/>
        </p:nvSpPr>
        <p:spPr>
          <a:xfrm>
            <a:off x="457198" y="751371"/>
            <a:ext cx="109728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Oilers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McNair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27 George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Thomas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81 Sanders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Wycheck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Stepnoski</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Layman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69 Runyon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Matthews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72 Hopkins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B076A082-FC6E-400D-887A-D96F2906D432}"/>
              </a:ext>
            </a:extLst>
          </p:cNvPr>
          <p:cNvGraphicFramePr>
            <a:graphicFrameLocks noGrp="1"/>
          </p:cNvGraphicFramePr>
          <p:nvPr>
            <p:extLst>
              <p:ext uri="{D42A27DB-BD31-4B8C-83A1-F6EECF244321}">
                <p14:modId xmlns:p14="http://schemas.microsoft.com/office/powerpoint/2010/main" xmlns="" val="4155282150"/>
              </p:ext>
            </p:extLst>
          </p:nvPr>
        </p:nvGraphicFramePr>
        <p:xfrm>
          <a:off x="3657598" y="801488"/>
          <a:ext cx="2926079" cy="716280"/>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63425">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63425">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Oilers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63425">
                <a:tc>
                  <a:txBody>
                    <a:bodyPr/>
                    <a:lstStyle/>
                    <a:p>
                      <a:pPr marL="0" marR="0">
                        <a:spcBef>
                          <a:spcPts val="0"/>
                        </a:spcBef>
                        <a:spcAft>
                          <a:spcPts val="0"/>
                        </a:spcAft>
                      </a:pP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Southmen</a:t>
                      </a: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27</a:t>
                      </a:r>
                    </a:p>
                  </a:txBody>
                  <a:tcPr marL="68580" marR="68580" marT="0" marB="0"/>
                </a:tc>
                <a:extLst>
                  <a:ext uri="{0D108BD9-81ED-4DB2-BD59-A6C34878D82A}">
                    <a16:rowId xmlns:a16="http://schemas.microsoft.com/office/drawing/2014/main" xmlns="" val="3177947723"/>
                  </a:ext>
                </a:extLst>
              </a:tr>
              <a:tr h="149806">
                <a:tc>
                  <a:txBody>
                    <a:bodyPr/>
                    <a:lstStyle/>
                    <a:p>
                      <a:pPr marL="0" marR="0">
                        <a:spcBef>
                          <a:spcPts val="0"/>
                        </a:spcBef>
                        <a:spcAft>
                          <a:spcPts val="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84182779"/>
                  </a:ext>
                </a:extLst>
              </a:tr>
            </a:tbl>
          </a:graphicData>
        </a:graphic>
      </p:graphicFrame>
      <p:sp>
        <p:nvSpPr>
          <p:cNvPr id="8" name="TextBox 7">
            <a:extLst>
              <a:ext uri="{FF2B5EF4-FFF2-40B4-BE49-F238E27FC236}">
                <a16:creationId xmlns:a16="http://schemas.microsoft.com/office/drawing/2014/main" xmlns="" id="{22247393-4654-40C2-86D1-CFB2A6B2AC5F}"/>
              </a:ext>
            </a:extLst>
          </p:cNvPr>
          <p:cNvSpPr txBox="1"/>
          <p:nvPr/>
        </p:nvSpPr>
        <p:spPr>
          <a:xfrm>
            <a:off x="3657598" y="1353659"/>
            <a:ext cx="3657600" cy="16459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a:t>
            </a:r>
            <a:r>
              <a:rPr lang="en-US" sz="800" b="1" dirty="0"/>
              <a:t> 						TEN 	MEM</a:t>
            </a:r>
          </a:p>
          <a:p>
            <a:pPr>
              <a:tabLst>
                <a:tab pos="117475" algn="l"/>
              </a:tabLst>
            </a:pPr>
            <a:r>
              <a:rPr lang="en-US" sz="800" b="1" dirty="0"/>
              <a:t>1st QTR</a:t>
            </a:r>
          </a:p>
          <a:p>
            <a:pPr>
              <a:tabLst>
                <a:tab pos="117475" algn="l"/>
              </a:tabLst>
            </a:pPr>
            <a:r>
              <a:rPr lang="en-US" sz="800" b="1" dirty="0"/>
              <a:t>TEN - 33yd FG 	  				   3	    0</a:t>
            </a:r>
          </a:p>
          <a:p>
            <a:pPr>
              <a:tabLst>
                <a:tab pos="117475" algn="l"/>
              </a:tabLst>
            </a:pPr>
            <a:r>
              <a:rPr lang="en-US" sz="800" b="1" dirty="0"/>
              <a:t>MEM - Warfield 23yd Pass from </a:t>
            </a:r>
            <a:r>
              <a:rPr lang="en-US" sz="800" b="1" dirty="0" err="1"/>
              <a:t>Huarte</a:t>
            </a:r>
            <a:r>
              <a:rPr lang="en-US" sz="800" b="1" dirty="0"/>
              <a:t> (Kick GOOD)	  	   3	    7</a:t>
            </a:r>
          </a:p>
          <a:p>
            <a:pPr>
              <a:tabLst>
                <a:tab pos="117475" algn="l"/>
              </a:tabLst>
            </a:pPr>
            <a:r>
              <a:rPr lang="en-US" sz="800" b="1" dirty="0"/>
              <a:t>2nd QTR</a:t>
            </a:r>
          </a:p>
          <a:p>
            <a:pPr>
              <a:tabLst>
                <a:tab pos="117475" algn="l"/>
              </a:tabLst>
            </a:pPr>
            <a:r>
              <a:rPr lang="en-US" sz="800" b="1" dirty="0"/>
              <a:t>TEN - George 20yd Run (Kick GOOD)	  		   10	    7</a:t>
            </a:r>
          </a:p>
          <a:p>
            <a:pPr>
              <a:tabLst>
                <a:tab pos="117475" algn="l"/>
              </a:tabLst>
            </a:pPr>
            <a:r>
              <a:rPr lang="en-US" sz="800" b="1" dirty="0"/>
              <a:t>MEM - </a:t>
            </a:r>
            <a:r>
              <a:rPr lang="en-US" sz="800" b="1" dirty="0" err="1"/>
              <a:t>Huarte</a:t>
            </a:r>
            <a:r>
              <a:rPr lang="en-US" sz="800" b="1" dirty="0"/>
              <a:t> 5yd Run (Kick GOOD)	  		   10	   14</a:t>
            </a:r>
          </a:p>
          <a:p>
            <a:pPr>
              <a:tabLst>
                <a:tab pos="117475" algn="l"/>
              </a:tabLst>
            </a:pPr>
            <a:r>
              <a:rPr lang="en-US" sz="800" b="1" dirty="0"/>
              <a:t>3rd QTR</a:t>
            </a:r>
          </a:p>
          <a:p>
            <a:pPr>
              <a:tabLst>
                <a:tab pos="117475" algn="l"/>
              </a:tabLst>
            </a:pPr>
            <a:r>
              <a:rPr lang="en-US" sz="800" b="1" dirty="0"/>
              <a:t>MEM - </a:t>
            </a:r>
            <a:r>
              <a:rPr lang="en-US" sz="800" b="1" dirty="0" err="1"/>
              <a:t>Huarte</a:t>
            </a:r>
            <a:r>
              <a:rPr lang="en-US" sz="800" b="1" dirty="0"/>
              <a:t> 16yd Run (Kick GOOD) 	  		   10	   21</a:t>
            </a:r>
          </a:p>
          <a:p>
            <a:pPr>
              <a:tabLst>
                <a:tab pos="117475" algn="l"/>
              </a:tabLst>
            </a:pPr>
            <a:r>
              <a:rPr lang="en-US" sz="800" b="1" dirty="0"/>
              <a:t>TEN - </a:t>
            </a:r>
            <a:r>
              <a:rPr lang="en-US" sz="800" b="1" dirty="0" err="1"/>
              <a:t>Wycheck</a:t>
            </a:r>
            <a:r>
              <a:rPr lang="en-US" sz="800" b="1" dirty="0"/>
              <a:t> 1 yd Fumble Recovery in End Zone (Kick FAILED)	   16	   21</a:t>
            </a:r>
          </a:p>
          <a:p>
            <a:pPr>
              <a:tabLst>
                <a:tab pos="117475" algn="l"/>
              </a:tabLst>
            </a:pPr>
            <a:r>
              <a:rPr lang="en-US" sz="800" b="1" dirty="0"/>
              <a:t>4th QTR</a:t>
            </a:r>
          </a:p>
          <a:p>
            <a:pPr>
              <a:tabLst>
                <a:tab pos="117475" algn="l"/>
              </a:tabLst>
            </a:pPr>
            <a:r>
              <a:rPr lang="en-US" sz="800" b="1" dirty="0"/>
              <a:t>TEN - George 10yd Pass from McNair (Kick GOOD)	  	   23	   21</a:t>
            </a:r>
          </a:p>
          <a:p>
            <a:pPr>
              <a:tabLst>
                <a:tab pos="117475" algn="l"/>
              </a:tabLst>
            </a:pPr>
            <a:r>
              <a:rPr lang="en-US" sz="800" b="1" dirty="0"/>
              <a:t>MEM - </a:t>
            </a:r>
            <a:r>
              <a:rPr lang="en-US" sz="800" b="1" dirty="0" err="1"/>
              <a:t>Csonka</a:t>
            </a:r>
            <a:r>
              <a:rPr lang="en-US" sz="800" b="1" dirty="0"/>
              <a:t> 20yd Run (No Kick Necessary)	  	   23	   27</a:t>
            </a:r>
          </a:p>
          <a:p>
            <a:pPr>
              <a:tabLst>
                <a:tab pos="2852738" algn="l"/>
                <a:tab pos="3138488" algn="l"/>
              </a:tabLst>
            </a:pPr>
            <a:r>
              <a:rPr lang="en-US" sz="800" b="1" dirty="0"/>
              <a:t>	   </a:t>
            </a:r>
          </a:p>
        </p:txBody>
      </p:sp>
      <p:sp>
        <p:nvSpPr>
          <p:cNvPr id="9" name="TextBox 8">
            <a:extLst>
              <a:ext uri="{FF2B5EF4-FFF2-40B4-BE49-F238E27FC236}">
                <a16:creationId xmlns:a16="http://schemas.microsoft.com/office/drawing/2014/main" xmlns="" id="{578FE1BA-C4B6-4D9A-B9DC-8E3DDC2C358B}"/>
              </a:ext>
            </a:extLst>
          </p:cNvPr>
          <p:cNvSpPr txBox="1"/>
          <p:nvPr/>
        </p:nvSpPr>
        <p:spPr>
          <a:xfrm>
            <a:off x="457198" y="2291556"/>
            <a:ext cx="3200400" cy="4739759"/>
          </a:xfrm>
          <a:prstGeom prst="rect">
            <a:avLst/>
          </a:prstGeom>
          <a:noFill/>
        </p:spPr>
        <p:txBody>
          <a:bodyPr wrap="square" rtlCol="0">
            <a:spAutoFit/>
          </a:bodyPr>
          <a:lstStyle/>
          <a:p>
            <a:r>
              <a:rPr lang="en-US" sz="800" b="1" dirty="0"/>
              <a:t>Coin Toss “Heads” Oilers 1st possession</a:t>
            </a:r>
          </a:p>
          <a:p>
            <a:r>
              <a:rPr lang="en-US" sz="800" b="1" dirty="0"/>
              <a:t>1st QTR</a:t>
            </a:r>
          </a:p>
          <a:p>
            <a:r>
              <a:rPr lang="en-US" sz="800" b="1" dirty="0"/>
              <a:t>Possession: Oilers </a:t>
            </a:r>
          </a:p>
          <a:p>
            <a:r>
              <a:rPr lang="en-US" sz="800" b="1" dirty="0"/>
              <a:t>1. 1/G @ 20 - Thomas -9yd Run (Hill)</a:t>
            </a:r>
          </a:p>
          <a:p>
            <a:r>
              <a:rPr lang="en-US" sz="800" b="1" dirty="0"/>
              <a:t>2. 2/G @ 29 - Pass to Sanders @ 26 COMP 7yds (</a:t>
            </a:r>
            <a:r>
              <a:rPr lang="en-US" sz="800" b="1" dirty="0" err="1"/>
              <a:t>Kiick</a:t>
            </a:r>
            <a:r>
              <a:rPr lang="en-US" sz="800" b="1" dirty="0"/>
              <a:t>)</a:t>
            </a:r>
          </a:p>
          <a:p>
            <a:r>
              <a:rPr lang="en-US" sz="800" b="1" dirty="0"/>
              <a:t>3. 3/G @ 22 - Pass to George @ 30 COMP 8yds (Marshall)</a:t>
            </a:r>
          </a:p>
          <a:p>
            <a:r>
              <a:rPr lang="en-US" sz="800" b="1" dirty="0"/>
              <a:t>4. 4/G @ 16 - 33 yd Field Goal Att. GOOD</a:t>
            </a:r>
          </a:p>
          <a:p>
            <a:r>
              <a:rPr lang="en-US" sz="800" b="1" dirty="0"/>
              <a:t>Possession: </a:t>
            </a:r>
            <a:r>
              <a:rPr lang="en-US" sz="800" b="1" dirty="0" err="1"/>
              <a:t>Southmen</a:t>
            </a:r>
            <a:endParaRPr lang="en-US" sz="800" b="1" dirty="0"/>
          </a:p>
          <a:p>
            <a:r>
              <a:rPr lang="en-US" sz="800" b="1" dirty="0"/>
              <a:t>1. 1/G @ 20 - </a:t>
            </a:r>
            <a:r>
              <a:rPr lang="en-US" sz="800" b="1" dirty="0" err="1"/>
              <a:t>Kiick</a:t>
            </a:r>
            <a:r>
              <a:rPr lang="en-US" sz="800" b="1" dirty="0"/>
              <a:t> 0yd Run (McNair)</a:t>
            </a:r>
          </a:p>
          <a:p>
            <a:r>
              <a:rPr lang="en-US" sz="800" b="1" dirty="0"/>
              <a:t>2. 2/G @ 20 - Pass to </a:t>
            </a:r>
            <a:r>
              <a:rPr lang="en-US" sz="800" b="1" dirty="0" err="1"/>
              <a:t>Kiick</a:t>
            </a:r>
            <a:r>
              <a:rPr lang="en-US" sz="800" b="1" dirty="0"/>
              <a:t> @ 30 COMP -3yds (Sanders)</a:t>
            </a:r>
          </a:p>
          <a:p>
            <a:r>
              <a:rPr lang="en-US" sz="800" b="1" dirty="0"/>
              <a:t>3. 3/G @ 23 - Pass to Warfield @ 13 COMP 23yds TD</a:t>
            </a:r>
          </a:p>
          <a:p>
            <a:r>
              <a:rPr lang="en-US" sz="800" b="1" dirty="0"/>
              <a:t>	Conversion Kick GOOD </a:t>
            </a:r>
          </a:p>
          <a:p>
            <a:r>
              <a:rPr lang="en-US" sz="800" b="1" dirty="0"/>
              <a:t>		Oilers 3 </a:t>
            </a:r>
            <a:r>
              <a:rPr lang="en-US" sz="800" b="1" dirty="0" err="1"/>
              <a:t>Southmen</a:t>
            </a:r>
            <a:r>
              <a:rPr lang="en-US" sz="800" b="1" dirty="0"/>
              <a:t> 7</a:t>
            </a:r>
          </a:p>
          <a:p>
            <a:r>
              <a:rPr lang="en-US" sz="800" b="1" dirty="0"/>
              <a:t>End of QTR</a:t>
            </a:r>
          </a:p>
          <a:p>
            <a:r>
              <a:rPr lang="en-US" sz="800" b="1" dirty="0"/>
              <a:t>2nd Quarter </a:t>
            </a:r>
          </a:p>
          <a:p>
            <a:r>
              <a:rPr lang="en-US" sz="800" b="1" dirty="0"/>
              <a:t>Possession: Oilers</a:t>
            </a:r>
          </a:p>
          <a:p>
            <a:r>
              <a:rPr lang="en-US" sz="800" b="1" dirty="0"/>
              <a:t>1. 1/G @ 20 - George 20yd Run (McNair)</a:t>
            </a:r>
          </a:p>
          <a:p>
            <a:r>
              <a:rPr lang="en-US" sz="800" b="1" dirty="0"/>
              <a:t>	Conversion Kick GOOD</a:t>
            </a:r>
          </a:p>
          <a:p>
            <a:r>
              <a:rPr lang="en-US" sz="800" b="1" dirty="0"/>
              <a:t>		Oilers 10 </a:t>
            </a:r>
            <a:r>
              <a:rPr lang="en-US" sz="800" b="1" dirty="0" err="1"/>
              <a:t>Southmen</a:t>
            </a:r>
            <a:r>
              <a:rPr lang="en-US" sz="800" b="1" dirty="0"/>
              <a:t> 7</a:t>
            </a:r>
          </a:p>
          <a:p>
            <a:r>
              <a:rPr lang="en-US" sz="800" b="1" dirty="0"/>
              <a:t>Possession: </a:t>
            </a:r>
            <a:r>
              <a:rPr lang="en-US" sz="800" b="1" dirty="0" err="1"/>
              <a:t>Southmen</a:t>
            </a:r>
            <a:endParaRPr lang="en-US" sz="800" b="1" dirty="0"/>
          </a:p>
          <a:p>
            <a:r>
              <a:rPr lang="en-US" sz="800" b="1" dirty="0"/>
              <a:t>1. 1/G @ 20 - Pass to Marshall @ 15 COMP 15yds OB</a:t>
            </a:r>
          </a:p>
          <a:p>
            <a:r>
              <a:rPr lang="en-US" sz="800" b="1" dirty="0"/>
              <a:t>2. 2/G @ 5 - </a:t>
            </a:r>
            <a:r>
              <a:rPr lang="en-US" sz="800" b="1" dirty="0" err="1"/>
              <a:t>Huarte</a:t>
            </a:r>
            <a:r>
              <a:rPr lang="en-US" sz="800" b="1" dirty="0"/>
              <a:t> 5yd Run TD</a:t>
            </a:r>
          </a:p>
          <a:p>
            <a:r>
              <a:rPr lang="en-US" sz="800" b="1" dirty="0"/>
              <a:t>	Conversion Kick GOOD</a:t>
            </a:r>
          </a:p>
          <a:p>
            <a:r>
              <a:rPr lang="en-US" sz="800" b="1" dirty="0"/>
              <a:t>		Oilers 10 </a:t>
            </a:r>
            <a:r>
              <a:rPr lang="en-US" sz="800" b="1" dirty="0" err="1"/>
              <a:t>Southmen</a:t>
            </a:r>
            <a:r>
              <a:rPr lang="en-US" sz="800" b="1" dirty="0"/>
              <a:t> 14</a:t>
            </a:r>
          </a:p>
          <a:p>
            <a:r>
              <a:rPr lang="en-US" sz="800" b="1" dirty="0"/>
              <a:t>End of QTR - Halftime - </a:t>
            </a:r>
            <a:r>
              <a:rPr lang="en-US" sz="800" b="1" dirty="0" err="1"/>
              <a:t>Southmen</a:t>
            </a:r>
            <a:r>
              <a:rPr lang="en-US" sz="800" b="1" dirty="0"/>
              <a:t> 1st Possession to begin 2nd Half</a:t>
            </a:r>
          </a:p>
          <a:p>
            <a:pPr>
              <a:tabLst>
                <a:tab pos="228600" algn="l"/>
              </a:tabLst>
            </a:pPr>
            <a:r>
              <a:rPr lang="en-US" sz="800" b="1" dirty="0"/>
              <a:t>3rd Quarter</a:t>
            </a:r>
          </a:p>
          <a:p>
            <a:pPr>
              <a:tabLst>
                <a:tab pos="228600" algn="l"/>
              </a:tabLst>
            </a:pPr>
            <a:r>
              <a:rPr lang="en-US" sz="800" b="1" dirty="0"/>
              <a:t>Possession: </a:t>
            </a:r>
            <a:r>
              <a:rPr lang="en-US" sz="800" b="1" dirty="0" err="1"/>
              <a:t>Southmen</a:t>
            </a:r>
            <a:endParaRPr lang="en-US" sz="800" b="1" dirty="0"/>
          </a:p>
          <a:p>
            <a:pPr>
              <a:tabLst>
                <a:tab pos="228600" algn="l"/>
              </a:tabLst>
            </a:pPr>
            <a:r>
              <a:rPr lang="en-US" sz="800" b="1" dirty="0"/>
              <a:t>1. 1/G @ 20 - </a:t>
            </a:r>
            <a:r>
              <a:rPr lang="en-US" sz="800" b="1" dirty="0" err="1"/>
              <a:t>Csonka</a:t>
            </a:r>
            <a:r>
              <a:rPr lang="en-US" sz="800" b="1" dirty="0"/>
              <a:t> 3yd Run (George)</a:t>
            </a:r>
          </a:p>
          <a:p>
            <a:pPr>
              <a:tabLst>
                <a:tab pos="228600" algn="l"/>
              </a:tabLst>
            </a:pPr>
            <a:r>
              <a:rPr lang="en-US" sz="800" b="1" dirty="0"/>
              <a:t>2. 2/G @ 17 - </a:t>
            </a:r>
            <a:r>
              <a:rPr lang="en-US" sz="800" b="1" dirty="0" err="1"/>
              <a:t>Kiick</a:t>
            </a:r>
            <a:r>
              <a:rPr lang="en-US" sz="800" b="1" dirty="0"/>
              <a:t> 1yd Run OB</a:t>
            </a:r>
          </a:p>
          <a:p>
            <a:pPr>
              <a:tabLst>
                <a:tab pos="228600" algn="l"/>
              </a:tabLst>
            </a:pPr>
            <a:r>
              <a:rPr lang="en-US" sz="800" b="1" dirty="0"/>
              <a:t>3. 3/G @ 16 - </a:t>
            </a:r>
            <a:r>
              <a:rPr lang="en-US" sz="800" b="1" dirty="0" err="1"/>
              <a:t>Huarte</a:t>
            </a:r>
            <a:r>
              <a:rPr lang="en-US" sz="800" b="1" dirty="0"/>
              <a:t> 16yd Run TD</a:t>
            </a:r>
          </a:p>
          <a:p>
            <a:pPr>
              <a:tabLst>
                <a:tab pos="228600" algn="l"/>
              </a:tabLst>
            </a:pPr>
            <a:r>
              <a:rPr lang="en-US" sz="800" b="1" dirty="0"/>
              <a:t>	Conversion Kick GOOD </a:t>
            </a:r>
          </a:p>
          <a:p>
            <a:pPr>
              <a:tabLst>
                <a:tab pos="228600" algn="l"/>
              </a:tabLst>
            </a:pPr>
            <a:r>
              <a:rPr lang="en-US" sz="800" b="1" dirty="0"/>
              <a:t>		Oilers 10 </a:t>
            </a:r>
            <a:r>
              <a:rPr lang="en-US" sz="800" b="1" dirty="0" err="1"/>
              <a:t>Southmen</a:t>
            </a:r>
            <a:r>
              <a:rPr lang="en-US" sz="800" b="1" dirty="0"/>
              <a:t> 21</a:t>
            </a:r>
          </a:p>
          <a:p>
            <a:pPr>
              <a:tabLst>
                <a:tab pos="228600" algn="l"/>
              </a:tabLst>
            </a:pPr>
            <a:r>
              <a:rPr lang="en-US" sz="800" b="1" dirty="0"/>
              <a:t>	</a:t>
            </a:r>
          </a:p>
          <a:p>
            <a:endParaRPr lang="en-US" sz="800" b="1" dirty="0"/>
          </a:p>
          <a:p>
            <a:endParaRPr lang="en-US" sz="800" b="1" dirty="0"/>
          </a:p>
          <a:p>
            <a:endParaRPr lang="en-US" sz="1000" b="1" dirty="0"/>
          </a:p>
          <a:p>
            <a:endParaRPr lang="en-US" sz="1200" b="1" dirty="0"/>
          </a:p>
        </p:txBody>
      </p:sp>
      <p:sp>
        <p:nvSpPr>
          <p:cNvPr id="18" name="TextBox 17">
            <a:extLst>
              <a:ext uri="{FF2B5EF4-FFF2-40B4-BE49-F238E27FC236}">
                <a16:creationId xmlns:a16="http://schemas.microsoft.com/office/drawing/2014/main" xmlns="" id="{FA655680-4A90-42EB-B622-4EC08218147F}"/>
              </a:ext>
            </a:extLst>
          </p:cNvPr>
          <p:cNvSpPr txBox="1"/>
          <p:nvPr/>
        </p:nvSpPr>
        <p:spPr>
          <a:xfrm>
            <a:off x="3657598" y="2999579"/>
            <a:ext cx="3657600" cy="3508653"/>
          </a:xfrm>
          <a:prstGeom prst="rect">
            <a:avLst/>
          </a:prstGeom>
          <a:noFill/>
        </p:spPr>
        <p:txBody>
          <a:bodyPr wrap="square" rtlCol="0">
            <a:spAutoFit/>
          </a:bodyPr>
          <a:lstStyle/>
          <a:p>
            <a:r>
              <a:rPr lang="en-US" sz="800" b="1" dirty="0"/>
              <a:t>Possession: Oilers</a:t>
            </a:r>
          </a:p>
          <a:p>
            <a:r>
              <a:rPr lang="en-US" sz="800" b="1" dirty="0"/>
              <a:t>1. 1/G @ 20 - </a:t>
            </a:r>
            <a:r>
              <a:rPr lang="en-US" sz="800" b="1" dirty="0" err="1"/>
              <a:t>Wycheck</a:t>
            </a:r>
            <a:r>
              <a:rPr lang="en-US" sz="800" b="1" dirty="0"/>
              <a:t> -1yd Run (Warfield)</a:t>
            </a:r>
          </a:p>
          <a:p>
            <a:r>
              <a:rPr lang="en-US" sz="800" b="1" dirty="0"/>
              <a:t>2. 2/G @ 21 - Pass to George @ 26 COMP 3 yds (</a:t>
            </a:r>
            <a:r>
              <a:rPr lang="en-US" sz="800" b="1" dirty="0" err="1"/>
              <a:t>Huarte</a:t>
            </a:r>
            <a:r>
              <a:rPr lang="en-US" sz="800" b="1" dirty="0"/>
              <a:t>)</a:t>
            </a:r>
          </a:p>
          <a:p>
            <a:r>
              <a:rPr lang="en-US" sz="800" b="1" dirty="0"/>
              <a:t>3. 3/G @ 18 - Pass to Sanders @ 16 COMP 13yds (</a:t>
            </a:r>
            <a:r>
              <a:rPr lang="en-US" sz="800" b="1" dirty="0" err="1"/>
              <a:t>Csonka</a:t>
            </a:r>
            <a:r>
              <a:rPr lang="en-US" sz="800" b="1" dirty="0"/>
              <a:t>)</a:t>
            </a:r>
          </a:p>
          <a:p>
            <a:r>
              <a:rPr lang="en-US" sz="800" b="1" dirty="0"/>
              <a:t>4. 4/G @ 5 - McNair Scramble Run 4yds FUMBLE @ 1/ ball goes into end zone / </a:t>
            </a:r>
            <a:r>
              <a:rPr lang="en-US" sz="800" b="1" dirty="0" err="1"/>
              <a:t>Wycheck</a:t>
            </a:r>
            <a:r>
              <a:rPr lang="en-US" sz="800" b="1" dirty="0"/>
              <a:t> recovers /</a:t>
            </a:r>
            <a:r>
              <a:rPr lang="en-US" sz="800" b="1" dirty="0" err="1"/>
              <a:t>Wycheck</a:t>
            </a:r>
            <a:r>
              <a:rPr lang="en-US" sz="800" b="1" dirty="0"/>
              <a:t> 1 yd Fumble Recovery in the End Zone TD</a:t>
            </a:r>
          </a:p>
          <a:p>
            <a:r>
              <a:rPr lang="en-US" sz="800" b="1" dirty="0"/>
              <a:t>	Conversion Kick (NO GOOD) </a:t>
            </a:r>
          </a:p>
          <a:p>
            <a:r>
              <a:rPr lang="en-US" sz="800" b="1" dirty="0"/>
              <a:t>		Oilers 16 </a:t>
            </a:r>
            <a:r>
              <a:rPr lang="en-US" sz="800" b="1" dirty="0" err="1"/>
              <a:t>Southmen</a:t>
            </a:r>
            <a:r>
              <a:rPr lang="en-US" sz="800" b="1" dirty="0"/>
              <a:t> 21</a:t>
            </a:r>
          </a:p>
          <a:p>
            <a:r>
              <a:rPr lang="en-US" sz="800" b="1" dirty="0"/>
              <a:t>End of QTR</a:t>
            </a:r>
          </a:p>
          <a:p>
            <a:r>
              <a:rPr lang="en-US" sz="800" b="1" dirty="0"/>
              <a:t>4th Quarter</a:t>
            </a:r>
          </a:p>
          <a:p>
            <a:r>
              <a:rPr lang="en-US" sz="800" b="1" dirty="0"/>
              <a:t>* NOTE * Oilers get 1st possession to begin the 4th quarter. Must score to win or tie. Only option is to score a TD and take the lead. </a:t>
            </a:r>
          </a:p>
          <a:p>
            <a:r>
              <a:rPr lang="en-US" sz="800" b="1" dirty="0"/>
              <a:t>Possession: Oilers </a:t>
            </a:r>
          </a:p>
          <a:p>
            <a:r>
              <a:rPr lang="en-US" sz="800" b="1" dirty="0"/>
              <a:t>1. 1/G @ 20 - Thomas 0yd Run (</a:t>
            </a:r>
            <a:r>
              <a:rPr lang="en-US" sz="800" b="1" dirty="0" err="1"/>
              <a:t>Csonka</a:t>
            </a:r>
            <a:r>
              <a:rPr lang="en-US" sz="800" b="1" dirty="0"/>
              <a:t>)</a:t>
            </a:r>
          </a:p>
          <a:p>
            <a:r>
              <a:rPr lang="en-US" sz="800" b="1" dirty="0"/>
              <a:t>2. 2/G @ 20 - Pass to George @ 21 COMP 4yd Run (Hill)</a:t>
            </a:r>
          </a:p>
          <a:p>
            <a:r>
              <a:rPr lang="en-US" sz="800" b="1" dirty="0"/>
              <a:t>3. 3/G @ 16 - Thomas 6yd Run OB</a:t>
            </a:r>
          </a:p>
          <a:p>
            <a:r>
              <a:rPr lang="en-US" sz="800" b="1" dirty="0"/>
              <a:t>4. 4/G @ 10 - Pass to George @ 8 COMP 10 yds TD</a:t>
            </a:r>
          </a:p>
          <a:p>
            <a:r>
              <a:rPr lang="en-US" sz="800" b="1" dirty="0"/>
              <a:t>	Conversion Kick GOOD</a:t>
            </a:r>
          </a:p>
          <a:p>
            <a:r>
              <a:rPr lang="en-US" sz="800" b="1" dirty="0"/>
              <a:t>	Oilers 23 </a:t>
            </a:r>
            <a:r>
              <a:rPr lang="en-US" sz="800" b="1" dirty="0" err="1"/>
              <a:t>Southmen</a:t>
            </a:r>
            <a:r>
              <a:rPr lang="en-US" sz="800" b="1" dirty="0"/>
              <a:t> 21</a:t>
            </a:r>
          </a:p>
          <a:p>
            <a:r>
              <a:rPr lang="en-US" sz="800" b="1" dirty="0"/>
              <a:t>Possession: </a:t>
            </a:r>
            <a:r>
              <a:rPr lang="en-US" sz="800" b="1" dirty="0" err="1"/>
              <a:t>Southmen</a:t>
            </a:r>
            <a:r>
              <a:rPr lang="en-US" sz="800" b="1" dirty="0"/>
              <a:t> </a:t>
            </a:r>
          </a:p>
          <a:p>
            <a:r>
              <a:rPr lang="en-US" sz="800" b="1" dirty="0"/>
              <a:t>1. 1/G @ 20 - </a:t>
            </a:r>
            <a:r>
              <a:rPr lang="en-US" sz="800" b="1" dirty="0" err="1"/>
              <a:t>Csonka</a:t>
            </a:r>
            <a:r>
              <a:rPr lang="en-US" sz="800" b="1" dirty="0"/>
              <a:t> 20yd Run TD</a:t>
            </a:r>
          </a:p>
          <a:p>
            <a:r>
              <a:rPr lang="en-US" sz="800" b="1" dirty="0"/>
              <a:t>	NO Conversion Kick Necessary</a:t>
            </a:r>
          </a:p>
          <a:p>
            <a:r>
              <a:rPr lang="en-US" sz="800" b="1" dirty="0"/>
              <a:t>End of QTR - END of GAME</a:t>
            </a:r>
          </a:p>
          <a:p>
            <a:r>
              <a:rPr lang="en-US" sz="800" b="1" dirty="0"/>
              <a:t>	Oilers 23 </a:t>
            </a:r>
            <a:r>
              <a:rPr lang="en-US" sz="800" b="1" dirty="0" err="1"/>
              <a:t>Southmen</a:t>
            </a:r>
            <a:r>
              <a:rPr lang="en-US" sz="800" b="1" dirty="0"/>
              <a:t> 27 </a:t>
            </a:r>
          </a:p>
          <a:p>
            <a:endParaRPr lang="en-US" sz="800" b="1" dirty="0"/>
          </a:p>
          <a:p>
            <a:endParaRPr lang="en-US" sz="1000" b="1" dirty="0"/>
          </a:p>
          <a:p>
            <a:endParaRPr lang="en-US" sz="1200" b="1" dirty="0"/>
          </a:p>
        </p:txBody>
      </p:sp>
      <p:grpSp>
        <p:nvGrpSpPr>
          <p:cNvPr id="19" name="Group 18">
            <a:extLst>
              <a:ext uri="{FF2B5EF4-FFF2-40B4-BE49-F238E27FC236}">
                <a16:creationId xmlns:a16="http://schemas.microsoft.com/office/drawing/2014/main" xmlns="" id="{6BD6DEDB-0E9A-4FC5-9B9F-6C9062BAE4E4}"/>
              </a:ext>
            </a:extLst>
          </p:cNvPr>
          <p:cNvGrpSpPr/>
          <p:nvPr/>
        </p:nvGrpSpPr>
        <p:grpSpPr>
          <a:xfrm>
            <a:off x="452050" y="6262787"/>
            <a:ext cx="6868300" cy="1188720"/>
            <a:chOff x="466659" y="6436955"/>
            <a:chExt cx="6868300" cy="1188720"/>
          </a:xfrm>
        </p:grpSpPr>
        <p:pic>
          <p:nvPicPr>
            <p:cNvPr id="11" name="Picture 10" descr="A picture containing green, stadium&#10;&#10;Description automatically generated">
              <a:extLst>
                <a:ext uri="{FF2B5EF4-FFF2-40B4-BE49-F238E27FC236}">
                  <a16:creationId xmlns:a16="http://schemas.microsoft.com/office/drawing/2014/main" xmlns="" id="{04F2946C-07A9-4217-935F-B8559AC63E12}"/>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b="24627"/>
            <a:stretch/>
          </p:blipFill>
          <p:spPr>
            <a:xfrm>
              <a:off x="466659" y="6436955"/>
              <a:ext cx="2102839" cy="1188720"/>
            </a:xfrm>
            <a:prstGeom prst="rect">
              <a:avLst/>
            </a:prstGeom>
            <a:ln>
              <a:noFill/>
            </a:ln>
            <a:effectLst>
              <a:softEdge rad="112500"/>
            </a:effectLst>
          </p:spPr>
        </p:pic>
        <p:pic>
          <p:nvPicPr>
            <p:cNvPr id="13" name="Picture 12" descr="A picture containing sport&#10;&#10;Description automatically generated">
              <a:extLst>
                <a:ext uri="{FF2B5EF4-FFF2-40B4-BE49-F238E27FC236}">
                  <a16:creationId xmlns:a16="http://schemas.microsoft.com/office/drawing/2014/main" xmlns="" id="{166696DD-CB7D-4E55-B30A-528AC7506663}"/>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b="22719"/>
            <a:stretch/>
          </p:blipFill>
          <p:spPr>
            <a:xfrm>
              <a:off x="2612482" y="6436955"/>
              <a:ext cx="2050918" cy="1188720"/>
            </a:xfrm>
            <a:prstGeom prst="rect">
              <a:avLst/>
            </a:prstGeom>
            <a:ln>
              <a:noFill/>
            </a:ln>
            <a:effectLst>
              <a:softEdge rad="112500"/>
            </a:effectLst>
          </p:spPr>
        </p:pic>
        <p:pic>
          <p:nvPicPr>
            <p:cNvPr id="15" name="Picture 14">
              <a:extLst>
                <a:ext uri="{FF2B5EF4-FFF2-40B4-BE49-F238E27FC236}">
                  <a16:creationId xmlns:a16="http://schemas.microsoft.com/office/drawing/2014/main" xmlns="" id="{0F7EDC8C-EC42-459C-94D0-1ECC1AF19D30}"/>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6004" r="15294" b="13232"/>
            <a:stretch/>
          </p:blipFill>
          <p:spPr>
            <a:xfrm>
              <a:off x="4706384" y="6436955"/>
              <a:ext cx="1437627" cy="1188720"/>
            </a:xfrm>
            <a:prstGeom prst="rect">
              <a:avLst/>
            </a:prstGeom>
            <a:ln>
              <a:noFill/>
            </a:ln>
            <a:effectLst>
              <a:softEdge rad="112500"/>
            </a:effectLst>
          </p:spPr>
        </p:pic>
        <p:pic>
          <p:nvPicPr>
            <p:cNvPr id="17" name="Picture 16">
              <a:extLst>
                <a:ext uri="{FF2B5EF4-FFF2-40B4-BE49-F238E27FC236}">
                  <a16:creationId xmlns:a16="http://schemas.microsoft.com/office/drawing/2014/main" xmlns="" id="{14C154B2-9AC8-45DE-8296-177D26AFC9B3}"/>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t="16686" r="39657"/>
            <a:stretch/>
          </p:blipFill>
          <p:spPr>
            <a:xfrm>
              <a:off x="6186994" y="6436955"/>
              <a:ext cx="1147965" cy="1188720"/>
            </a:xfrm>
            <a:prstGeom prst="rect">
              <a:avLst/>
            </a:prstGeom>
            <a:ln>
              <a:noFill/>
            </a:ln>
            <a:effectLst>
              <a:softEdge rad="112500"/>
            </a:effectLst>
          </p:spPr>
        </p:pic>
      </p:grpSp>
      <p:grpSp>
        <p:nvGrpSpPr>
          <p:cNvPr id="28" name="Group 27">
            <a:extLst>
              <a:ext uri="{FF2B5EF4-FFF2-40B4-BE49-F238E27FC236}">
                <a16:creationId xmlns:a16="http://schemas.microsoft.com/office/drawing/2014/main" xmlns="" id="{9063D1D0-2A40-480B-87AE-D591972B207E}"/>
              </a:ext>
            </a:extLst>
          </p:cNvPr>
          <p:cNvGrpSpPr/>
          <p:nvPr/>
        </p:nvGrpSpPr>
        <p:grpSpPr>
          <a:xfrm>
            <a:off x="502666" y="7457191"/>
            <a:ext cx="6767068" cy="1188720"/>
            <a:chOff x="548130" y="7815538"/>
            <a:chExt cx="6767068" cy="1188720"/>
          </a:xfrm>
        </p:grpSpPr>
        <p:pic>
          <p:nvPicPr>
            <p:cNvPr id="21" name="Picture 20" descr="A picture containing green&#10;&#10;Description automatically generated">
              <a:extLst>
                <a:ext uri="{FF2B5EF4-FFF2-40B4-BE49-F238E27FC236}">
                  <a16:creationId xmlns:a16="http://schemas.microsoft.com/office/drawing/2014/main" xmlns="" id="{2254DA3D-5B62-4388-AB10-758B9198E03F}"/>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t="15553"/>
            <a:stretch/>
          </p:blipFill>
          <p:spPr>
            <a:xfrm>
              <a:off x="548130" y="7815538"/>
              <a:ext cx="1876865" cy="1188720"/>
            </a:xfrm>
            <a:prstGeom prst="rect">
              <a:avLst/>
            </a:prstGeom>
            <a:ln>
              <a:noFill/>
            </a:ln>
            <a:effectLst>
              <a:softEdge rad="112500"/>
            </a:effectLst>
          </p:spPr>
        </p:pic>
        <p:pic>
          <p:nvPicPr>
            <p:cNvPr id="23" name="Picture 22" descr="A picture containing green, stadium&#10;&#10;Description automatically generated">
              <a:extLst>
                <a:ext uri="{FF2B5EF4-FFF2-40B4-BE49-F238E27FC236}">
                  <a16:creationId xmlns:a16="http://schemas.microsoft.com/office/drawing/2014/main" xmlns="" id="{BF78EF70-4A63-47BA-B785-C6CC15C94CD8}"/>
                </a:ext>
              </a:extLst>
            </p:cNvPr>
            <p:cNvPicPr>
              <a:picLocks noChangeAspect="1"/>
            </p:cNvPicPr>
            <p:nvPr/>
          </p:nvPicPr>
          <p:blipFill rotWithShape="1">
            <a:blip r:embed="rId8" cstate="print">
              <a:extLst>
                <a:ext uri="{28A0092B-C50C-407E-A947-70E740481C1C}">
                  <a14:useLocalDpi xmlns:a14="http://schemas.microsoft.com/office/drawing/2010/main" xmlns="" val="0"/>
                </a:ext>
              </a:extLst>
            </a:blip>
            <a:srcRect l="9524" t="22230" r="15295" b="2401"/>
            <a:stretch/>
          </p:blipFill>
          <p:spPr>
            <a:xfrm>
              <a:off x="2463361" y="7815538"/>
              <a:ext cx="1581033" cy="1188720"/>
            </a:xfrm>
            <a:prstGeom prst="rect">
              <a:avLst/>
            </a:prstGeom>
            <a:ln>
              <a:noFill/>
            </a:ln>
            <a:effectLst>
              <a:softEdge rad="112500"/>
            </a:effectLst>
          </p:spPr>
        </p:pic>
        <p:pic>
          <p:nvPicPr>
            <p:cNvPr id="25" name="Picture 24" descr="A picture containing green, sport&#10;&#10;Description automatically generated">
              <a:extLst>
                <a:ext uri="{FF2B5EF4-FFF2-40B4-BE49-F238E27FC236}">
                  <a16:creationId xmlns:a16="http://schemas.microsoft.com/office/drawing/2014/main" xmlns="" id="{6F7B2CCE-0700-4EF1-95E4-22FB29EB0A8D}"/>
                </a:ext>
              </a:extLst>
            </p:cNvPr>
            <p:cNvPicPr>
              <a:picLocks noChangeAspect="1"/>
            </p:cNvPicPr>
            <p:nvPr/>
          </p:nvPicPr>
          <p:blipFill rotWithShape="1">
            <a:blip r:embed="rId9" cstate="print">
              <a:extLst>
                <a:ext uri="{28A0092B-C50C-407E-A947-70E740481C1C}">
                  <a14:useLocalDpi xmlns:a14="http://schemas.microsoft.com/office/drawing/2010/main" xmlns="" val="0"/>
                </a:ext>
              </a:extLst>
            </a:blip>
            <a:srcRect t="16108" b="3037"/>
            <a:stretch/>
          </p:blipFill>
          <p:spPr>
            <a:xfrm>
              <a:off x="4082760" y="7815538"/>
              <a:ext cx="1960246" cy="1188720"/>
            </a:xfrm>
            <a:prstGeom prst="rect">
              <a:avLst/>
            </a:prstGeom>
            <a:ln>
              <a:noFill/>
            </a:ln>
            <a:effectLst>
              <a:softEdge rad="112500"/>
            </a:effectLst>
          </p:spPr>
        </p:pic>
        <p:pic>
          <p:nvPicPr>
            <p:cNvPr id="27" name="Picture 26" descr="A picture containing indoor, green&#10;&#10;Description automatically generated">
              <a:extLst>
                <a:ext uri="{FF2B5EF4-FFF2-40B4-BE49-F238E27FC236}">
                  <a16:creationId xmlns:a16="http://schemas.microsoft.com/office/drawing/2014/main" xmlns="" id="{D78A7408-1BDE-47D4-AC74-3BE61537361C}"/>
                </a:ext>
              </a:extLst>
            </p:cNvPr>
            <p:cNvPicPr>
              <a:picLocks noChangeAspect="1"/>
            </p:cNvPicPr>
            <p:nvPr/>
          </p:nvPicPr>
          <p:blipFill rotWithShape="1">
            <a:blip r:embed="rId10" cstate="print">
              <a:extLst>
                <a:ext uri="{28A0092B-C50C-407E-A947-70E740481C1C}">
                  <a14:useLocalDpi xmlns:a14="http://schemas.microsoft.com/office/drawing/2010/main" xmlns="" val="0"/>
                </a:ext>
              </a:extLst>
            </a:blip>
            <a:srcRect l="31105" t="17998" r="27719" b="29107"/>
            <a:stretch/>
          </p:blipFill>
          <p:spPr>
            <a:xfrm>
              <a:off x="6081373" y="7815538"/>
              <a:ext cx="1233825" cy="1188720"/>
            </a:xfrm>
            <a:prstGeom prst="rect">
              <a:avLst/>
            </a:prstGeom>
            <a:ln>
              <a:noFill/>
            </a:ln>
            <a:effectLst>
              <a:softEdge rad="112500"/>
            </a:effectLst>
          </p:spPr>
        </p:pic>
      </p:grpSp>
      <p:grpSp>
        <p:nvGrpSpPr>
          <p:cNvPr id="38" name="Group 37">
            <a:extLst>
              <a:ext uri="{FF2B5EF4-FFF2-40B4-BE49-F238E27FC236}">
                <a16:creationId xmlns:a16="http://schemas.microsoft.com/office/drawing/2014/main" xmlns="" id="{BEE2ED58-97DB-4F4F-A5AB-4083B076FF99}"/>
              </a:ext>
            </a:extLst>
          </p:cNvPr>
          <p:cNvGrpSpPr/>
          <p:nvPr/>
        </p:nvGrpSpPr>
        <p:grpSpPr>
          <a:xfrm>
            <a:off x="452050" y="8549770"/>
            <a:ext cx="6817684" cy="1188720"/>
            <a:chOff x="452050" y="8549770"/>
            <a:chExt cx="6817684" cy="1188720"/>
          </a:xfrm>
        </p:grpSpPr>
        <p:pic>
          <p:nvPicPr>
            <p:cNvPr id="30" name="Picture 29" descr="A picture containing toy&#10;&#10;Description automatically generated">
              <a:extLst>
                <a:ext uri="{FF2B5EF4-FFF2-40B4-BE49-F238E27FC236}">
                  <a16:creationId xmlns:a16="http://schemas.microsoft.com/office/drawing/2014/main" xmlns="" id="{73E35579-6048-49C9-91E1-7C7286F5EC16}"/>
                </a:ext>
              </a:extLst>
            </p:cNvPr>
            <p:cNvPicPr>
              <a:picLocks noChangeAspect="1"/>
            </p:cNvPicPr>
            <p:nvPr/>
          </p:nvPicPr>
          <p:blipFill rotWithShape="1">
            <a:blip r:embed="rId11" cstate="print">
              <a:extLst>
                <a:ext uri="{28A0092B-C50C-407E-A947-70E740481C1C}">
                  <a14:useLocalDpi xmlns:a14="http://schemas.microsoft.com/office/drawing/2010/main" xmlns="" val="0"/>
                </a:ext>
              </a:extLst>
            </a:blip>
            <a:srcRect l="12836" r="1170"/>
            <a:stretch/>
          </p:blipFill>
          <p:spPr>
            <a:xfrm>
              <a:off x="452050" y="8549770"/>
              <a:ext cx="1362977" cy="1188720"/>
            </a:xfrm>
            <a:prstGeom prst="rect">
              <a:avLst/>
            </a:prstGeom>
            <a:ln>
              <a:noFill/>
            </a:ln>
            <a:effectLst>
              <a:softEdge rad="112500"/>
            </a:effectLst>
          </p:spPr>
        </p:pic>
        <p:pic>
          <p:nvPicPr>
            <p:cNvPr id="32" name="Picture 31" descr="A picture containing game&#10;&#10;Description automatically generated">
              <a:extLst>
                <a:ext uri="{FF2B5EF4-FFF2-40B4-BE49-F238E27FC236}">
                  <a16:creationId xmlns:a16="http://schemas.microsoft.com/office/drawing/2014/main" xmlns="" id="{191A7684-FBE2-4B88-BDB0-BEDD3DED79E2}"/>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3881980" y="8549770"/>
              <a:ext cx="1584960" cy="1188720"/>
            </a:xfrm>
            <a:prstGeom prst="rect">
              <a:avLst/>
            </a:prstGeom>
            <a:ln>
              <a:noFill/>
            </a:ln>
            <a:effectLst>
              <a:softEdge rad="112500"/>
            </a:effectLst>
          </p:spPr>
        </p:pic>
        <p:pic>
          <p:nvPicPr>
            <p:cNvPr id="34" name="Picture 33" descr="A picture containing indoor, toy&#10;&#10;Description automatically generated">
              <a:extLst>
                <a:ext uri="{FF2B5EF4-FFF2-40B4-BE49-F238E27FC236}">
                  <a16:creationId xmlns:a16="http://schemas.microsoft.com/office/drawing/2014/main" xmlns="" id="{C93249A7-690E-48A3-8B64-84F9A630B19A}"/>
                </a:ext>
              </a:extLst>
            </p:cNvPr>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5684774" y="8549770"/>
              <a:ext cx="1584960" cy="1188720"/>
            </a:xfrm>
            <a:prstGeom prst="rect">
              <a:avLst/>
            </a:prstGeom>
            <a:ln>
              <a:noFill/>
            </a:ln>
            <a:effectLst>
              <a:softEdge rad="112500"/>
            </a:effectLst>
          </p:spPr>
        </p:pic>
        <p:pic>
          <p:nvPicPr>
            <p:cNvPr id="36" name="Picture 35" descr="A picture containing text, electronics&#10;&#10;Description automatically generated">
              <a:extLst>
                <a:ext uri="{FF2B5EF4-FFF2-40B4-BE49-F238E27FC236}">
                  <a16:creationId xmlns:a16="http://schemas.microsoft.com/office/drawing/2014/main" xmlns="" id="{FC29467E-D280-47BE-9B6D-2504215D88BF}"/>
                </a:ext>
              </a:extLst>
            </p:cNvPr>
            <p:cNvPicPr>
              <a:picLocks noChangeAspect="1"/>
            </p:cNvPicPr>
            <p:nvPr/>
          </p:nvPicPr>
          <p:blipFill rotWithShape="1">
            <a:blip r:embed="rId14" cstate="print">
              <a:extLst>
                <a:ext uri="{28A0092B-C50C-407E-A947-70E740481C1C}">
                  <a14:useLocalDpi xmlns:a14="http://schemas.microsoft.com/office/drawing/2010/main" xmlns="" val="0"/>
                </a:ext>
              </a:extLst>
            </a:blip>
            <a:srcRect l="41783" t="23155" r="20098" b="39810"/>
            <a:stretch/>
          </p:blipFill>
          <p:spPr>
            <a:xfrm>
              <a:off x="2032861" y="8549770"/>
              <a:ext cx="1631285" cy="1188720"/>
            </a:xfrm>
            <a:prstGeom prst="rect">
              <a:avLst/>
            </a:prstGeom>
            <a:ln>
              <a:noFill/>
            </a:ln>
            <a:effectLst>
              <a:softEdge rad="112500"/>
            </a:effectLst>
          </p:spPr>
        </p:pic>
      </p:grpSp>
    </p:spTree>
    <p:extLst>
      <p:ext uri="{BB962C8B-B14F-4D97-AF65-F5344CB8AC3E}">
        <p14:creationId xmlns:p14="http://schemas.microsoft.com/office/powerpoint/2010/main" xmlns="" val="2725554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EE99895-5E30-4EEB-ADA5-B38F344805B6}"/>
              </a:ext>
            </a:extLst>
          </p:cNvPr>
          <p:cNvSpPr/>
          <p:nvPr/>
        </p:nvSpPr>
        <p:spPr>
          <a:xfrm>
            <a:off x="365760" y="396131"/>
            <a:ext cx="7040880" cy="76430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Diagram&#10;&#10;Description automatically generated">
            <a:extLst>
              <a:ext uri="{FF2B5EF4-FFF2-40B4-BE49-F238E27FC236}">
                <a16:creationId xmlns:a16="http://schemas.microsoft.com/office/drawing/2014/main" xmlns="" id="{101EB38A-04D7-4D1B-A3E7-456CA0E58BCC}"/>
              </a:ext>
            </a:extLst>
          </p:cNvPr>
          <p:cNvPicPr>
            <a:picLocks noChangeAspect="1"/>
          </p:cNvPicPr>
          <p:nvPr/>
        </p:nvPicPr>
        <p:blipFill>
          <a:blip r:embed="rId2" cstate="print"/>
          <a:stretch>
            <a:fillRect/>
          </a:stretch>
        </p:blipFill>
        <p:spPr>
          <a:xfrm>
            <a:off x="327232" y="321737"/>
            <a:ext cx="7117937" cy="3167482"/>
          </a:xfrm>
          <a:prstGeom prst="rect">
            <a:avLst/>
          </a:prstGeom>
        </p:spPr>
      </p:pic>
      <p:sp>
        <p:nvSpPr>
          <p:cNvPr id="18" name="TextBox 17">
            <a:extLst>
              <a:ext uri="{FF2B5EF4-FFF2-40B4-BE49-F238E27FC236}">
                <a16:creationId xmlns:a16="http://schemas.microsoft.com/office/drawing/2014/main" xmlns="" id="{B3117816-7DBE-4306-8757-89E24F418EFE}"/>
              </a:ext>
            </a:extLst>
          </p:cNvPr>
          <p:cNvSpPr txBox="1"/>
          <p:nvPr/>
        </p:nvSpPr>
        <p:spPr>
          <a:xfrm>
            <a:off x="476579" y="3773543"/>
            <a:ext cx="3429000" cy="1828800"/>
          </a:xfrm>
          <a:prstGeom prst="rect">
            <a:avLst/>
          </a:prstGeom>
          <a:solidFill>
            <a:srgbClr val="002060"/>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BLUE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19" name="TextBox 18">
            <a:extLst>
              <a:ext uri="{FF2B5EF4-FFF2-40B4-BE49-F238E27FC236}">
                <a16:creationId xmlns:a16="http://schemas.microsoft.com/office/drawing/2014/main" xmlns="" id="{E2FC10D8-40E6-4AC3-8E0A-2CE88D82209C}"/>
              </a:ext>
            </a:extLst>
          </p:cNvPr>
          <p:cNvSpPr txBox="1"/>
          <p:nvPr/>
        </p:nvSpPr>
        <p:spPr>
          <a:xfrm>
            <a:off x="3905579" y="3773543"/>
            <a:ext cx="3429000" cy="1828800"/>
          </a:xfrm>
          <a:prstGeom prst="rect">
            <a:avLst/>
          </a:prstGeom>
          <a:solidFill>
            <a:schemeClr val="bg1">
              <a:lumMod val="50000"/>
            </a:schemeClr>
          </a:solidFill>
          <a:ln>
            <a:noFill/>
          </a:ln>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GREY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20" name="TextBox 19">
            <a:extLst>
              <a:ext uri="{FF2B5EF4-FFF2-40B4-BE49-F238E27FC236}">
                <a16:creationId xmlns:a16="http://schemas.microsoft.com/office/drawing/2014/main" xmlns="" id="{72C12723-DDCD-4EB2-A63C-7D8C148B80B6}"/>
              </a:ext>
            </a:extLst>
          </p:cNvPr>
          <p:cNvSpPr txBox="1"/>
          <p:nvPr/>
        </p:nvSpPr>
        <p:spPr>
          <a:xfrm>
            <a:off x="476576" y="5127794"/>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Titans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4	0</a:t>
            </a:r>
          </a:p>
        </p:txBody>
      </p:sp>
      <p:sp>
        <p:nvSpPr>
          <p:cNvPr id="21" name="TextBox 20">
            <a:extLst>
              <a:ext uri="{FF2B5EF4-FFF2-40B4-BE49-F238E27FC236}">
                <a16:creationId xmlns:a16="http://schemas.microsoft.com/office/drawing/2014/main" xmlns="" id="{8B502147-FCA3-46CD-A7D5-1BD172241D85}"/>
              </a:ext>
            </a:extLst>
          </p:cNvPr>
          <p:cNvSpPr txBox="1"/>
          <p:nvPr/>
        </p:nvSpPr>
        <p:spPr>
          <a:xfrm>
            <a:off x="460348" y="4737945"/>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Bears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3	1</a:t>
            </a:r>
          </a:p>
        </p:txBody>
      </p:sp>
      <p:sp>
        <p:nvSpPr>
          <p:cNvPr id="22" name="TextBox 21">
            <a:extLst>
              <a:ext uri="{FF2B5EF4-FFF2-40B4-BE49-F238E27FC236}">
                <a16:creationId xmlns:a16="http://schemas.microsoft.com/office/drawing/2014/main" xmlns="" id="{4E31A18F-741B-4B64-B82E-197EDF40B968}"/>
              </a:ext>
            </a:extLst>
          </p:cNvPr>
          <p:cNvSpPr txBox="1"/>
          <p:nvPr/>
        </p:nvSpPr>
        <p:spPr>
          <a:xfrm>
            <a:off x="443917" y="4339244"/>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dirty="0">
                <a:solidFill>
                  <a:srgbClr val="FFC000"/>
                </a:solidFill>
                <a:effectLst>
                  <a:outerShdw blurRad="38100" dist="38100" dir="2700000" algn="tl">
                    <a:srgbClr val="000000">
                      <a:alpha val="43137"/>
                    </a:srgbClr>
                  </a:outerShdw>
                </a:effectLst>
                <a:latin typeface="Arial Black" panose="020B0A04020102020204" pitchFamily="34" charset="0"/>
              </a:rPr>
              <a:t>Showboats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4	2	0</a:t>
            </a:r>
          </a:p>
        </p:txBody>
      </p:sp>
      <p:sp>
        <p:nvSpPr>
          <p:cNvPr id="23" name="TextBox 22">
            <a:extLst>
              <a:ext uri="{FF2B5EF4-FFF2-40B4-BE49-F238E27FC236}">
                <a16:creationId xmlns:a16="http://schemas.microsoft.com/office/drawing/2014/main" xmlns="" id="{F3387848-B141-4C1C-979F-3E41730C760C}"/>
              </a:ext>
            </a:extLst>
          </p:cNvPr>
          <p:cNvSpPr txBox="1"/>
          <p:nvPr/>
        </p:nvSpPr>
        <p:spPr>
          <a:xfrm>
            <a:off x="3905577" y="4382822"/>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dirty="0" err="1">
                <a:solidFill>
                  <a:srgbClr val="FFC000"/>
                </a:solidFill>
                <a:effectLst>
                  <a:outerShdw blurRad="38100" dist="38100" dir="2700000" algn="tl">
                    <a:srgbClr val="000000">
                      <a:alpha val="43137"/>
                    </a:srgbClr>
                  </a:outerShdw>
                </a:effectLst>
                <a:latin typeface="Arial Black" panose="020B0A04020102020204" pitchFamily="34" charset="0"/>
              </a:rPr>
              <a:t>Southmen</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6	0	0</a:t>
            </a:r>
          </a:p>
        </p:txBody>
      </p:sp>
      <p:sp>
        <p:nvSpPr>
          <p:cNvPr id="24" name="TextBox 23">
            <a:extLst>
              <a:ext uri="{FF2B5EF4-FFF2-40B4-BE49-F238E27FC236}">
                <a16:creationId xmlns:a16="http://schemas.microsoft.com/office/drawing/2014/main" xmlns="" id="{94E5B070-5AB3-4D2D-B315-79326C16CB6E}"/>
              </a:ext>
            </a:extLst>
          </p:cNvPr>
          <p:cNvSpPr txBox="1"/>
          <p:nvPr/>
        </p:nvSpPr>
        <p:spPr>
          <a:xfrm>
            <a:off x="3905577" y="4761244"/>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Cherokees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3	3	0</a:t>
            </a:r>
          </a:p>
        </p:txBody>
      </p:sp>
      <p:sp>
        <p:nvSpPr>
          <p:cNvPr id="25" name="TextBox 24">
            <a:extLst>
              <a:ext uri="{FF2B5EF4-FFF2-40B4-BE49-F238E27FC236}">
                <a16:creationId xmlns:a16="http://schemas.microsoft.com/office/drawing/2014/main" xmlns="" id="{E653B58D-76FD-494A-BB9B-8CAE91602AEB}"/>
              </a:ext>
            </a:extLst>
          </p:cNvPr>
          <p:cNvSpPr txBox="1"/>
          <p:nvPr/>
        </p:nvSpPr>
        <p:spPr>
          <a:xfrm>
            <a:off x="3905577" y="5133810"/>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Oilers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5	1</a:t>
            </a:r>
          </a:p>
        </p:txBody>
      </p:sp>
      <p:sp>
        <p:nvSpPr>
          <p:cNvPr id="26" name="TextBox 25">
            <a:extLst>
              <a:ext uri="{FF2B5EF4-FFF2-40B4-BE49-F238E27FC236}">
                <a16:creationId xmlns:a16="http://schemas.microsoft.com/office/drawing/2014/main" xmlns="" id="{9488017E-E6F5-460C-A602-E41530C608DE}"/>
              </a:ext>
            </a:extLst>
          </p:cNvPr>
          <p:cNvSpPr txBox="1"/>
          <p:nvPr/>
        </p:nvSpPr>
        <p:spPr>
          <a:xfrm>
            <a:off x="1201758" y="3372644"/>
            <a:ext cx="5368884"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latin typeface="Arial Black" panose="020B0A04020102020204" pitchFamily="34" charset="0"/>
              </a:rPr>
              <a:t>WEEK 6 Standings and Game Results</a:t>
            </a:r>
          </a:p>
        </p:txBody>
      </p:sp>
      <p:pic>
        <p:nvPicPr>
          <p:cNvPr id="27" name="Picture 26" descr="See the source image">
            <a:extLst>
              <a:ext uri="{FF2B5EF4-FFF2-40B4-BE49-F238E27FC236}">
                <a16:creationId xmlns:a16="http://schemas.microsoft.com/office/drawing/2014/main" xmlns="" id="{E9094747-B48D-42BD-A297-20D979C4A4B8}"/>
              </a:ext>
            </a:extLst>
          </p:cNvPr>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546081" y="5138483"/>
            <a:ext cx="457200" cy="337842"/>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18" descr="See the source image">
            <a:extLst>
              <a:ext uri="{FF2B5EF4-FFF2-40B4-BE49-F238E27FC236}">
                <a16:creationId xmlns:a16="http://schemas.microsoft.com/office/drawing/2014/main" xmlns="" id="{F1A7CF6F-87BA-4C1E-AFF4-7459D68ED376}"/>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43458" y="4415476"/>
            <a:ext cx="457200" cy="231448"/>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10" descr="See the source image">
            <a:extLst>
              <a:ext uri="{FF2B5EF4-FFF2-40B4-BE49-F238E27FC236}">
                <a16:creationId xmlns:a16="http://schemas.microsoft.com/office/drawing/2014/main" xmlns="" id="{6BAF29CC-CDFE-43FB-842E-BDC565FBB5D9}"/>
              </a:ext>
            </a:extLst>
          </p:cNvPr>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543458" y="4781559"/>
            <a:ext cx="457200" cy="3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20" descr="See the source image">
            <a:extLst>
              <a:ext uri="{FF2B5EF4-FFF2-40B4-BE49-F238E27FC236}">
                <a16:creationId xmlns:a16="http://schemas.microsoft.com/office/drawing/2014/main" xmlns="" id="{CC2F6FE2-96BC-4571-BBE3-CCFFB57384D9}"/>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014837" y="5181228"/>
            <a:ext cx="365760" cy="358583"/>
          </a:xfrm>
          <a:prstGeom prst="rect">
            <a:avLst/>
          </a:prstGeom>
          <a:noFill/>
          <a:extLst>
            <a:ext uri="{909E8E84-426E-40DD-AFC4-6F175D3DCCD1}">
              <a14:hiddenFill xmlns:a14="http://schemas.microsoft.com/office/drawing/2010/main" xmlns="">
                <a:solidFill>
                  <a:srgbClr val="FFFFFF"/>
                </a:solidFill>
              </a14:hiddenFill>
            </a:ext>
          </a:extLst>
        </p:spPr>
      </p:pic>
      <p:pic>
        <p:nvPicPr>
          <p:cNvPr id="31" name="Picture 22" descr="See the source image">
            <a:extLst>
              <a:ext uri="{FF2B5EF4-FFF2-40B4-BE49-F238E27FC236}">
                <a16:creationId xmlns:a16="http://schemas.microsoft.com/office/drawing/2014/main" xmlns="" id="{F33C0190-9BBB-43B2-81BB-896BDEF731BF}"/>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972085" y="4315317"/>
            <a:ext cx="457200" cy="376219"/>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4" descr="See the source image">
            <a:extLst>
              <a:ext uri="{FF2B5EF4-FFF2-40B4-BE49-F238E27FC236}">
                <a16:creationId xmlns:a16="http://schemas.microsoft.com/office/drawing/2014/main" xmlns="" id="{6B6641E2-D1CB-47E4-B965-D3236EAE69AC}"/>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014837" y="4766603"/>
            <a:ext cx="365760" cy="371880"/>
          </a:xfrm>
          <a:prstGeom prst="rect">
            <a:avLst/>
          </a:prstGeom>
          <a:noFill/>
          <a:extLst>
            <a:ext uri="{909E8E84-426E-40DD-AFC4-6F175D3DCCD1}">
              <a14:hiddenFill xmlns:a14="http://schemas.microsoft.com/office/drawing/2010/main" xmlns="">
                <a:solidFill>
                  <a:srgbClr val="FFFFFF"/>
                </a:solidFill>
              </a14:hiddenFill>
            </a:ext>
          </a:extLst>
        </p:spPr>
      </p:pic>
      <p:sp>
        <p:nvSpPr>
          <p:cNvPr id="33" name="TextBox 32">
            <a:extLst>
              <a:ext uri="{FF2B5EF4-FFF2-40B4-BE49-F238E27FC236}">
                <a16:creationId xmlns:a16="http://schemas.microsoft.com/office/drawing/2014/main" xmlns="" id="{EF529504-82D7-4783-9763-800EEF853C81}"/>
              </a:ext>
            </a:extLst>
          </p:cNvPr>
          <p:cNvSpPr txBox="1"/>
          <p:nvPr/>
        </p:nvSpPr>
        <p:spPr>
          <a:xfrm>
            <a:off x="460348" y="5598892"/>
            <a:ext cx="6858001" cy="369332"/>
          </a:xfrm>
          <a:prstGeom prst="rect">
            <a:avLst/>
          </a:prstGeom>
          <a:noFill/>
        </p:spPr>
        <p:txBody>
          <a:bodyPr wrap="square" rtlCol="0">
            <a:spAutoFit/>
          </a:bodyPr>
          <a:lstStyle/>
          <a:p>
            <a:endParaRPr lang="en-US" dirty="0">
              <a:latin typeface="Arial Black" panose="020B0A04020102020204" pitchFamily="34" charset="0"/>
            </a:endParaRPr>
          </a:p>
        </p:txBody>
      </p:sp>
      <p:pic>
        <p:nvPicPr>
          <p:cNvPr id="34" name="Picture 10" descr="See the source image">
            <a:extLst>
              <a:ext uri="{FF2B5EF4-FFF2-40B4-BE49-F238E27FC236}">
                <a16:creationId xmlns:a16="http://schemas.microsoft.com/office/drawing/2014/main" xmlns="" id="{D92989F2-EF43-44D7-8E95-B1906EAB6BE9}"/>
              </a:ext>
            </a:extLst>
          </p:cNvPr>
          <p:cNvPicPr>
            <a:picLocks noChangeAspect="1" noChangeArrowheads="1"/>
          </p:cNvPicPr>
          <p:nvPr/>
        </p:nvPicPr>
        <p:blipFill>
          <a:blip r:embed="rId12" cstate="print">
            <a:extLst>
              <a:ext uri="{BEBA8EAE-BF5A-486C-A8C5-ECC9F3942E4B}">
                <a14:imgProps xmlns:a14="http://schemas.microsoft.com/office/drawing/2010/main" xmlns="">
                  <a14:imgLayer r:embed="rId8">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1680559" y="7601530"/>
            <a:ext cx="548640" cy="390521"/>
          </a:xfrm>
          <a:prstGeom prst="rect">
            <a:avLst/>
          </a:prstGeom>
          <a:noFill/>
          <a:extLst>
            <a:ext uri="{909E8E84-426E-40DD-AFC4-6F175D3DCCD1}">
              <a14:hiddenFill xmlns:a14="http://schemas.microsoft.com/office/drawing/2010/main" xmlns="">
                <a:solidFill>
                  <a:srgbClr val="FFFFFF"/>
                </a:solidFill>
              </a14:hiddenFill>
            </a:ext>
          </a:extLst>
        </p:spPr>
      </p:pic>
      <p:pic>
        <p:nvPicPr>
          <p:cNvPr id="35" name="Picture 18" descr="See the source image">
            <a:extLst>
              <a:ext uri="{FF2B5EF4-FFF2-40B4-BE49-F238E27FC236}">
                <a16:creationId xmlns:a16="http://schemas.microsoft.com/office/drawing/2014/main" xmlns="" id="{F430BC25-9CA4-4626-AC3F-8B697AB208C7}"/>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3589677" y="7601530"/>
            <a:ext cx="548640" cy="277738"/>
          </a:xfrm>
          <a:prstGeom prst="rect">
            <a:avLst/>
          </a:prstGeom>
          <a:noFill/>
          <a:extLst>
            <a:ext uri="{909E8E84-426E-40DD-AFC4-6F175D3DCCD1}">
              <a14:hiddenFill xmlns:a14="http://schemas.microsoft.com/office/drawing/2010/main" xmlns="">
                <a:solidFill>
                  <a:srgbClr val="FFFFFF"/>
                </a:solidFill>
              </a14:hiddenFill>
            </a:ext>
          </a:extLst>
        </p:spPr>
      </p:pic>
      <p:pic>
        <p:nvPicPr>
          <p:cNvPr id="36" name="Picture 22" descr="See the source image">
            <a:extLst>
              <a:ext uri="{FF2B5EF4-FFF2-40B4-BE49-F238E27FC236}">
                <a16:creationId xmlns:a16="http://schemas.microsoft.com/office/drawing/2014/main" xmlns="" id="{84EB210B-0C33-4EBF-A32B-A3C8DF11F1D6}"/>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256528" y="7544799"/>
            <a:ext cx="548640" cy="451463"/>
          </a:xfrm>
          <a:prstGeom prst="rect">
            <a:avLst/>
          </a:prstGeom>
          <a:noFill/>
          <a:extLst>
            <a:ext uri="{909E8E84-426E-40DD-AFC4-6F175D3DCCD1}">
              <a14:hiddenFill xmlns:a14="http://schemas.microsoft.com/office/drawing/2010/main" xmlns="">
                <a:solidFill>
                  <a:srgbClr val="FFFFFF"/>
                </a:solidFill>
              </a14:hiddenFill>
            </a:ext>
          </a:extLst>
        </p:spPr>
      </p:pic>
      <p:pic>
        <p:nvPicPr>
          <p:cNvPr id="37" name="Picture 20" descr="See the source image">
            <a:extLst>
              <a:ext uri="{FF2B5EF4-FFF2-40B4-BE49-F238E27FC236}">
                <a16:creationId xmlns:a16="http://schemas.microsoft.com/office/drawing/2014/main" xmlns="" id="{57256856-1DB4-4DBB-8F56-1E08C91B08C2}"/>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744834" y="7590781"/>
            <a:ext cx="457200" cy="448229"/>
          </a:xfrm>
          <a:prstGeom prst="rect">
            <a:avLst/>
          </a:prstGeom>
          <a:noFill/>
          <a:extLst>
            <a:ext uri="{909E8E84-426E-40DD-AFC4-6F175D3DCCD1}">
              <a14:hiddenFill xmlns:a14="http://schemas.microsoft.com/office/drawing/2010/main" xmlns="">
                <a:solidFill>
                  <a:srgbClr val="FFFFFF"/>
                </a:solidFill>
              </a14:hiddenFill>
            </a:ext>
          </a:extLst>
        </p:spPr>
      </p:pic>
      <p:pic>
        <p:nvPicPr>
          <p:cNvPr id="38" name="Picture 37" descr="See the source image">
            <a:extLst>
              <a:ext uri="{FF2B5EF4-FFF2-40B4-BE49-F238E27FC236}">
                <a16:creationId xmlns:a16="http://schemas.microsoft.com/office/drawing/2014/main" xmlns="" id="{3661CF76-1DCF-4843-97B1-17E2421C41A3}"/>
              </a:ext>
            </a:extLst>
          </p:cNvPr>
          <p:cNvPicPr>
            <a:picLocks noChangeAspect="1" noChangeArrowheads="1"/>
          </p:cNvPicPr>
          <p:nvPr/>
        </p:nvPicPr>
        <p:blipFill rotWithShape="1">
          <a:blip r:embed="rId13" cstate="print">
            <a:extLst>
              <a:ext uri="{BEBA8EAE-BF5A-486C-A8C5-ECC9F3942E4B}">
                <a14:imgProps xmlns:a14="http://schemas.microsoft.com/office/drawing/2010/main" xmlns="">
                  <a14:imgLayer r:embed="rId4">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1103075" y="7603215"/>
            <a:ext cx="548640" cy="405410"/>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4" descr="See the source image">
            <a:extLst>
              <a:ext uri="{FF2B5EF4-FFF2-40B4-BE49-F238E27FC236}">
                <a16:creationId xmlns:a16="http://schemas.microsoft.com/office/drawing/2014/main" xmlns="" id="{885041E0-8D19-417E-A306-4EDBAA4AC472}"/>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176845" y="7543775"/>
            <a:ext cx="457200" cy="464850"/>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TextBox 10">
            <a:extLst>
              <a:ext uri="{FF2B5EF4-FFF2-40B4-BE49-F238E27FC236}">
                <a16:creationId xmlns:a16="http://schemas.microsoft.com/office/drawing/2014/main" xmlns="" id="{4592F25D-06B5-4252-AB97-C68F0C1843C9}"/>
              </a:ext>
            </a:extLst>
          </p:cNvPr>
          <p:cNvSpPr txBox="1"/>
          <p:nvPr/>
        </p:nvSpPr>
        <p:spPr>
          <a:xfrm>
            <a:off x="3036824" y="7562597"/>
            <a:ext cx="548640" cy="369332"/>
          </a:xfrm>
          <a:prstGeom prst="rect">
            <a:avLst/>
          </a:prstGeom>
          <a:noFill/>
        </p:spPr>
        <p:txBody>
          <a:bodyPr wrap="square" rtlCol="0">
            <a:spAutoFit/>
          </a:bodyPr>
          <a:lstStyle/>
          <a:p>
            <a:pPr algn="ctr"/>
            <a:r>
              <a:rPr lang="en-US" dirty="0">
                <a:latin typeface="Arial Black" panose="020B0A04020102020204" pitchFamily="34" charset="0"/>
              </a:rPr>
              <a:t>21</a:t>
            </a:r>
          </a:p>
        </p:txBody>
      </p:sp>
      <p:sp>
        <p:nvSpPr>
          <p:cNvPr id="12" name="TextBox 11">
            <a:extLst>
              <a:ext uri="{FF2B5EF4-FFF2-40B4-BE49-F238E27FC236}">
                <a16:creationId xmlns:a16="http://schemas.microsoft.com/office/drawing/2014/main" xmlns="" id="{F2AE68F1-5ABD-44D9-B428-E902301816C4}"/>
              </a:ext>
            </a:extLst>
          </p:cNvPr>
          <p:cNvSpPr txBox="1"/>
          <p:nvPr/>
        </p:nvSpPr>
        <p:spPr>
          <a:xfrm>
            <a:off x="5201711" y="7578215"/>
            <a:ext cx="548640" cy="369332"/>
          </a:xfrm>
          <a:prstGeom prst="rect">
            <a:avLst/>
          </a:prstGeom>
          <a:noFill/>
        </p:spPr>
        <p:txBody>
          <a:bodyPr wrap="square" rtlCol="0">
            <a:spAutoFit/>
          </a:bodyPr>
          <a:lstStyle/>
          <a:p>
            <a:pPr algn="ctr"/>
            <a:r>
              <a:rPr lang="en-US" dirty="0">
                <a:latin typeface="Arial Black" panose="020B0A04020102020204" pitchFamily="34" charset="0"/>
              </a:rPr>
              <a:t>23</a:t>
            </a:r>
          </a:p>
        </p:txBody>
      </p:sp>
      <p:sp>
        <p:nvSpPr>
          <p:cNvPr id="13" name="TextBox 12">
            <a:extLst>
              <a:ext uri="{FF2B5EF4-FFF2-40B4-BE49-F238E27FC236}">
                <a16:creationId xmlns:a16="http://schemas.microsoft.com/office/drawing/2014/main" xmlns="" id="{50215060-6F52-4EA1-89D7-009395D81163}"/>
              </a:ext>
            </a:extLst>
          </p:cNvPr>
          <p:cNvSpPr txBox="1"/>
          <p:nvPr/>
        </p:nvSpPr>
        <p:spPr>
          <a:xfrm>
            <a:off x="4597099" y="7590781"/>
            <a:ext cx="548640" cy="369332"/>
          </a:xfrm>
          <a:prstGeom prst="rect">
            <a:avLst/>
          </a:prstGeom>
          <a:noFill/>
        </p:spPr>
        <p:txBody>
          <a:bodyPr wrap="square" rtlCol="0">
            <a:spAutoFit/>
          </a:bodyPr>
          <a:lstStyle/>
          <a:p>
            <a:pPr algn="ctr"/>
            <a:r>
              <a:rPr lang="en-US" dirty="0">
                <a:latin typeface="Arial Black" panose="020B0A04020102020204" pitchFamily="34" charset="0"/>
              </a:rPr>
              <a:t>28</a:t>
            </a:r>
          </a:p>
        </p:txBody>
      </p:sp>
      <p:sp>
        <p:nvSpPr>
          <p:cNvPr id="15" name="TextBox 14">
            <a:extLst>
              <a:ext uri="{FF2B5EF4-FFF2-40B4-BE49-F238E27FC236}">
                <a16:creationId xmlns:a16="http://schemas.microsoft.com/office/drawing/2014/main" xmlns="" id="{4FEDD0FE-48BB-4A44-9D8F-506BC399959E}"/>
              </a:ext>
            </a:extLst>
          </p:cNvPr>
          <p:cNvSpPr txBox="1"/>
          <p:nvPr/>
        </p:nvSpPr>
        <p:spPr>
          <a:xfrm>
            <a:off x="457200" y="8136225"/>
            <a:ext cx="6858001" cy="1600438"/>
          </a:xfrm>
          <a:prstGeom prst="rect">
            <a:avLst/>
          </a:prstGeom>
          <a:noFill/>
        </p:spPr>
        <p:txBody>
          <a:bodyPr wrap="square" rtlCol="0">
            <a:spAutoFit/>
          </a:bodyPr>
          <a:lstStyle/>
          <a:p>
            <a:r>
              <a:rPr lang="en-US" sz="1400" dirty="0">
                <a:latin typeface="Arial Black" panose="020B0A04020102020204" pitchFamily="34" charset="0"/>
              </a:rPr>
              <a:t>With the Bears losing to the Titans, the Showboats clinch the Blue Division despite losing to the Cherokees. The </a:t>
            </a:r>
            <a:r>
              <a:rPr lang="en-US" sz="1400" dirty="0" err="1">
                <a:latin typeface="Arial Black" panose="020B0A04020102020204" pitchFamily="34" charset="0"/>
              </a:rPr>
              <a:t>Southmen</a:t>
            </a:r>
            <a:r>
              <a:rPr lang="en-US" sz="1400" dirty="0">
                <a:latin typeface="Arial Black" panose="020B0A04020102020204" pitchFamily="34" charset="0"/>
              </a:rPr>
              <a:t> remain undefeated, denying the Oilers a win and leaving them only one more chance to get into the win column next week against their division rival the Cherokees. Next week’s games will conclude the regular season with the Bears, Titans and Cherokees vying to secure the # 3 seed in the playoffs. </a:t>
            </a:r>
          </a:p>
        </p:txBody>
      </p:sp>
      <p:pic>
        <p:nvPicPr>
          <p:cNvPr id="40" name="Picture 39" descr="A picture containing automaton&#10;&#10;Description automatically generated">
            <a:extLst>
              <a:ext uri="{FF2B5EF4-FFF2-40B4-BE49-F238E27FC236}">
                <a16:creationId xmlns:a16="http://schemas.microsoft.com/office/drawing/2014/main" xmlns="" id="{15A36566-F745-4828-A58B-9D73FA6C9B94}"/>
              </a:ext>
            </a:extLst>
          </p:cNvPr>
          <p:cNvPicPr>
            <a:picLocks noChangeAspect="1"/>
          </p:cNvPicPr>
          <p:nvPr/>
        </p:nvPicPr>
        <p:blipFill rotWithShape="1">
          <a:blip r:embed="rId15" cstate="print">
            <a:extLst>
              <a:ext uri="{28A0092B-C50C-407E-A947-70E740481C1C}">
                <a14:useLocalDpi xmlns:a14="http://schemas.microsoft.com/office/drawing/2010/main" xmlns="" val="0"/>
              </a:ext>
            </a:extLst>
          </a:blip>
          <a:srcRect l="18922" t="21652" r="6987" b="12907"/>
          <a:stretch/>
        </p:blipFill>
        <p:spPr>
          <a:xfrm>
            <a:off x="476331" y="5863477"/>
            <a:ext cx="2484671" cy="16459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2" name="Picture 41" descr="A picture containing indoor&#10;&#10;Description automatically generated">
            <a:extLst>
              <a:ext uri="{FF2B5EF4-FFF2-40B4-BE49-F238E27FC236}">
                <a16:creationId xmlns:a16="http://schemas.microsoft.com/office/drawing/2014/main" xmlns="" id="{30AD3FA9-CFFD-496E-90FC-AAA0D64AC9DE}"/>
              </a:ext>
            </a:extLst>
          </p:cNvPr>
          <p:cNvPicPr>
            <a:picLocks noChangeAspect="1"/>
          </p:cNvPicPr>
          <p:nvPr/>
        </p:nvPicPr>
        <p:blipFill rotWithShape="1">
          <a:blip r:embed="rId16" cstate="print">
            <a:extLst>
              <a:ext uri="{28A0092B-C50C-407E-A947-70E740481C1C}">
                <a14:useLocalDpi xmlns:a14="http://schemas.microsoft.com/office/drawing/2010/main" xmlns="" val="0"/>
              </a:ext>
            </a:extLst>
          </a:blip>
          <a:srcRect t="1" r="37909" b="33886"/>
          <a:stretch/>
        </p:blipFill>
        <p:spPr>
          <a:xfrm>
            <a:off x="3063089" y="5863477"/>
            <a:ext cx="2061048" cy="16459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4" name="Picture 43" descr="A picture containing green, sport&#10;&#10;Description automatically generated">
            <a:extLst>
              <a:ext uri="{FF2B5EF4-FFF2-40B4-BE49-F238E27FC236}">
                <a16:creationId xmlns:a16="http://schemas.microsoft.com/office/drawing/2014/main" xmlns="" id="{EC36D256-40C4-457A-AE3C-63BCB16EF990}"/>
              </a:ext>
            </a:extLst>
          </p:cNvPr>
          <p:cNvPicPr>
            <a:picLocks noChangeAspect="1"/>
          </p:cNvPicPr>
          <p:nvPr/>
        </p:nvPicPr>
        <p:blipFill rotWithShape="1">
          <a:blip r:embed="rId17" cstate="print">
            <a:extLst>
              <a:ext uri="{28A0092B-C50C-407E-A947-70E740481C1C}">
                <a14:useLocalDpi xmlns:a14="http://schemas.microsoft.com/office/drawing/2010/main" xmlns="" val="0"/>
              </a:ext>
            </a:extLst>
          </a:blip>
          <a:srcRect l="6953" r="2824" b="4463"/>
          <a:stretch/>
        </p:blipFill>
        <p:spPr>
          <a:xfrm>
            <a:off x="5226224" y="5863477"/>
            <a:ext cx="2072503" cy="16459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9" name="TextBox 8">
            <a:extLst>
              <a:ext uri="{FF2B5EF4-FFF2-40B4-BE49-F238E27FC236}">
                <a16:creationId xmlns:a16="http://schemas.microsoft.com/office/drawing/2014/main" xmlns="" id="{EF7A6E1C-297B-4AED-9F75-77D3CD1481A0}"/>
              </a:ext>
            </a:extLst>
          </p:cNvPr>
          <p:cNvSpPr txBox="1"/>
          <p:nvPr/>
        </p:nvSpPr>
        <p:spPr>
          <a:xfrm>
            <a:off x="419101" y="7583791"/>
            <a:ext cx="548640" cy="369332"/>
          </a:xfrm>
          <a:prstGeom prst="rect">
            <a:avLst/>
          </a:prstGeom>
          <a:noFill/>
        </p:spPr>
        <p:txBody>
          <a:bodyPr wrap="square" rtlCol="0">
            <a:spAutoFit/>
          </a:bodyPr>
          <a:lstStyle/>
          <a:p>
            <a:pPr algn="ctr"/>
            <a:r>
              <a:rPr lang="en-US" dirty="0">
                <a:latin typeface="Arial Black" panose="020B0A04020102020204" pitchFamily="34" charset="0"/>
              </a:rPr>
              <a:t>27</a:t>
            </a:r>
          </a:p>
        </p:txBody>
      </p:sp>
      <p:sp>
        <p:nvSpPr>
          <p:cNvPr id="10" name="TextBox 9">
            <a:extLst>
              <a:ext uri="{FF2B5EF4-FFF2-40B4-BE49-F238E27FC236}">
                <a16:creationId xmlns:a16="http://schemas.microsoft.com/office/drawing/2014/main" xmlns="" id="{AABF2952-23E4-4004-92E3-0D5E51F0655E}"/>
              </a:ext>
            </a:extLst>
          </p:cNvPr>
          <p:cNvSpPr txBox="1"/>
          <p:nvPr/>
        </p:nvSpPr>
        <p:spPr>
          <a:xfrm>
            <a:off x="2403315" y="7570120"/>
            <a:ext cx="548640" cy="369332"/>
          </a:xfrm>
          <a:prstGeom prst="rect">
            <a:avLst/>
          </a:prstGeom>
          <a:noFill/>
        </p:spPr>
        <p:txBody>
          <a:bodyPr wrap="square" rtlCol="0">
            <a:spAutoFit/>
          </a:bodyPr>
          <a:lstStyle/>
          <a:p>
            <a:pPr algn="ctr"/>
            <a:r>
              <a:rPr lang="en-US" dirty="0">
                <a:latin typeface="Arial Black" panose="020B0A04020102020204" pitchFamily="34" charset="0"/>
              </a:rPr>
              <a:t>23</a:t>
            </a:r>
          </a:p>
        </p:txBody>
      </p:sp>
      <p:sp>
        <p:nvSpPr>
          <p:cNvPr id="14" name="TextBox 13">
            <a:extLst>
              <a:ext uri="{FF2B5EF4-FFF2-40B4-BE49-F238E27FC236}">
                <a16:creationId xmlns:a16="http://schemas.microsoft.com/office/drawing/2014/main" xmlns="" id="{8033FB43-971D-458C-ABAF-2CE16CF13499}"/>
              </a:ext>
            </a:extLst>
          </p:cNvPr>
          <p:cNvSpPr txBox="1"/>
          <p:nvPr/>
        </p:nvSpPr>
        <p:spPr>
          <a:xfrm>
            <a:off x="6804659" y="7590781"/>
            <a:ext cx="548640" cy="369332"/>
          </a:xfrm>
          <a:prstGeom prst="rect">
            <a:avLst/>
          </a:prstGeom>
          <a:noFill/>
        </p:spPr>
        <p:txBody>
          <a:bodyPr wrap="square" rtlCol="0">
            <a:spAutoFit/>
          </a:bodyPr>
          <a:lstStyle/>
          <a:p>
            <a:pPr algn="ctr"/>
            <a:r>
              <a:rPr lang="en-US" dirty="0">
                <a:latin typeface="Arial Black" panose="020B0A04020102020204" pitchFamily="34" charset="0"/>
              </a:rPr>
              <a:t>27</a:t>
            </a:r>
          </a:p>
        </p:txBody>
      </p:sp>
    </p:spTree>
    <p:extLst>
      <p:ext uri="{BB962C8B-B14F-4D97-AF65-F5344CB8AC3E}">
        <p14:creationId xmlns:p14="http://schemas.microsoft.com/office/powerpoint/2010/main" xmlns="" val="1017974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xmlns="" id="{4D8DD3EC-500A-4E9B-98C0-D657F42EB580}"/>
              </a:ext>
            </a:extLst>
          </p:cNvPr>
          <p:cNvGrpSpPr/>
          <p:nvPr/>
        </p:nvGrpSpPr>
        <p:grpSpPr>
          <a:xfrm>
            <a:off x="188323" y="130752"/>
            <a:ext cx="7395754" cy="9796897"/>
            <a:chOff x="188323" y="-14117"/>
            <a:chExt cx="7395754" cy="9796897"/>
          </a:xfrm>
        </p:grpSpPr>
        <p:grpSp>
          <p:nvGrpSpPr>
            <p:cNvPr id="10" name="Group 9">
              <a:extLst>
                <a:ext uri="{FF2B5EF4-FFF2-40B4-BE49-F238E27FC236}">
                  <a16:creationId xmlns:a16="http://schemas.microsoft.com/office/drawing/2014/main" xmlns="" id="{D794F3EA-720F-4D6C-829B-9BAA370A755B}"/>
                </a:ext>
              </a:extLst>
            </p:cNvPr>
            <p:cNvGrpSpPr/>
            <p:nvPr/>
          </p:nvGrpSpPr>
          <p:grpSpPr>
            <a:xfrm>
              <a:off x="365760" y="1144717"/>
              <a:ext cx="7040880" cy="2194560"/>
              <a:chOff x="326573" y="128993"/>
              <a:chExt cx="7002744" cy="2194560"/>
            </a:xfrm>
          </p:grpSpPr>
          <p:pic>
            <p:nvPicPr>
              <p:cNvPr id="3" name="Picture 2" descr="A picture containing map&#10;&#10;Description automatically generated">
                <a:extLst>
                  <a:ext uri="{FF2B5EF4-FFF2-40B4-BE49-F238E27FC236}">
                    <a16:creationId xmlns:a16="http://schemas.microsoft.com/office/drawing/2014/main" xmlns="" id="{05AD2B96-5D66-4508-BDE5-28CB7B52329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6573" y="128993"/>
                <a:ext cx="3262361" cy="2194560"/>
              </a:xfrm>
              <a:prstGeom prst="rect">
                <a:avLst/>
              </a:prstGeom>
            </p:spPr>
          </p:pic>
          <p:pic>
            <p:nvPicPr>
              <p:cNvPr id="7" name="Picture 6">
                <a:extLst>
                  <a:ext uri="{FF2B5EF4-FFF2-40B4-BE49-F238E27FC236}">
                    <a16:creationId xmlns:a16="http://schemas.microsoft.com/office/drawing/2014/main" xmlns="" id="{715109B5-B16A-4FA9-BD1A-55926FB3AD8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453002" y="128993"/>
                <a:ext cx="3876315" cy="2194560"/>
              </a:xfrm>
              <a:prstGeom prst="rect">
                <a:avLst/>
              </a:prstGeom>
            </p:spPr>
          </p:pic>
        </p:grpSp>
        <p:pic>
          <p:nvPicPr>
            <p:cNvPr id="13" name="Picture 12" descr="A picture containing text&#10;&#10;Description automatically generated">
              <a:extLst>
                <a:ext uri="{FF2B5EF4-FFF2-40B4-BE49-F238E27FC236}">
                  <a16:creationId xmlns:a16="http://schemas.microsoft.com/office/drawing/2014/main" xmlns="" id="{430DB879-A52D-4CFA-9FC2-1468E177C8DE}"/>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t="35315" r="14595"/>
            <a:stretch/>
          </p:blipFill>
          <p:spPr>
            <a:xfrm>
              <a:off x="457200" y="5191562"/>
              <a:ext cx="6858000" cy="3530144"/>
            </a:xfrm>
            <a:prstGeom prst="rect">
              <a:avLst/>
            </a:prstGeom>
          </p:spPr>
        </p:pic>
        <p:grpSp>
          <p:nvGrpSpPr>
            <p:cNvPr id="29" name="Group 28">
              <a:extLst>
                <a:ext uri="{FF2B5EF4-FFF2-40B4-BE49-F238E27FC236}">
                  <a16:creationId xmlns:a16="http://schemas.microsoft.com/office/drawing/2014/main" xmlns="" id="{AA1177EF-9EE5-4FE7-8F60-90BF05859628}"/>
                </a:ext>
              </a:extLst>
            </p:cNvPr>
            <p:cNvGrpSpPr/>
            <p:nvPr/>
          </p:nvGrpSpPr>
          <p:grpSpPr>
            <a:xfrm>
              <a:off x="188323" y="-14117"/>
              <a:ext cx="7395754" cy="1268424"/>
              <a:chOff x="376646" y="-14117"/>
              <a:chExt cx="7395754" cy="1268424"/>
            </a:xfrm>
          </p:grpSpPr>
          <p:pic>
            <p:nvPicPr>
              <p:cNvPr id="1026" name="Picture 2" descr="See the source image">
                <a:extLst>
                  <a:ext uri="{FF2B5EF4-FFF2-40B4-BE49-F238E27FC236}">
                    <a16:creationId xmlns:a16="http://schemas.microsoft.com/office/drawing/2014/main" xmlns="" id="{603FE3CF-525B-40C5-8104-600A4E0A22A3}"/>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76646" y="-14117"/>
                <a:ext cx="4300694" cy="126842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a:extLst>
                  <a:ext uri="{FF2B5EF4-FFF2-40B4-BE49-F238E27FC236}">
                    <a16:creationId xmlns:a16="http://schemas.microsoft.com/office/drawing/2014/main" xmlns="" id="{07948428-844D-4E1A-993E-2236E79363C3}"/>
                  </a:ext>
                </a:extLst>
              </p:cNvPr>
              <p:cNvSpPr txBox="1"/>
              <p:nvPr/>
            </p:nvSpPr>
            <p:spPr>
              <a:xfrm>
                <a:off x="4677340" y="296930"/>
                <a:ext cx="3095060" cy="646331"/>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2007 Model No. NF-07</a:t>
                </a:r>
              </a:p>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Vibrating Football</a:t>
                </a:r>
              </a:p>
            </p:txBody>
          </p:sp>
        </p:grpSp>
        <p:grpSp>
          <p:nvGrpSpPr>
            <p:cNvPr id="6" name="Group 5">
              <a:extLst>
                <a:ext uri="{FF2B5EF4-FFF2-40B4-BE49-F238E27FC236}">
                  <a16:creationId xmlns:a16="http://schemas.microsoft.com/office/drawing/2014/main" xmlns="" id="{48460D1B-CE45-477B-B57C-CB1C734ABD78}"/>
                </a:ext>
              </a:extLst>
            </p:cNvPr>
            <p:cNvGrpSpPr/>
            <p:nvPr/>
          </p:nvGrpSpPr>
          <p:grpSpPr>
            <a:xfrm>
              <a:off x="457200" y="3191107"/>
              <a:ext cx="6949440" cy="2062103"/>
              <a:chOff x="376646" y="3191107"/>
              <a:chExt cx="7123728" cy="2062103"/>
            </a:xfrm>
          </p:grpSpPr>
          <p:pic>
            <p:nvPicPr>
              <p:cNvPr id="12" name="Picture 11" descr="Diagram&#10;&#10;Description automatically generated">
                <a:extLst>
                  <a:ext uri="{FF2B5EF4-FFF2-40B4-BE49-F238E27FC236}">
                    <a16:creationId xmlns:a16="http://schemas.microsoft.com/office/drawing/2014/main" xmlns="" id="{B85AD193-F0FC-42BE-AE85-60529DA62643}"/>
                  </a:ext>
                </a:extLst>
              </p:cNvPr>
              <p:cNvPicPr>
                <a:picLocks noChangeAspect="1"/>
              </p:cNvPicPr>
              <p:nvPr/>
            </p:nvPicPr>
            <p:blipFill>
              <a:blip r:embed="rId6" cstate="print"/>
              <a:stretch>
                <a:fillRect/>
              </a:stretch>
            </p:blipFill>
            <p:spPr>
              <a:xfrm>
                <a:off x="376646" y="3322538"/>
                <a:ext cx="4043236" cy="1799240"/>
              </a:xfrm>
              <a:prstGeom prst="rect">
                <a:avLst/>
              </a:prstGeom>
            </p:spPr>
          </p:pic>
          <p:sp>
            <p:nvSpPr>
              <p:cNvPr id="14" name="Rectangle 13">
                <a:extLst>
                  <a:ext uri="{FF2B5EF4-FFF2-40B4-BE49-F238E27FC236}">
                    <a16:creationId xmlns:a16="http://schemas.microsoft.com/office/drawing/2014/main" xmlns="" id="{3D9BB28D-EE9F-4AA2-ABF7-0A6ACF4A129A}"/>
                  </a:ext>
                </a:extLst>
              </p:cNvPr>
              <p:cNvSpPr/>
              <p:nvPr/>
            </p:nvSpPr>
            <p:spPr>
              <a:xfrm>
                <a:off x="4059173" y="3191107"/>
                <a:ext cx="3441201" cy="2062103"/>
              </a:xfrm>
              <a:prstGeom prst="rect">
                <a:avLst/>
              </a:prstGeom>
              <a:noFill/>
            </p:spPr>
            <p:txBody>
              <a:bodyPr wrap="none" lIns="91440" tIns="45720" rIns="91440" bIns="45720">
                <a:spAutoFit/>
              </a:bodyPr>
              <a:lstStyle/>
              <a:p>
                <a:pPr algn="ctr"/>
                <a:r>
                  <a:rPr lang="en-US" sz="4400" b="1" dirty="0">
                    <a:ln w="9525">
                      <a:solidFill>
                        <a:schemeClr val="bg1"/>
                      </a:solidFill>
                      <a:prstDash val="solid"/>
                    </a:ln>
                    <a:effectLst>
                      <a:outerShdw blurRad="12700" dist="38100" dir="2700000" algn="tl" rotWithShape="0">
                        <a:schemeClr val="bg1">
                          <a:lumMod val="50000"/>
                        </a:schemeClr>
                      </a:outerShdw>
                    </a:effectLst>
                    <a:latin typeface="Impact" panose="020B0806030902050204" pitchFamily="34" charset="0"/>
                  </a:rPr>
                  <a:t>WEEK 7 GAME</a:t>
                </a:r>
              </a:p>
              <a:p>
                <a:pPr algn="ctr"/>
                <a:r>
                  <a:rPr lang="en-US" sz="4400" b="1" dirty="0">
                    <a:ln w="9525">
                      <a:solidFill>
                        <a:schemeClr val="bg1"/>
                      </a:solidFill>
                      <a:prstDash val="solid"/>
                    </a:ln>
                    <a:effectLst>
                      <a:outerShdw blurRad="12700" dist="38100" dir="2700000" algn="tl" rotWithShape="0">
                        <a:schemeClr val="bg1">
                          <a:lumMod val="50000"/>
                        </a:schemeClr>
                      </a:outerShdw>
                    </a:effectLst>
                    <a:latin typeface="Impact" panose="020B0806030902050204" pitchFamily="34" charset="0"/>
                  </a:rPr>
                  <a:t>SCHEDULE</a:t>
                </a:r>
              </a:p>
              <a:p>
                <a:pPr algn="ctr"/>
                <a:r>
                  <a:rPr lang="en-US" sz="4000" b="1" dirty="0">
                    <a:ln w="9525">
                      <a:solidFill>
                        <a:schemeClr val="bg1"/>
                      </a:solidFill>
                      <a:prstDash val="solid"/>
                    </a:ln>
                    <a:effectLst>
                      <a:outerShdw blurRad="12700" dist="38100" dir="2700000" algn="tl" rotWithShape="0">
                        <a:schemeClr val="bg1">
                          <a:lumMod val="50000"/>
                        </a:schemeClr>
                      </a:outerShdw>
                    </a:effectLst>
                    <a:latin typeface="Impact" panose="020B0806030902050204" pitchFamily="34" charset="0"/>
                  </a:rPr>
                  <a:t>Season Finales</a:t>
                </a:r>
              </a:p>
            </p:txBody>
          </p:sp>
        </p:grpSp>
        <p:sp>
          <p:nvSpPr>
            <p:cNvPr id="8" name="TextBox 7">
              <a:extLst>
                <a:ext uri="{FF2B5EF4-FFF2-40B4-BE49-F238E27FC236}">
                  <a16:creationId xmlns:a16="http://schemas.microsoft.com/office/drawing/2014/main" xmlns="" id="{3E0F7FB0-39E1-4E95-A409-63666F11E6E0}"/>
                </a:ext>
              </a:extLst>
            </p:cNvPr>
            <p:cNvSpPr txBox="1"/>
            <p:nvPr/>
          </p:nvSpPr>
          <p:spPr>
            <a:xfrm>
              <a:off x="457200" y="8729017"/>
              <a:ext cx="6858000" cy="1015663"/>
            </a:xfrm>
            <a:prstGeom prst="rect">
              <a:avLst/>
            </a:prstGeom>
            <a:noFill/>
          </p:spPr>
          <p:txBody>
            <a:bodyPr wrap="square" rtlCol="0">
              <a:spAutoFit/>
            </a:bodyPr>
            <a:lstStyle/>
            <a:p>
              <a:pPr algn="ctr"/>
              <a:r>
                <a:rPr lang="en-US" sz="1200" b="1" dirty="0">
                  <a:solidFill>
                    <a:schemeClr val="bg1"/>
                  </a:solidFill>
                  <a:effectLst>
                    <a:outerShdw blurRad="38100" dist="38100" dir="2700000" algn="tl">
                      <a:srgbClr val="000000">
                        <a:alpha val="43137"/>
                      </a:srgbClr>
                    </a:outerShdw>
                  </a:effectLst>
                  <a:latin typeface="Arial Black" panose="020B0A04020102020204" pitchFamily="34" charset="0"/>
                </a:rPr>
                <a:t>SHOWBOATS VS. TITANS  -  BEARS VS. SOUTHMEN  -  CHEROKEES VS. OILERS</a:t>
              </a:r>
            </a:p>
            <a:p>
              <a:pPr algn="ctr"/>
              <a:r>
                <a:rPr lang="en-US" sz="1200" b="1" dirty="0">
                  <a:solidFill>
                    <a:schemeClr val="bg1"/>
                  </a:solidFill>
                  <a:effectLst>
                    <a:outerShdw blurRad="38100" dist="38100" dir="2700000" algn="tl">
                      <a:srgbClr val="000000">
                        <a:alpha val="43137"/>
                      </a:srgbClr>
                    </a:outerShdw>
                  </a:effectLst>
                  <a:latin typeface="Arial Black" panose="020B0A04020102020204" pitchFamily="34" charset="0"/>
                </a:rPr>
                <a:t>      4 - 2 - 0  @  2 - 4 - 0           2 - 3 - 1  @  6 - 0 - 0                   3 - 3 -0  @  0 - 5 - 1  </a:t>
              </a:r>
            </a:p>
            <a:p>
              <a:pPr algn="ctr"/>
              <a:endParaRPr lang="en-US" sz="1200" b="1" dirty="0">
                <a:solidFill>
                  <a:schemeClr val="bg1"/>
                </a:solidFill>
                <a:effectLst>
                  <a:outerShdw blurRad="38100" dist="38100" dir="2700000" algn="tl">
                    <a:srgbClr val="000000">
                      <a:alpha val="43137"/>
                    </a:srgbClr>
                  </a:outerShdw>
                </a:effectLst>
                <a:latin typeface="Arial Black" panose="020B0A04020102020204" pitchFamily="34" charset="0"/>
              </a:endParaRPr>
            </a:p>
            <a:p>
              <a:pPr algn="ctr"/>
              <a:r>
                <a:rPr lang="en-US" sz="1200" b="1" dirty="0">
                  <a:solidFill>
                    <a:schemeClr val="bg1"/>
                  </a:solidFill>
                  <a:effectLst>
                    <a:outerShdw blurRad="38100" dist="38100" dir="2700000" algn="tl">
                      <a:srgbClr val="000000">
                        <a:alpha val="43137"/>
                      </a:srgbClr>
                    </a:outerShdw>
                  </a:effectLst>
                  <a:latin typeface="Arial Black" panose="020B0A04020102020204" pitchFamily="34" charset="0"/>
                </a:rPr>
                <a:t>Current Playoff Seedings</a:t>
              </a:r>
            </a:p>
            <a:p>
              <a:pPr algn="ctr"/>
              <a:r>
                <a:rPr lang="en-US" sz="1200" b="1" dirty="0">
                  <a:solidFill>
                    <a:schemeClr val="bg1"/>
                  </a:solidFill>
                  <a:effectLst>
                    <a:outerShdw blurRad="38100" dist="38100" dir="2700000" algn="tl">
                      <a:srgbClr val="000000">
                        <a:alpha val="43137"/>
                      </a:srgbClr>
                    </a:outerShdw>
                  </a:effectLst>
                  <a:latin typeface="Arial Black" panose="020B0A04020102020204" pitchFamily="34" charset="0"/>
                </a:rPr>
                <a:t> #1 </a:t>
              </a:r>
              <a:r>
                <a:rPr lang="en-US" sz="1200" b="1"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r>
                <a:rPr lang="en-US" sz="1200" b="1" dirty="0">
                  <a:solidFill>
                    <a:schemeClr val="bg1"/>
                  </a:solidFill>
                  <a:effectLst>
                    <a:outerShdw blurRad="38100" dist="38100" dir="2700000" algn="tl">
                      <a:srgbClr val="000000">
                        <a:alpha val="43137"/>
                      </a:srgbClr>
                    </a:outerShdw>
                  </a:effectLst>
                  <a:latin typeface="Arial Black" panose="020B0A04020102020204" pitchFamily="34" charset="0"/>
                </a:rPr>
                <a:t> - #2 Showboats  - #3 Cherokees - #4 Bears - #5 Titans - #6 Oilers    </a:t>
              </a:r>
            </a:p>
          </p:txBody>
        </p:sp>
        <p:grpSp>
          <p:nvGrpSpPr>
            <p:cNvPr id="24" name="Group 23">
              <a:extLst>
                <a:ext uri="{FF2B5EF4-FFF2-40B4-BE49-F238E27FC236}">
                  <a16:creationId xmlns:a16="http://schemas.microsoft.com/office/drawing/2014/main" xmlns="" id="{313A2B3C-41C2-49B2-86C7-1B65116D1A13}"/>
                </a:ext>
              </a:extLst>
            </p:cNvPr>
            <p:cNvGrpSpPr/>
            <p:nvPr/>
          </p:nvGrpSpPr>
          <p:grpSpPr>
            <a:xfrm>
              <a:off x="457200" y="6288541"/>
              <a:ext cx="6858000" cy="668093"/>
              <a:chOff x="457200" y="6091036"/>
              <a:chExt cx="6858000" cy="668093"/>
            </a:xfrm>
          </p:grpSpPr>
          <p:sp>
            <p:nvSpPr>
              <p:cNvPr id="15" name="Rectangle: Rounded Corners 14">
                <a:extLst>
                  <a:ext uri="{FF2B5EF4-FFF2-40B4-BE49-F238E27FC236}">
                    <a16:creationId xmlns:a16="http://schemas.microsoft.com/office/drawing/2014/main" xmlns="" id="{F5F53039-A84C-484F-9470-0F8891477111}"/>
                  </a:ext>
                </a:extLst>
              </p:cNvPr>
              <p:cNvSpPr/>
              <p:nvPr/>
            </p:nvSpPr>
            <p:spPr>
              <a:xfrm>
                <a:off x="457200" y="6091036"/>
                <a:ext cx="6858000" cy="668093"/>
              </a:xfrm>
              <a:prstGeom prst="roundRect">
                <a:avLst>
                  <a:gd name="adj" fmla="val 32875"/>
                </a:avLst>
              </a:prstGeom>
              <a:solidFill>
                <a:schemeClr val="bg1">
                  <a:lumMod val="50000"/>
                </a:schemeClr>
              </a:solidFill>
              <a:ln>
                <a:noFill/>
              </a:ln>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pic>
            <p:nvPicPr>
              <p:cNvPr id="17" name="Picture 18" descr="See the source image">
                <a:extLst>
                  <a:ext uri="{FF2B5EF4-FFF2-40B4-BE49-F238E27FC236}">
                    <a16:creationId xmlns:a16="http://schemas.microsoft.com/office/drawing/2014/main" xmlns="" id="{3BE59212-C1D5-4FE3-8B5D-EC48DC5118A4}"/>
                  </a:ext>
                </a:extLst>
              </p:cNvPr>
              <p:cNvPicPr>
                <a:picLocks noChangeAspect="1" noChangeArrowheads="1"/>
              </p:cNvPicPr>
              <p:nvPr/>
            </p:nvPicPr>
            <p:blipFill rotWithShape="1">
              <a:blip r:embed="rId7" cstate="print">
                <a:extLst>
                  <a:ext uri="{BEBA8EAE-BF5A-486C-A8C5-ECC9F3942E4B}">
                    <a14:imgProps xmlns:a14="http://schemas.microsoft.com/office/drawing/2010/main" xmlns="">
                      <a14:imgLayer r:embed="rId8">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58580" y="6196235"/>
                <a:ext cx="914400" cy="457695"/>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10" descr="See the source image">
                <a:extLst>
                  <a:ext uri="{FF2B5EF4-FFF2-40B4-BE49-F238E27FC236}">
                    <a16:creationId xmlns:a16="http://schemas.microsoft.com/office/drawing/2014/main" xmlns="" id="{CBAE4B84-4782-4823-8BC6-D2A11D7A294C}"/>
                  </a:ext>
                </a:extLst>
              </p:cNvPr>
              <p:cNvPicPr>
                <a:picLocks noChangeAspect="1" noChangeArrowheads="1"/>
              </p:cNvPicPr>
              <p:nvPr/>
            </p:nvPicPr>
            <p:blipFill>
              <a:blip r:embed="rId9" cstate="print">
                <a:extLst>
                  <a:ext uri="{BEBA8EAE-BF5A-486C-A8C5-ECC9F3942E4B}">
                    <a14:imgProps xmlns:a14="http://schemas.microsoft.com/office/drawing/2010/main" xmlns="">
                      <a14:imgLayer r:embed="rId10">
                        <a14:imgEffect>
                          <a14:backgroundRemoval t="3282" b="94402" l="2582" r="96875">
                            <a14:foregroundMark x1="4620" y1="36293" x2="4620" y2="36293"/>
                            <a14:foregroundMark x1="2853" y1="41506" x2="2853" y2="41506"/>
                            <a14:foregroundMark x1="67663" y1="89189" x2="67663" y2="89189"/>
                            <a14:foregroundMark x1="57337" y1="94402" x2="57337" y2="94402"/>
                            <a14:foregroundMark x1="68478" y1="40347" x2="68478" y2="40347"/>
                            <a14:foregroundMark x1="67663" y1="39382" x2="67663" y2="39382"/>
                            <a14:foregroundMark x1="91576" y1="50965" x2="91576" y2="50965"/>
                            <a14:foregroundMark x1="96875" y1="52124" x2="96875" y2="52124"/>
                            <a14:foregroundMark x1="48370" y1="3282" x2="48370" y2="3282"/>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097312" y="6103303"/>
                <a:ext cx="914400" cy="643558"/>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14" descr="See the source image">
                <a:extLst>
                  <a:ext uri="{FF2B5EF4-FFF2-40B4-BE49-F238E27FC236}">
                    <a16:creationId xmlns:a16="http://schemas.microsoft.com/office/drawing/2014/main" xmlns="" id="{B3E7D320-515F-4F35-9AFC-FB18AA7459C1}"/>
                  </a:ext>
                </a:extLst>
              </p:cNvPr>
              <p:cNvPicPr>
                <a:picLocks noChangeAspect="1" noChangeArrowheads="1"/>
              </p:cNvPicPr>
              <p:nvPr/>
            </p:nvPicPr>
            <p:blipFill rotWithShape="1">
              <a:blip r:embed="rId11" cstate="print">
                <a:extLst>
                  <a:ext uri="{BEBA8EAE-BF5A-486C-A8C5-ECC9F3942E4B}">
                    <a14:imgProps xmlns:a14="http://schemas.microsoft.com/office/drawing/2010/main" xmlns="">
                      <a14:imgLayer r:embed="rId12">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1493390" y="6091036"/>
                <a:ext cx="914400" cy="668093"/>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4" descr="See the source image">
                <a:extLst>
                  <a:ext uri="{FF2B5EF4-FFF2-40B4-BE49-F238E27FC236}">
                    <a16:creationId xmlns:a16="http://schemas.microsoft.com/office/drawing/2014/main" xmlns="" id="{B700664C-CFD9-40F3-A39C-D2D0F654C0C3}"/>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5588172" y="6105042"/>
                <a:ext cx="636698"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20" descr="See the source image">
                <a:extLst>
                  <a:ext uri="{FF2B5EF4-FFF2-40B4-BE49-F238E27FC236}">
                    <a16:creationId xmlns:a16="http://schemas.microsoft.com/office/drawing/2014/main" xmlns="" id="{C980E5A0-476C-4941-9B3F-97276CD41DEE}"/>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6288845" y="6105042"/>
                <a:ext cx="660311"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22" descr="See the source image">
                <a:extLst>
                  <a:ext uri="{FF2B5EF4-FFF2-40B4-BE49-F238E27FC236}">
                    <a16:creationId xmlns:a16="http://schemas.microsoft.com/office/drawing/2014/main" xmlns="" id="{8961A79A-595B-4C91-B7F6-77E3651010CE}"/>
                  </a:ext>
                </a:extLst>
              </p:cNvPr>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4052533" y="6105042"/>
                <a:ext cx="786692" cy="640080"/>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5" name="Star: 5 Points 24">
              <a:extLst>
                <a:ext uri="{FF2B5EF4-FFF2-40B4-BE49-F238E27FC236}">
                  <a16:creationId xmlns:a16="http://schemas.microsoft.com/office/drawing/2014/main" xmlns="" id="{8140A58A-456B-4951-9E27-EFD98AD22B4A}"/>
                </a:ext>
              </a:extLst>
            </p:cNvPr>
            <p:cNvSpPr/>
            <p:nvPr/>
          </p:nvSpPr>
          <p:spPr>
            <a:xfrm>
              <a:off x="2424547" y="6348267"/>
              <a:ext cx="640080" cy="548640"/>
            </a:xfrm>
            <a:prstGeom prst="star5">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tar: 5 Points 26">
              <a:extLst>
                <a:ext uri="{FF2B5EF4-FFF2-40B4-BE49-F238E27FC236}">
                  <a16:creationId xmlns:a16="http://schemas.microsoft.com/office/drawing/2014/main" xmlns="" id="{87A716DD-5F57-4039-BB5C-CD37986603E0}"/>
                </a:ext>
              </a:extLst>
            </p:cNvPr>
            <p:cNvSpPr/>
            <p:nvPr/>
          </p:nvSpPr>
          <p:spPr>
            <a:xfrm>
              <a:off x="4884117" y="6348267"/>
              <a:ext cx="640080" cy="548640"/>
            </a:xfrm>
            <a:prstGeom prst="star5">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xmlns="" id="{847F08BD-C206-4533-B2F2-3BABD85AD896}"/>
                </a:ext>
              </a:extLst>
            </p:cNvPr>
            <p:cNvCxnSpPr>
              <a:cxnSpLocks/>
            </p:cNvCxnSpPr>
            <p:nvPr/>
          </p:nvCxnSpPr>
          <p:spPr>
            <a:xfrm>
              <a:off x="228600" y="9782780"/>
              <a:ext cx="7315200" cy="0"/>
            </a:xfrm>
            <a:prstGeom prst="line">
              <a:avLst/>
            </a:prstGeom>
            <a:ln w="76200"/>
            <a:scene3d>
              <a:camera prst="orthographicFront"/>
              <a:lightRig rig="threePt" dir="t"/>
            </a:scene3d>
            <a:sp3d>
              <a:bevelT prst="angle"/>
            </a:sp3d>
          </p:spPr>
          <p:style>
            <a:lnRef idx="3">
              <a:schemeClr val="accent2"/>
            </a:lnRef>
            <a:fillRef idx="0">
              <a:schemeClr val="accent2"/>
            </a:fillRef>
            <a:effectRef idx="2">
              <a:schemeClr val="accent2"/>
            </a:effectRef>
            <a:fontRef idx="minor">
              <a:schemeClr val="tx1"/>
            </a:fontRef>
          </p:style>
        </p:cxnSp>
        <p:cxnSp>
          <p:nvCxnSpPr>
            <p:cNvPr id="30" name="Straight Connector 29">
              <a:extLst>
                <a:ext uri="{FF2B5EF4-FFF2-40B4-BE49-F238E27FC236}">
                  <a16:creationId xmlns:a16="http://schemas.microsoft.com/office/drawing/2014/main" xmlns="" id="{4D71FC35-2499-4F42-A5BC-0629E8C6C1BD}"/>
                </a:ext>
              </a:extLst>
            </p:cNvPr>
            <p:cNvCxnSpPr>
              <a:cxnSpLocks/>
            </p:cNvCxnSpPr>
            <p:nvPr/>
          </p:nvCxnSpPr>
          <p:spPr>
            <a:xfrm>
              <a:off x="228600" y="5182642"/>
              <a:ext cx="7315200" cy="0"/>
            </a:xfrm>
            <a:prstGeom prst="line">
              <a:avLst/>
            </a:prstGeom>
            <a:ln w="76200"/>
            <a:scene3d>
              <a:camera prst="orthographicFront"/>
              <a:lightRig rig="threePt" dir="t"/>
            </a:scene3d>
            <a:sp3d>
              <a:bevelT prst="angle"/>
            </a:sp3d>
          </p:spPr>
          <p:style>
            <a:lnRef idx="3">
              <a:schemeClr val="accent2"/>
            </a:lnRef>
            <a:fillRef idx="0">
              <a:schemeClr val="accent2"/>
            </a:fillRef>
            <a:effectRef idx="2">
              <a:schemeClr val="accent2"/>
            </a:effectRef>
            <a:fontRef idx="minor">
              <a:schemeClr val="tx1"/>
            </a:fontRef>
          </p:style>
        </p:cxnSp>
        <p:cxnSp>
          <p:nvCxnSpPr>
            <p:cNvPr id="31" name="Straight Connector 30">
              <a:extLst>
                <a:ext uri="{FF2B5EF4-FFF2-40B4-BE49-F238E27FC236}">
                  <a16:creationId xmlns:a16="http://schemas.microsoft.com/office/drawing/2014/main" xmlns="" id="{CDCCAE45-2E9E-4790-BD7D-69BBFCEE85D1}"/>
                </a:ext>
              </a:extLst>
            </p:cNvPr>
            <p:cNvCxnSpPr>
              <a:cxnSpLocks/>
            </p:cNvCxnSpPr>
            <p:nvPr/>
          </p:nvCxnSpPr>
          <p:spPr>
            <a:xfrm>
              <a:off x="228600" y="106254"/>
              <a:ext cx="7315200" cy="0"/>
            </a:xfrm>
            <a:prstGeom prst="line">
              <a:avLst/>
            </a:prstGeom>
            <a:ln w="76200"/>
            <a:scene3d>
              <a:camera prst="orthographicFront"/>
              <a:lightRig rig="threePt" dir="t"/>
            </a:scene3d>
            <a:sp3d>
              <a:bevelT prst="angle"/>
            </a:sp3d>
          </p:spPr>
          <p:style>
            <a:lnRef idx="3">
              <a:schemeClr val="accent2"/>
            </a:lnRef>
            <a:fillRef idx="0">
              <a:schemeClr val="accent2"/>
            </a:fillRef>
            <a:effectRef idx="2">
              <a:schemeClr val="accent2"/>
            </a:effectRef>
            <a:fontRef idx="minor">
              <a:schemeClr val="tx1"/>
            </a:fontRef>
          </p:style>
        </p:cxnSp>
        <p:cxnSp>
          <p:nvCxnSpPr>
            <p:cNvPr id="32" name="Straight Connector 31">
              <a:extLst>
                <a:ext uri="{FF2B5EF4-FFF2-40B4-BE49-F238E27FC236}">
                  <a16:creationId xmlns:a16="http://schemas.microsoft.com/office/drawing/2014/main" xmlns="" id="{FC896316-F7A3-49DE-9436-DBCB21CB3DE1}"/>
                </a:ext>
              </a:extLst>
            </p:cNvPr>
            <p:cNvCxnSpPr>
              <a:cxnSpLocks/>
            </p:cNvCxnSpPr>
            <p:nvPr/>
          </p:nvCxnSpPr>
          <p:spPr>
            <a:xfrm>
              <a:off x="228600" y="3282127"/>
              <a:ext cx="7315200" cy="0"/>
            </a:xfrm>
            <a:prstGeom prst="line">
              <a:avLst/>
            </a:prstGeom>
            <a:ln w="76200"/>
            <a:scene3d>
              <a:camera prst="orthographicFront"/>
              <a:lightRig rig="threePt" dir="t"/>
            </a:scene3d>
            <a:sp3d>
              <a:bevelT prst="angle"/>
            </a:sp3d>
          </p:spPr>
          <p:style>
            <a:lnRef idx="3">
              <a:schemeClr val="accent2"/>
            </a:lnRef>
            <a:fillRef idx="0">
              <a:schemeClr val="accent2"/>
            </a:fillRef>
            <a:effectRef idx="2">
              <a:schemeClr val="accent2"/>
            </a:effectRef>
            <a:fontRef idx="minor">
              <a:schemeClr val="tx1"/>
            </a:fontRef>
          </p:style>
        </p:cxnSp>
        <p:cxnSp>
          <p:nvCxnSpPr>
            <p:cNvPr id="33" name="Straight Connector 32">
              <a:extLst>
                <a:ext uri="{FF2B5EF4-FFF2-40B4-BE49-F238E27FC236}">
                  <a16:creationId xmlns:a16="http://schemas.microsoft.com/office/drawing/2014/main" xmlns="" id="{024F8E9F-87AF-4EDF-8B1D-759AEFF424B8}"/>
                </a:ext>
              </a:extLst>
            </p:cNvPr>
            <p:cNvCxnSpPr>
              <a:cxnSpLocks/>
            </p:cNvCxnSpPr>
            <p:nvPr/>
          </p:nvCxnSpPr>
          <p:spPr>
            <a:xfrm>
              <a:off x="228600" y="8721706"/>
              <a:ext cx="7315200" cy="0"/>
            </a:xfrm>
            <a:prstGeom prst="line">
              <a:avLst/>
            </a:prstGeom>
            <a:ln w="76200"/>
            <a:scene3d>
              <a:camera prst="orthographicFront"/>
              <a:lightRig rig="threePt" dir="t"/>
            </a:scene3d>
            <a:sp3d>
              <a:bevelT prst="angle"/>
            </a:sp3d>
          </p:spPr>
          <p:style>
            <a:lnRef idx="3">
              <a:schemeClr val="accent2"/>
            </a:lnRef>
            <a:fillRef idx="0">
              <a:schemeClr val="accent2"/>
            </a:fillRef>
            <a:effectRef idx="2">
              <a:schemeClr val="accent2"/>
            </a:effectRef>
            <a:fontRef idx="minor">
              <a:schemeClr val="tx1"/>
            </a:fontRef>
          </p:style>
        </p:cxnSp>
      </p:grpSp>
    </p:spTree>
    <p:extLst>
      <p:ext uri="{BB962C8B-B14F-4D97-AF65-F5344CB8AC3E}">
        <p14:creationId xmlns:p14="http://schemas.microsoft.com/office/powerpoint/2010/main" xmlns="" val="2608819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A73C44E2-47B6-4D7F-AE95-39D9C88A6A0C}"/>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331D7A68-44A7-4707-98EB-7F87F468AEA9}"/>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12/04/2020 WK7 Game 1</a:t>
            </a:r>
          </a:p>
          <a:p>
            <a:r>
              <a:rPr lang="en-US" sz="1600" dirty="0">
                <a:latin typeface="Arial Black" panose="020B0A04020102020204" pitchFamily="34" charset="0"/>
              </a:rPr>
              <a:t>Memphis Showboats @ Tennessee Titans </a:t>
            </a:r>
          </a:p>
        </p:txBody>
      </p:sp>
      <p:sp>
        <p:nvSpPr>
          <p:cNvPr id="4" name="TextBox 3">
            <a:extLst>
              <a:ext uri="{FF2B5EF4-FFF2-40B4-BE49-F238E27FC236}">
                <a16:creationId xmlns:a16="http://schemas.microsoft.com/office/drawing/2014/main" xmlns="" id="{8AC230AD-B06B-4F50-872D-CF890DF194A7}"/>
              </a:ext>
            </a:extLst>
          </p:cNvPr>
          <p:cNvSpPr txBox="1"/>
          <p:nvPr/>
        </p:nvSpPr>
        <p:spPr>
          <a:xfrm>
            <a:off x="462797" y="751371"/>
            <a:ext cx="1188720" cy="1692771"/>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Showboats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10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40 Quarles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34 Reid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83 Carney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Crawford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Kuehn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Smith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Gunn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92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Clark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xmlns="" id="{12557969-AED3-4DA9-BBD9-525634067031}"/>
              </a:ext>
            </a:extLst>
          </p:cNvPr>
          <p:cNvSpPr txBox="1"/>
          <p:nvPr/>
        </p:nvSpPr>
        <p:spPr>
          <a:xfrm>
            <a:off x="1320279"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3E12BFBA-57F3-41F6-9088-EDFB096EDD3E}"/>
              </a:ext>
            </a:extLst>
          </p:cNvPr>
          <p:cNvSpPr txBox="1"/>
          <p:nvPr/>
        </p:nvSpPr>
        <p:spPr>
          <a:xfrm>
            <a:off x="1880116" y="751371"/>
            <a:ext cx="1097280" cy="1692771"/>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Titans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17 Tannehill </a:t>
            </a:r>
            <a:endParaRPr lang="en-US" sz="800" b="1"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Henry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33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Brown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Walker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Johns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54 Evans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Lewan</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78 Conklin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F61D3D4B-45AD-4CFE-9434-0A4034535913}"/>
              </a:ext>
            </a:extLst>
          </p:cNvPr>
          <p:cNvGraphicFramePr>
            <a:graphicFrameLocks noGrp="1"/>
          </p:cNvGraphicFramePr>
          <p:nvPr>
            <p:extLst>
              <p:ext uri="{D42A27DB-BD31-4B8C-83A1-F6EECF244321}">
                <p14:modId xmlns:p14="http://schemas.microsoft.com/office/powerpoint/2010/main" xmlns="" val="1055837990"/>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Showboats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Titans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17458DC8-FFA5-4B2C-9368-5F9549FC14CC}"/>
              </a:ext>
            </a:extLst>
          </p:cNvPr>
          <p:cNvSpPr txBox="1"/>
          <p:nvPr/>
        </p:nvSpPr>
        <p:spPr>
          <a:xfrm>
            <a:off x="3657598" y="1353659"/>
            <a:ext cx="3657600" cy="12801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a:t>
            </a:r>
            <a:r>
              <a:rPr lang="en-US" sz="800" b="1" dirty="0"/>
              <a:t> 						MEM 	TEN</a:t>
            </a:r>
          </a:p>
          <a:p>
            <a:pPr>
              <a:tabLst>
                <a:tab pos="117475" algn="l"/>
              </a:tabLst>
            </a:pPr>
            <a:r>
              <a:rPr lang="en-US" sz="800" b="1" dirty="0"/>
              <a:t>1st QTR</a:t>
            </a:r>
          </a:p>
          <a:p>
            <a:pPr>
              <a:tabLst>
                <a:tab pos="117475" algn="l"/>
              </a:tabLst>
            </a:pPr>
            <a:r>
              <a:rPr lang="en-US" sz="800" b="1" dirty="0"/>
              <a:t>MEM - Reid 1yd Run (Kick GOOD)			    7	   0</a:t>
            </a:r>
          </a:p>
          <a:p>
            <a:pPr>
              <a:tabLst>
                <a:tab pos="117475" algn="l"/>
              </a:tabLst>
            </a:pPr>
            <a:r>
              <a:rPr lang="en-US" sz="800" b="1" dirty="0"/>
              <a:t>TEN - Henry 37 yd Run (Kick GOOD)	   		    7	   7</a:t>
            </a:r>
          </a:p>
          <a:p>
            <a:pPr>
              <a:tabLst>
                <a:tab pos="117475" algn="l"/>
              </a:tabLst>
            </a:pPr>
            <a:r>
              <a:rPr lang="en-US" sz="800" b="1" dirty="0"/>
              <a:t>2nd QTR</a:t>
            </a:r>
          </a:p>
          <a:p>
            <a:pPr>
              <a:tabLst>
                <a:tab pos="117475" algn="l"/>
              </a:tabLst>
            </a:pPr>
            <a:r>
              <a:rPr lang="en-US" sz="800" b="1" dirty="0"/>
              <a:t>TEN - 63 yd Field Goal	   				    7	 10</a:t>
            </a:r>
          </a:p>
          <a:p>
            <a:pPr>
              <a:tabLst>
                <a:tab pos="117475" algn="l"/>
              </a:tabLst>
            </a:pPr>
            <a:r>
              <a:rPr lang="en-US" sz="800" b="1" dirty="0"/>
              <a:t>3rd QTR</a:t>
            </a:r>
          </a:p>
          <a:p>
            <a:pPr>
              <a:tabLst>
                <a:tab pos="117475" algn="l"/>
              </a:tabLst>
            </a:pPr>
            <a:r>
              <a:rPr lang="en-US" sz="800" b="1" dirty="0"/>
              <a:t>TEN - 36 yd Field Goal	   				    7	 13</a:t>
            </a:r>
          </a:p>
          <a:p>
            <a:pPr>
              <a:tabLst>
                <a:tab pos="117475" algn="l"/>
              </a:tabLst>
            </a:pPr>
            <a:r>
              <a:rPr lang="en-US" sz="800" b="1" dirty="0"/>
              <a:t>4th QTR</a:t>
            </a:r>
          </a:p>
          <a:p>
            <a:pPr>
              <a:tabLst>
                <a:tab pos="117475" algn="l"/>
              </a:tabLst>
            </a:pPr>
            <a:r>
              <a:rPr lang="en-US" sz="800" b="1" dirty="0"/>
              <a:t>MEM - Crawford 50yd Pass from Lewis (Kick Good)	  	   14	 13</a:t>
            </a:r>
          </a:p>
          <a:p>
            <a:pPr>
              <a:tabLst>
                <a:tab pos="2852738" algn="l"/>
                <a:tab pos="3138488" algn="l"/>
              </a:tabLst>
            </a:pPr>
            <a:r>
              <a:rPr lang="en-US" sz="800" b="1" dirty="0"/>
              <a:t>	   </a:t>
            </a:r>
          </a:p>
        </p:txBody>
      </p:sp>
      <p:sp>
        <p:nvSpPr>
          <p:cNvPr id="9" name="TextBox 8">
            <a:extLst>
              <a:ext uri="{FF2B5EF4-FFF2-40B4-BE49-F238E27FC236}">
                <a16:creationId xmlns:a16="http://schemas.microsoft.com/office/drawing/2014/main" xmlns="" id="{7E2C139E-CD16-48D5-A194-78E147802160}"/>
              </a:ext>
            </a:extLst>
          </p:cNvPr>
          <p:cNvSpPr txBox="1"/>
          <p:nvPr/>
        </p:nvSpPr>
        <p:spPr>
          <a:xfrm>
            <a:off x="457198" y="2291556"/>
            <a:ext cx="3200400" cy="4114800"/>
          </a:xfrm>
          <a:prstGeom prst="rect">
            <a:avLst/>
          </a:prstGeom>
          <a:noFill/>
        </p:spPr>
        <p:txBody>
          <a:bodyPr wrap="square" rtlCol="0">
            <a:spAutoFit/>
          </a:bodyPr>
          <a:lstStyle/>
          <a:p>
            <a:r>
              <a:rPr lang="en-US" sz="800" b="1" dirty="0"/>
              <a:t>Coin Toss “Heads” Showboats 1st possession</a:t>
            </a:r>
          </a:p>
          <a:p>
            <a:r>
              <a:rPr lang="en-US" sz="800" b="1" dirty="0"/>
              <a:t>1st QTR</a:t>
            </a:r>
          </a:p>
          <a:p>
            <a:r>
              <a:rPr lang="en-US" sz="800" b="1" dirty="0"/>
              <a:t>Possession: Showboats (2 plays / 50 yds / TD) </a:t>
            </a:r>
          </a:p>
          <a:p>
            <a:pPr>
              <a:tabLst>
                <a:tab pos="114300" algn="l"/>
              </a:tabLst>
            </a:pPr>
            <a:r>
              <a:rPr lang="en-US" sz="800" b="1" dirty="0"/>
              <a:t>1.	1st Down @ 50 - Lewis 49yd Run (</a:t>
            </a:r>
            <a:r>
              <a:rPr lang="en-US" sz="800" b="1" dirty="0" err="1"/>
              <a:t>Lewan</a:t>
            </a:r>
            <a:r>
              <a:rPr lang="en-US" sz="800" b="1" dirty="0"/>
              <a:t>)</a:t>
            </a:r>
          </a:p>
          <a:p>
            <a:pPr>
              <a:tabLst>
                <a:tab pos="114300" algn="l"/>
              </a:tabLst>
            </a:pPr>
            <a:r>
              <a:rPr lang="en-US" sz="800" b="1" dirty="0"/>
              <a:t>2.	2nd Down @ 1 - Reid 1yd Run TD</a:t>
            </a:r>
          </a:p>
          <a:p>
            <a:pPr>
              <a:tabLst>
                <a:tab pos="114300" algn="l"/>
              </a:tabLst>
            </a:pPr>
            <a:r>
              <a:rPr lang="en-US" sz="800" b="1" dirty="0"/>
              <a:t>	Conversion Kick GOOD</a:t>
            </a:r>
          </a:p>
          <a:p>
            <a:pPr>
              <a:tabLst>
                <a:tab pos="228600" algn="l"/>
              </a:tabLst>
            </a:pPr>
            <a:r>
              <a:rPr lang="en-US" sz="800" b="1" dirty="0"/>
              <a:t>	Showboats 7 Titans 0</a:t>
            </a:r>
          </a:p>
          <a:p>
            <a:r>
              <a:rPr lang="en-US" sz="800" b="1" dirty="0"/>
              <a:t>Possession: Titans (2 plays / 50 yds / TD)</a:t>
            </a:r>
          </a:p>
          <a:p>
            <a:pPr>
              <a:tabLst>
                <a:tab pos="114300" algn="l"/>
              </a:tabLst>
            </a:pPr>
            <a:r>
              <a:rPr lang="en-US" sz="800" b="1" dirty="0"/>
              <a:t>1.	1st Down @ 50 - Lewis 13yd Run (Quarles)</a:t>
            </a:r>
          </a:p>
          <a:p>
            <a:pPr>
              <a:tabLst>
                <a:tab pos="114300" algn="l"/>
              </a:tabLst>
            </a:pPr>
            <a:r>
              <a:rPr lang="en-US" sz="800" b="1" dirty="0"/>
              <a:t>2.	2nd Down @ 37 - Henry 37yd Run TD</a:t>
            </a:r>
          </a:p>
          <a:p>
            <a:pPr>
              <a:tabLst>
                <a:tab pos="114300" algn="l"/>
              </a:tabLst>
            </a:pPr>
            <a:r>
              <a:rPr lang="en-US" sz="800" b="1" dirty="0"/>
              <a:t>	Conversion Kick GOOD</a:t>
            </a:r>
          </a:p>
          <a:p>
            <a:pPr>
              <a:tabLst>
                <a:tab pos="228600" algn="l"/>
              </a:tabLst>
            </a:pPr>
            <a:r>
              <a:rPr lang="en-US" sz="800" b="1" dirty="0"/>
              <a:t>	Showboats 7 Titans 7</a:t>
            </a:r>
          </a:p>
          <a:p>
            <a:r>
              <a:rPr lang="en-US" sz="800" b="1" dirty="0"/>
              <a:t>End of QTR</a:t>
            </a:r>
          </a:p>
          <a:p>
            <a:r>
              <a:rPr lang="en-US" sz="800" b="1" dirty="0"/>
              <a:t>2nd Quarter</a:t>
            </a:r>
          </a:p>
          <a:p>
            <a:r>
              <a:rPr lang="en-US" sz="800" b="1" dirty="0"/>
              <a:t>Possession: Showboats (2 plays / 10yds / INT)</a:t>
            </a:r>
          </a:p>
          <a:p>
            <a:pPr>
              <a:tabLst>
                <a:tab pos="114300" algn="l"/>
              </a:tabLst>
            </a:pPr>
            <a:r>
              <a:rPr lang="en-US" sz="800" b="1" dirty="0"/>
              <a:t>1.	1st Down @ 50 - Quarles 10yd Run (N. Davis)</a:t>
            </a:r>
          </a:p>
          <a:p>
            <a:pPr>
              <a:tabLst>
                <a:tab pos="114300" algn="l"/>
              </a:tabLst>
            </a:pPr>
            <a:r>
              <a:rPr lang="en-US" sz="800" b="1" dirty="0"/>
              <a:t>2.	2nd Down @ 40 -Pass to Quarles @ 42 / INT </a:t>
            </a:r>
          </a:p>
          <a:p>
            <a:r>
              <a:rPr lang="en-US" sz="800" b="1" dirty="0"/>
              <a:t>Possession: Titans (3 plays / 4yds / 63yd FG) </a:t>
            </a:r>
          </a:p>
          <a:p>
            <a:pPr>
              <a:tabLst>
                <a:tab pos="114300" algn="l"/>
              </a:tabLst>
            </a:pPr>
            <a:r>
              <a:rPr lang="en-US" sz="800" b="1" dirty="0"/>
              <a:t>1.	1st Down @ 50 - Henry 0yd Run (FP)</a:t>
            </a:r>
          </a:p>
          <a:p>
            <a:pPr>
              <a:tabLst>
                <a:tab pos="114300" algn="l"/>
              </a:tabLst>
            </a:pPr>
            <a:r>
              <a:rPr lang="en-US" sz="800" b="1" dirty="0"/>
              <a:t>2.	2nd Down @ 50 - Pass to Brown @ 42 INC</a:t>
            </a:r>
          </a:p>
          <a:p>
            <a:pPr>
              <a:tabLst>
                <a:tab pos="114300" algn="l"/>
              </a:tabLst>
            </a:pPr>
            <a:r>
              <a:rPr lang="en-US" sz="800" b="1" dirty="0"/>
              <a:t>3.	3rd Down @ 50 - Henry 4yd Run (Carney)</a:t>
            </a:r>
          </a:p>
          <a:p>
            <a:pPr>
              <a:tabLst>
                <a:tab pos="114300" algn="l"/>
              </a:tabLst>
            </a:pPr>
            <a:r>
              <a:rPr lang="en-US" sz="800" b="1" dirty="0"/>
              <a:t>4.	4th Down @ 46 - 63 yd FG </a:t>
            </a:r>
            <a:r>
              <a:rPr lang="en-US" sz="800" b="1" dirty="0" err="1"/>
              <a:t>Att</a:t>
            </a:r>
            <a:r>
              <a:rPr lang="en-US" sz="800" b="1" dirty="0"/>
              <a:t> GOOD</a:t>
            </a:r>
          </a:p>
          <a:p>
            <a:pPr>
              <a:tabLst>
                <a:tab pos="228600" algn="l"/>
              </a:tabLst>
            </a:pPr>
            <a:r>
              <a:rPr lang="en-US" sz="800" b="1" dirty="0"/>
              <a:t>	Showboats 7 Titans 10</a:t>
            </a:r>
          </a:p>
          <a:p>
            <a:r>
              <a:rPr lang="en-US" sz="800" b="1" dirty="0"/>
              <a:t>End of QTR - Halftime</a:t>
            </a:r>
          </a:p>
          <a:p>
            <a:r>
              <a:rPr lang="en-US" sz="800" b="1" dirty="0"/>
              <a:t>Titans 1st possession to begin 2nd Half</a:t>
            </a:r>
          </a:p>
          <a:p>
            <a:pPr>
              <a:tabLst>
                <a:tab pos="228600" algn="l"/>
              </a:tabLst>
            </a:pPr>
            <a:r>
              <a:rPr lang="en-US" sz="800" b="1" dirty="0"/>
              <a:t>3rd Quarter</a:t>
            </a:r>
          </a:p>
          <a:p>
            <a:r>
              <a:rPr lang="en-US" sz="800" b="1" dirty="0"/>
              <a:t>Possession: Titans (3 plays / 31yds / 36 yd FG) </a:t>
            </a:r>
          </a:p>
          <a:p>
            <a:pPr>
              <a:tabLst>
                <a:tab pos="114300" algn="l"/>
                <a:tab pos="228600" algn="l"/>
              </a:tabLst>
            </a:pPr>
            <a:r>
              <a:rPr lang="en-US" sz="800" b="1" dirty="0"/>
              <a:t>1.	1st Down @ 50 - Henry FUMBLE @ 48 / Recovers @ 45 / 10 yd Run 		(FP)</a:t>
            </a:r>
          </a:p>
          <a:p>
            <a:pPr>
              <a:tabLst>
                <a:tab pos="114300" algn="l"/>
              </a:tabLst>
            </a:pPr>
            <a:r>
              <a:rPr lang="en-US" sz="800" b="1" dirty="0"/>
              <a:t>2.	2nd Down @ 40 - Pass to Davis @ 25 COMP 24yds (Lewis)</a:t>
            </a:r>
          </a:p>
          <a:p>
            <a:pPr>
              <a:tabLst>
                <a:tab pos="114300" algn="l"/>
              </a:tabLst>
            </a:pPr>
            <a:r>
              <a:rPr lang="en-US" sz="800" b="1" dirty="0"/>
              <a:t>3.	3rd Down @ 16 - Lewis -3yd Run (Gunn)</a:t>
            </a:r>
          </a:p>
          <a:p>
            <a:pPr>
              <a:tabLst>
                <a:tab pos="114300" algn="l"/>
              </a:tabLst>
            </a:pPr>
            <a:r>
              <a:rPr lang="en-US" sz="800" b="1" dirty="0"/>
              <a:t>4.	4th Down @ 19 - 36yd FG Att. GOOD </a:t>
            </a:r>
          </a:p>
          <a:p>
            <a:r>
              <a:rPr lang="en-US" sz="800" b="1" dirty="0"/>
              <a:t>Showboats 7 Titans 13</a:t>
            </a:r>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37D8894F-52F8-48E4-95B7-B33879438C9D}"/>
              </a:ext>
            </a:extLst>
          </p:cNvPr>
          <p:cNvSpPr txBox="1"/>
          <p:nvPr/>
        </p:nvSpPr>
        <p:spPr>
          <a:xfrm>
            <a:off x="3657598" y="2660888"/>
            <a:ext cx="3657600" cy="3657600"/>
          </a:xfrm>
          <a:prstGeom prst="rect">
            <a:avLst/>
          </a:prstGeom>
          <a:noFill/>
        </p:spPr>
        <p:txBody>
          <a:bodyPr wrap="square" rtlCol="0">
            <a:spAutoFit/>
          </a:bodyPr>
          <a:lstStyle/>
          <a:p>
            <a:r>
              <a:rPr lang="en-US" sz="800" b="1" dirty="0"/>
              <a:t>Possession: Showboats (4 plays  / 38 yds / NO SCORING) </a:t>
            </a:r>
          </a:p>
          <a:p>
            <a:pPr>
              <a:tabLst>
                <a:tab pos="114300" algn="l"/>
              </a:tabLst>
            </a:pPr>
            <a:r>
              <a:rPr lang="en-US" sz="800" b="1" dirty="0"/>
              <a:t>1.	1st Down @ 50 - Pass to Quarles @ 32 COMP 42 yds OB</a:t>
            </a:r>
          </a:p>
          <a:p>
            <a:pPr>
              <a:tabLst>
                <a:tab pos="114300" algn="l"/>
              </a:tabLst>
            </a:pPr>
            <a:r>
              <a:rPr lang="en-US" sz="800" b="1" dirty="0"/>
              <a:t>2.	2nd Down @ 8 - Quarles 0yd Run (Johns)</a:t>
            </a:r>
          </a:p>
          <a:p>
            <a:pPr>
              <a:tabLst>
                <a:tab pos="114300" algn="l"/>
              </a:tabLst>
            </a:pPr>
            <a:r>
              <a:rPr lang="en-US" sz="800" b="1" dirty="0"/>
              <a:t>3.	3rd Down @ 8 - Reid 1yd Run (Tannehill)</a:t>
            </a:r>
          </a:p>
          <a:p>
            <a:pPr>
              <a:tabLst>
                <a:tab pos="114300" algn="l"/>
              </a:tabLst>
            </a:pPr>
            <a:r>
              <a:rPr lang="en-US" sz="800" b="1" dirty="0"/>
              <a:t>4.	4th Down @ 7 - Reid -5yd Run (Walker)</a:t>
            </a:r>
          </a:p>
          <a:p>
            <a:pPr>
              <a:tabLst>
                <a:tab pos="228600" algn="l"/>
              </a:tabLst>
            </a:pPr>
            <a:r>
              <a:rPr lang="en-US" sz="800" b="1" dirty="0"/>
              <a:t>	Showboats 7 Titans 13   </a:t>
            </a:r>
          </a:p>
          <a:p>
            <a:r>
              <a:rPr lang="en-US" sz="800" b="1" dirty="0"/>
              <a:t>End of QTR</a:t>
            </a:r>
          </a:p>
          <a:p>
            <a:r>
              <a:rPr lang="en-US" sz="800" b="1" dirty="0"/>
              <a:t>4th Quarter</a:t>
            </a:r>
          </a:p>
          <a:p>
            <a:r>
              <a:rPr lang="en-US" sz="800" b="1" dirty="0"/>
              <a:t>Possession: Showboats (1 play / 50 yards / TD) </a:t>
            </a:r>
          </a:p>
          <a:p>
            <a:r>
              <a:rPr lang="en-US" sz="800" b="1" dirty="0"/>
              <a:t>* NOTE * Must score at least 6 points to tie or 7 to take the lead. </a:t>
            </a:r>
          </a:p>
          <a:p>
            <a:pPr>
              <a:tabLst>
                <a:tab pos="114300" algn="l"/>
              </a:tabLst>
            </a:pPr>
            <a:r>
              <a:rPr lang="en-US" sz="800" b="1" dirty="0"/>
              <a:t>1.	1st Down - Pass to Crawford @ 41 Comp 50yds TD</a:t>
            </a:r>
          </a:p>
          <a:p>
            <a:pPr>
              <a:tabLst>
                <a:tab pos="114300" algn="l"/>
              </a:tabLst>
            </a:pPr>
            <a:r>
              <a:rPr lang="en-US" sz="800" b="1" dirty="0"/>
              <a:t>	Conversion Kick GOOD</a:t>
            </a:r>
          </a:p>
          <a:p>
            <a:pPr>
              <a:tabLst>
                <a:tab pos="228600" algn="l"/>
              </a:tabLst>
            </a:pPr>
            <a:r>
              <a:rPr lang="en-US" sz="800" b="1" dirty="0"/>
              <a:t>	Showboats 14 Titans 13</a:t>
            </a:r>
          </a:p>
          <a:p>
            <a:r>
              <a:rPr lang="en-US" sz="800" b="1" dirty="0"/>
              <a:t>Possession: Titans (1 play / 39 yards / Missed FG)   </a:t>
            </a:r>
          </a:p>
          <a:p>
            <a:pPr>
              <a:tabLst>
                <a:tab pos="114300" algn="l"/>
              </a:tabLst>
            </a:pPr>
            <a:r>
              <a:rPr lang="en-US" sz="800" b="1" dirty="0"/>
              <a:t>* NOTE * Must run at least one play from scrimmage, must score, either a FG or a 	TD, to win.  </a:t>
            </a:r>
          </a:p>
          <a:p>
            <a:pPr>
              <a:tabLst>
                <a:tab pos="114300" algn="l"/>
              </a:tabLst>
            </a:pPr>
            <a:r>
              <a:rPr lang="en-US" sz="800" b="1" dirty="0"/>
              <a:t>1.	1st Down @ 50 - Henry 39yd Run OB</a:t>
            </a:r>
          </a:p>
          <a:p>
            <a:pPr>
              <a:tabLst>
                <a:tab pos="114300" algn="l"/>
              </a:tabLst>
            </a:pPr>
            <a:r>
              <a:rPr lang="en-US" sz="800" b="1" dirty="0"/>
              <a:t>2.	2nd Down @ 11 - 28yd FG Att. NO GOOD (Wide right) </a:t>
            </a:r>
          </a:p>
          <a:p>
            <a:pPr>
              <a:tabLst>
                <a:tab pos="228600" algn="l"/>
              </a:tabLst>
            </a:pPr>
            <a:r>
              <a:rPr lang="en-US" sz="800" b="1" dirty="0"/>
              <a:t>	Showboats 14 Titans 13</a:t>
            </a:r>
          </a:p>
          <a:p>
            <a:r>
              <a:rPr lang="en-US" sz="800" b="1" dirty="0"/>
              <a:t>End of QTR - END of GAME</a:t>
            </a:r>
          </a:p>
          <a:p>
            <a:pPr>
              <a:tabLst>
                <a:tab pos="114300" algn="l"/>
              </a:tabLst>
            </a:pPr>
            <a:r>
              <a:rPr lang="en-US" sz="800" b="1" dirty="0"/>
              <a:t>* NOTE * Titans chose to go for the quick win on 2nd down and kick a field goal 	but failed losing the game. Played the following alternate ending in which the 	Titans won on a 3rd down run for a TD.  </a:t>
            </a:r>
          </a:p>
          <a:p>
            <a:endParaRPr lang="en-US" sz="800" b="1" dirty="0"/>
          </a:p>
          <a:p>
            <a:r>
              <a:rPr lang="en-US" sz="800" b="1" dirty="0"/>
              <a:t>ALTERNATE ENDING: </a:t>
            </a:r>
          </a:p>
          <a:p>
            <a:pPr>
              <a:tabLst>
                <a:tab pos="114300" algn="l"/>
              </a:tabLst>
            </a:pPr>
            <a:r>
              <a:rPr lang="en-US" sz="800" b="1" dirty="0"/>
              <a:t>2.	2nd Down @ 11 - Henry 5yd Run OB</a:t>
            </a:r>
          </a:p>
          <a:p>
            <a:pPr>
              <a:tabLst>
                <a:tab pos="114300" algn="l"/>
              </a:tabLst>
            </a:pPr>
            <a:r>
              <a:rPr lang="en-US" sz="800" b="1" dirty="0"/>
              <a:t>3.	3rd Down @ 6 - Tannehill 6 yd Run TD</a:t>
            </a:r>
          </a:p>
          <a:p>
            <a:pPr>
              <a:tabLst>
                <a:tab pos="114300" algn="l"/>
              </a:tabLst>
            </a:pPr>
            <a:r>
              <a:rPr lang="en-US" sz="800" b="1" dirty="0"/>
              <a:t>	Conversion Kick  - Not needed </a:t>
            </a:r>
          </a:p>
          <a:p>
            <a:pPr>
              <a:tabLst>
                <a:tab pos="228600" algn="l"/>
              </a:tabLst>
            </a:pPr>
            <a:r>
              <a:rPr lang="en-US" sz="800" b="1" dirty="0"/>
              <a:t>	Showboats 14 Titans 19</a:t>
            </a:r>
          </a:p>
          <a:p>
            <a:endParaRPr lang="en-US" sz="800" b="1" dirty="0"/>
          </a:p>
          <a:p>
            <a:endParaRPr lang="en-US" sz="1000" b="1" dirty="0"/>
          </a:p>
          <a:p>
            <a:endParaRPr lang="en-US" sz="1200" b="1" dirty="0"/>
          </a:p>
        </p:txBody>
      </p:sp>
      <p:grpSp>
        <p:nvGrpSpPr>
          <p:cNvPr id="13" name="Group 12"/>
          <p:cNvGrpSpPr/>
          <p:nvPr/>
        </p:nvGrpSpPr>
        <p:grpSpPr>
          <a:xfrm>
            <a:off x="457200" y="6589939"/>
            <a:ext cx="6858000" cy="2537460"/>
            <a:chOff x="357052" y="6589939"/>
            <a:chExt cx="6901542" cy="2537460"/>
          </a:xfrm>
        </p:grpSpPr>
        <p:pic>
          <p:nvPicPr>
            <p:cNvPr id="11" name="Picture 10" descr="DSC01086.JPG"/>
            <p:cNvPicPr>
              <a:picLocks noChangeAspect="1"/>
            </p:cNvPicPr>
            <p:nvPr/>
          </p:nvPicPr>
          <p:blipFill>
            <a:blip r:embed="rId3" cstate="print"/>
            <a:stretch>
              <a:fillRect/>
            </a:stretch>
          </p:blipFill>
          <p:spPr>
            <a:xfrm>
              <a:off x="357052" y="6589939"/>
              <a:ext cx="3383280" cy="2537460"/>
            </a:xfrm>
            <a:prstGeom prst="rect">
              <a:avLst/>
            </a:prstGeom>
            <a:ln>
              <a:noFill/>
            </a:ln>
            <a:effectLst>
              <a:outerShdw blurRad="292100" dist="139700" dir="2700000" algn="tl" rotWithShape="0">
                <a:srgbClr val="333333">
                  <a:alpha val="65000"/>
                </a:srgbClr>
              </a:outerShdw>
            </a:effectLst>
          </p:spPr>
        </p:pic>
        <p:pic>
          <p:nvPicPr>
            <p:cNvPr id="12" name="Picture 11" descr="DSC01087.JPG"/>
            <p:cNvPicPr>
              <a:picLocks noChangeAspect="1"/>
            </p:cNvPicPr>
            <p:nvPr/>
          </p:nvPicPr>
          <p:blipFill>
            <a:blip r:embed="rId4" cstate="print"/>
            <a:stretch>
              <a:fillRect/>
            </a:stretch>
          </p:blipFill>
          <p:spPr>
            <a:xfrm>
              <a:off x="3875314" y="6589939"/>
              <a:ext cx="3383280" cy="2537460"/>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xmlns="" val="32229005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FBC4464-936A-467D-B1E3-7CAFA22C15DA}"/>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D5D97F3D-6B5A-4E37-B048-C81829365526}"/>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12/05/2020 WK7 Game 2</a:t>
            </a:r>
          </a:p>
          <a:p>
            <a:r>
              <a:rPr lang="en-US" sz="1600" dirty="0">
                <a:latin typeface="Arial Black" panose="020B0A04020102020204" pitchFamily="34" charset="0"/>
              </a:rPr>
              <a:t>Knoxville Bears @ Memphis </a:t>
            </a:r>
            <a:r>
              <a:rPr lang="en-US" sz="1600" dirty="0" err="1">
                <a:latin typeface="Arial Black" panose="020B0A04020102020204" pitchFamily="34" charset="0"/>
              </a:rPr>
              <a:t>Southmen</a:t>
            </a:r>
            <a:endParaRPr lang="en-US" sz="1600" dirty="0">
              <a:latin typeface="Arial Black" panose="020B0A04020102020204" pitchFamily="34" charset="0"/>
            </a:endParaRPr>
          </a:p>
        </p:txBody>
      </p:sp>
      <p:sp>
        <p:nvSpPr>
          <p:cNvPr id="4" name="TextBox 3">
            <a:extLst>
              <a:ext uri="{FF2B5EF4-FFF2-40B4-BE49-F238E27FC236}">
                <a16:creationId xmlns:a16="http://schemas.microsoft.com/office/drawing/2014/main" xmlns="" id="{5B24C556-9221-426D-9F1A-63D5AAD87746}"/>
              </a:ext>
            </a:extLst>
          </p:cNvPr>
          <p:cNvSpPr txBox="1"/>
          <p:nvPr/>
        </p:nvSpPr>
        <p:spPr>
          <a:xfrm>
            <a:off x="462797" y="751371"/>
            <a:ext cx="118872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Knoxville Bears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12 Troutman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31 Nichols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23 Faircloth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Frazier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Baskette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McCauley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52 Shafer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Warwick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Cole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75 Daniels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xmlns="" id="{0FC599A6-D858-4E43-B935-B7D78CA1C2EC}"/>
              </a:ext>
            </a:extLst>
          </p:cNvPr>
          <p:cNvSpPr txBox="1"/>
          <p:nvPr/>
        </p:nvSpPr>
        <p:spPr>
          <a:xfrm>
            <a:off x="1320279"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1A25BA66-A81D-43B2-9290-B3B053423D80}"/>
              </a:ext>
            </a:extLst>
          </p:cNvPr>
          <p:cNvSpPr txBox="1"/>
          <p:nvPr/>
        </p:nvSpPr>
        <p:spPr>
          <a:xfrm>
            <a:off x="1880116" y="751371"/>
            <a:ext cx="109728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Haurte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Csonka</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Kiick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42 Warfield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Marshall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Hill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Kruyer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Mikolajczyk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Canale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Cotton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4462F11F-56E0-45AE-A225-E7BE625938D9}"/>
              </a:ext>
            </a:extLst>
          </p:cNvPr>
          <p:cNvGraphicFramePr>
            <a:graphicFrameLocks noGrp="1"/>
          </p:cNvGraphicFramePr>
          <p:nvPr>
            <p:extLst>
              <p:ext uri="{D42A27DB-BD31-4B8C-83A1-F6EECF244321}">
                <p14:modId xmlns:p14="http://schemas.microsoft.com/office/powerpoint/2010/main" xmlns="" val="2000424705"/>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a:effectLst/>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Bears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Southmen</a:t>
                      </a: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27106088-34DA-4805-9290-15AA5C34DA50}"/>
              </a:ext>
            </a:extLst>
          </p:cNvPr>
          <p:cNvSpPr txBox="1"/>
          <p:nvPr/>
        </p:nvSpPr>
        <p:spPr>
          <a:xfrm>
            <a:off x="3657598" y="1353659"/>
            <a:ext cx="3657600" cy="155448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Lst>
            </a:pPr>
            <a:r>
              <a:rPr lang="en-US" sz="800" b="1" u="sng" dirty="0"/>
              <a:t>Scoring</a:t>
            </a:r>
            <a:r>
              <a:rPr lang="en-US" sz="800" b="1" dirty="0"/>
              <a:t> 						KNX 	MEM</a:t>
            </a:r>
          </a:p>
          <a:p>
            <a:pPr>
              <a:tabLst>
                <a:tab pos="117475" algn="l"/>
              </a:tabLst>
            </a:pPr>
            <a:r>
              <a:rPr lang="en-US" sz="800" b="1" dirty="0"/>
              <a:t>1st QTR</a:t>
            </a:r>
          </a:p>
          <a:p>
            <a:pPr>
              <a:tabLst>
                <a:tab pos="117475" algn="l"/>
              </a:tabLst>
            </a:pPr>
            <a:r>
              <a:rPr lang="en-US" sz="800" b="1" dirty="0"/>
              <a:t>KNX - 28 yd Field Goal	  			   3 	    0</a:t>
            </a:r>
          </a:p>
          <a:p>
            <a:pPr>
              <a:tabLst>
                <a:tab pos="117475" algn="l"/>
              </a:tabLst>
            </a:pPr>
            <a:r>
              <a:rPr lang="en-US" sz="800" b="1" dirty="0"/>
              <a:t>MEM - </a:t>
            </a:r>
            <a:r>
              <a:rPr lang="en-US" sz="800" b="1" dirty="0" err="1"/>
              <a:t>Csonka</a:t>
            </a:r>
            <a:r>
              <a:rPr lang="en-US" sz="800" b="1" dirty="0"/>
              <a:t> 29yd Pass from </a:t>
            </a:r>
            <a:r>
              <a:rPr lang="en-US" sz="800" b="1" dirty="0" err="1"/>
              <a:t>Huarte</a:t>
            </a:r>
            <a:r>
              <a:rPr lang="en-US" sz="800" b="1" dirty="0"/>
              <a:t> (Kick GOOD)	  	   3	    7</a:t>
            </a:r>
          </a:p>
          <a:p>
            <a:pPr>
              <a:tabLst>
                <a:tab pos="117475" algn="l"/>
              </a:tabLst>
            </a:pPr>
            <a:r>
              <a:rPr lang="en-US" sz="800" b="1" dirty="0"/>
              <a:t>2nd QTR</a:t>
            </a:r>
          </a:p>
          <a:p>
            <a:pPr>
              <a:tabLst>
                <a:tab pos="117475" algn="l"/>
              </a:tabLst>
            </a:pPr>
            <a:r>
              <a:rPr lang="en-US" sz="800" b="1" dirty="0"/>
              <a:t>KNX - Nichols 20 yd Run (Kick GOOD)	 		  10	    7</a:t>
            </a:r>
          </a:p>
          <a:p>
            <a:pPr>
              <a:tabLst>
                <a:tab pos="117475" algn="l"/>
              </a:tabLst>
            </a:pPr>
            <a:r>
              <a:rPr lang="en-US" sz="800" b="1" dirty="0"/>
              <a:t>MEM - </a:t>
            </a:r>
            <a:r>
              <a:rPr lang="en-US" sz="800" b="1" dirty="0" err="1"/>
              <a:t>Csonka</a:t>
            </a:r>
            <a:r>
              <a:rPr lang="en-US" sz="800" b="1" dirty="0"/>
              <a:t> 6yd Pass from </a:t>
            </a:r>
            <a:r>
              <a:rPr lang="en-US" sz="800" b="1" dirty="0" err="1"/>
              <a:t>Huarte</a:t>
            </a:r>
            <a:r>
              <a:rPr lang="en-US" sz="800" b="1" dirty="0"/>
              <a:t> (Kick GOOD)	 	  10 	   14</a:t>
            </a:r>
          </a:p>
          <a:p>
            <a:pPr>
              <a:tabLst>
                <a:tab pos="117475" algn="l"/>
              </a:tabLst>
            </a:pPr>
            <a:r>
              <a:rPr lang="en-US" sz="800" b="1" dirty="0"/>
              <a:t>3rd QTR</a:t>
            </a:r>
          </a:p>
          <a:p>
            <a:pPr>
              <a:tabLst>
                <a:tab pos="117475" algn="l"/>
              </a:tabLst>
            </a:pPr>
            <a:r>
              <a:rPr lang="en-US" sz="800" b="1" dirty="0"/>
              <a:t>MEM - Warfield 28yd Pass from </a:t>
            </a:r>
            <a:r>
              <a:rPr lang="en-US" sz="800" b="1" dirty="0" err="1"/>
              <a:t>Huarte</a:t>
            </a:r>
            <a:r>
              <a:rPr lang="en-US" sz="800" b="1" dirty="0"/>
              <a:t> (Kick GOOD)	 	  10	   21</a:t>
            </a:r>
          </a:p>
          <a:p>
            <a:pPr>
              <a:tabLst>
                <a:tab pos="117475" algn="l"/>
              </a:tabLst>
            </a:pPr>
            <a:r>
              <a:rPr lang="en-US" sz="800" b="1" dirty="0"/>
              <a:t>KNX - </a:t>
            </a:r>
            <a:r>
              <a:rPr lang="en-US" sz="800" b="1" dirty="0" err="1"/>
              <a:t>Baskette</a:t>
            </a:r>
            <a:r>
              <a:rPr lang="en-US" sz="800" b="1" dirty="0"/>
              <a:t> 50yd Pass from Troutman	 		  17	   21</a:t>
            </a:r>
          </a:p>
          <a:p>
            <a:pPr>
              <a:tabLst>
                <a:tab pos="117475" algn="l"/>
              </a:tabLst>
            </a:pPr>
            <a:r>
              <a:rPr lang="en-US" sz="800" b="1" dirty="0"/>
              <a:t>4th QTR</a:t>
            </a:r>
          </a:p>
          <a:p>
            <a:pPr>
              <a:tabLst>
                <a:tab pos="117475" algn="l"/>
              </a:tabLst>
            </a:pPr>
            <a:r>
              <a:rPr lang="en-US" sz="800" b="1" dirty="0"/>
              <a:t>KNX - Fail to score to take lead 	 			  17	   21</a:t>
            </a:r>
          </a:p>
          <a:p>
            <a:pPr>
              <a:tabLst>
                <a:tab pos="2852738" algn="l"/>
                <a:tab pos="3138488" algn="l"/>
              </a:tabLst>
            </a:pPr>
            <a:r>
              <a:rPr lang="en-US" sz="800" b="1" dirty="0"/>
              <a:t>	   </a:t>
            </a:r>
          </a:p>
        </p:txBody>
      </p:sp>
      <p:sp>
        <p:nvSpPr>
          <p:cNvPr id="9" name="TextBox 8">
            <a:extLst>
              <a:ext uri="{FF2B5EF4-FFF2-40B4-BE49-F238E27FC236}">
                <a16:creationId xmlns:a16="http://schemas.microsoft.com/office/drawing/2014/main" xmlns="" id="{24E13D6A-F3E4-4C97-905A-C84B21ADA90C}"/>
              </a:ext>
            </a:extLst>
          </p:cNvPr>
          <p:cNvSpPr txBox="1"/>
          <p:nvPr/>
        </p:nvSpPr>
        <p:spPr>
          <a:xfrm>
            <a:off x="457198" y="2291556"/>
            <a:ext cx="3200400" cy="4247317"/>
          </a:xfrm>
          <a:prstGeom prst="rect">
            <a:avLst/>
          </a:prstGeom>
          <a:noFill/>
        </p:spPr>
        <p:txBody>
          <a:bodyPr wrap="square" rtlCol="0">
            <a:spAutoFit/>
          </a:bodyPr>
          <a:lstStyle/>
          <a:p>
            <a:r>
              <a:rPr lang="en-US" sz="800" b="1" dirty="0"/>
              <a:t>Coin Toss “Heads” Bears 1st possession</a:t>
            </a:r>
          </a:p>
          <a:p>
            <a:r>
              <a:rPr lang="en-US" sz="800" b="1" dirty="0"/>
              <a:t>1st QTR</a:t>
            </a:r>
          </a:p>
          <a:p>
            <a:r>
              <a:rPr lang="en-US" sz="800" b="1" dirty="0"/>
              <a:t>Possession: Bears (3 plays / 39 yds / 28 yd FG)</a:t>
            </a:r>
          </a:p>
          <a:p>
            <a:pPr>
              <a:tabLst>
                <a:tab pos="114300" algn="l"/>
              </a:tabLst>
            </a:pPr>
            <a:r>
              <a:rPr lang="en-US" sz="800" b="1" dirty="0"/>
              <a:t>1.	1st Down @ 50 - Nichols -7yd Run OB</a:t>
            </a:r>
          </a:p>
          <a:p>
            <a:pPr>
              <a:tabLst>
                <a:tab pos="114300" algn="l"/>
              </a:tabLst>
            </a:pPr>
            <a:r>
              <a:rPr lang="en-US" sz="800" b="1" dirty="0"/>
              <a:t>2.	2nd Down @ -43 - Faircloth 41yd Run OB</a:t>
            </a:r>
          </a:p>
          <a:p>
            <a:pPr>
              <a:tabLst>
                <a:tab pos="114300" algn="l"/>
              </a:tabLst>
            </a:pPr>
            <a:r>
              <a:rPr lang="en-US" sz="800" b="1" dirty="0"/>
              <a:t>3.	3rd Down @ 16 - Pass to </a:t>
            </a:r>
            <a:r>
              <a:rPr lang="en-US" sz="800" b="1" dirty="0" err="1"/>
              <a:t>Baskette</a:t>
            </a:r>
            <a:r>
              <a:rPr lang="en-US" sz="800" b="1" dirty="0"/>
              <a:t> @ 20 COMP 5yds (</a:t>
            </a:r>
            <a:r>
              <a:rPr lang="en-US" sz="800" b="1" dirty="0" err="1"/>
              <a:t>Csonka</a:t>
            </a:r>
            <a:r>
              <a:rPr lang="en-US" sz="800" b="1" dirty="0"/>
              <a:t>)</a:t>
            </a:r>
          </a:p>
          <a:p>
            <a:pPr>
              <a:tabLst>
                <a:tab pos="114300" algn="l"/>
              </a:tabLst>
            </a:pPr>
            <a:r>
              <a:rPr lang="en-US" sz="800" b="1" dirty="0"/>
              <a:t>4.	4th Down @ 11 - 28 yd FG Att. GOOD </a:t>
            </a:r>
          </a:p>
          <a:p>
            <a:pPr>
              <a:tabLst>
                <a:tab pos="114300" algn="l"/>
              </a:tabLst>
            </a:pPr>
            <a:r>
              <a:rPr lang="en-US" sz="800" b="1" dirty="0"/>
              <a:t>	Conversion Kick GOOD</a:t>
            </a:r>
          </a:p>
          <a:p>
            <a:pPr>
              <a:tabLst>
                <a:tab pos="228600" algn="l"/>
              </a:tabLst>
            </a:pPr>
            <a:r>
              <a:rPr lang="en-US" sz="800" b="1" dirty="0"/>
              <a:t>	Bears 3 </a:t>
            </a:r>
            <a:r>
              <a:rPr lang="en-US" sz="800" b="1" dirty="0" err="1"/>
              <a:t>Southmen</a:t>
            </a:r>
            <a:r>
              <a:rPr lang="en-US" sz="800" b="1" dirty="0"/>
              <a:t> 0</a:t>
            </a:r>
          </a:p>
          <a:p>
            <a:r>
              <a:rPr lang="en-US" sz="800" b="1" dirty="0"/>
              <a:t>Possession: </a:t>
            </a:r>
            <a:r>
              <a:rPr lang="en-US" sz="800" b="1" dirty="0" err="1"/>
              <a:t>Southmen</a:t>
            </a:r>
            <a:r>
              <a:rPr lang="en-US" sz="800" b="1" dirty="0"/>
              <a:t> (2 plays / 50 yds / TD)</a:t>
            </a:r>
          </a:p>
          <a:p>
            <a:pPr>
              <a:tabLst>
                <a:tab pos="114300" algn="l"/>
              </a:tabLst>
            </a:pPr>
            <a:r>
              <a:rPr lang="en-US" sz="800" b="1" dirty="0"/>
              <a:t>1.	1st Down @ 50 - </a:t>
            </a:r>
            <a:r>
              <a:rPr lang="en-US" sz="800" b="1" dirty="0" err="1"/>
              <a:t>Kiick</a:t>
            </a:r>
            <a:r>
              <a:rPr lang="en-US" sz="800" b="1" dirty="0"/>
              <a:t> 21yd Run (</a:t>
            </a:r>
            <a:r>
              <a:rPr lang="en-US" sz="800" b="1" dirty="0" err="1"/>
              <a:t>Mikolajczyk</a:t>
            </a:r>
            <a:r>
              <a:rPr lang="en-US" sz="800" b="1" dirty="0"/>
              <a:t>)</a:t>
            </a:r>
          </a:p>
          <a:p>
            <a:pPr>
              <a:tabLst>
                <a:tab pos="114300" algn="l"/>
              </a:tabLst>
            </a:pPr>
            <a:r>
              <a:rPr lang="en-US" sz="800" b="1" dirty="0"/>
              <a:t>2.	2nd Down @ 29 - Pass to </a:t>
            </a:r>
            <a:r>
              <a:rPr lang="en-US" sz="800" b="1" dirty="0" err="1"/>
              <a:t>Csonka</a:t>
            </a:r>
            <a:r>
              <a:rPr lang="en-US" sz="800" b="1" dirty="0"/>
              <a:t> @ 11 COMP 29 yds TD</a:t>
            </a:r>
          </a:p>
          <a:p>
            <a:pPr>
              <a:tabLst>
                <a:tab pos="114300" algn="l"/>
              </a:tabLst>
            </a:pPr>
            <a:r>
              <a:rPr lang="en-US" sz="800" b="1" dirty="0"/>
              <a:t>	Conversion Kick GOOD</a:t>
            </a:r>
          </a:p>
          <a:p>
            <a:pPr>
              <a:tabLst>
                <a:tab pos="228600" algn="l"/>
              </a:tabLst>
            </a:pPr>
            <a:r>
              <a:rPr lang="en-US" sz="800" b="1" dirty="0"/>
              <a:t>	Bears 3 </a:t>
            </a:r>
            <a:r>
              <a:rPr lang="en-US" sz="800" b="1" dirty="0" err="1"/>
              <a:t>Southmen</a:t>
            </a:r>
            <a:r>
              <a:rPr lang="en-US" sz="800" b="1" dirty="0"/>
              <a:t> 7</a:t>
            </a:r>
          </a:p>
          <a:p>
            <a:r>
              <a:rPr lang="en-US" sz="800" b="1" dirty="0"/>
              <a:t>End of QTR</a:t>
            </a:r>
          </a:p>
          <a:p>
            <a:r>
              <a:rPr lang="en-US" sz="800" b="1" dirty="0"/>
              <a:t>2nd Quarter</a:t>
            </a:r>
          </a:p>
          <a:p>
            <a:r>
              <a:rPr lang="en-US" sz="800" b="1" dirty="0"/>
              <a:t>Possession: Bears (2 plays / 50 yds  / TD)</a:t>
            </a:r>
          </a:p>
          <a:p>
            <a:pPr>
              <a:tabLst>
                <a:tab pos="114300" algn="l"/>
              </a:tabLst>
            </a:pPr>
            <a:r>
              <a:rPr lang="en-US" sz="800" b="1" dirty="0"/>
              <a:t>1.	1st Down @ 50 - Pass to Frazier @ 40 COMP 30yds OB</a:t>
            </a:r>
          </a:p>
          <a:p>
            <a:pPr>
              <a:tabLst>
                <a:tab pos="114300" algn="l"/>
              </a:tabLst>
            </a:pPr>
            <a:r>
              <a:rPr lang="en-US" sz="800" b="1" dirty="0"/>
              <a:t>2.	2nd Down @ 20 - Nichols 20yd Run TD</a:t>
            </a:r>
          </a:p>
          <a:p>
            <a:pPr>
              <a:tabLst>
                <a:tab pos="114300" algn="l"/>
              </a:tabLst>
            </a:pPr>
            <a:r>
              <a:rPr lang="en-US" sz="800" b="1" dirty="0"/>
              <a:t>	Conversion Kick GOOD</a:t>
            </a:r>
          </a:p>
          <a:p>
            <a:pPr>
              <a:tabLst>
                <a:tab pos="228600" algn="l"/>
              </a:tabLst>
            </a:pPr>
            <a:r>
              <a:rPr lang="en-US" sz="800" b="1" dirty="0"/>
              <a:t>	Bears 10 Showboats 7</a:t>
            </a:r>
          </a:p>
          <a:p>
            <a:r>
              <a:rPr lang="en-US" sz="800" b="1" dirty="0"/>
              <a:t>Possession: </a:t>
            </a:r>
            <a:r>
              <a:rPr lang="en-US" sz="800" b="1" dirty="0" err="1"/>
              <a:t>Southmen</a:t>
            </a:r>
            <a:r>
              <a:rPr lang="en-US" sz="800" b="1" dirty="0"/>
              <a:t> (3 plays / 50 yds / TD)</a:t>
            </a:r>
          </a:p>
          <a:p>
            <a:pPr>
              <a:tabLst>
                <a:tab pos="114300" algn="l"/>
              </a:tabLst>
            </a:pPr>
            <a:r>
              <a:rPr lang="en-US" sz="800" b="1" dirty="0"/>
              <a:t>1.	1st Down @ 50 - </a:t>
            </a:r>
            <a:r>
              <a:rPr lang="en-US" sz="800" b="1" dirty="0" err="1"/>
              <a:t>Kiick</a:t>
            </a:r>
            <a:r>
              <a:rPr lang="en-US" sz="800" b="1" dirty="0"/>
              <a:t> 0yd Run (</a:t>
            </a:r>
            <a:r>
              <a:rPr lang="en-US" sz="800" b="1" dirty="0" err="1"/>
              <a:t>Baskette</a:t>
            </a:r>
            <a:r>
              <a:rPr lang="en-US" sz="800" b="1" dirty="0"/>
              <a:t>)</a:t>
            </a:r>
          </a:p>
          <a:p>
            <a:pPr>
              <a:tabLst>
                <a:tab pos="114300" algn="l"/>
              </a:tabLst>
            </a:pPr>
            <a:r>
              <a:rPr lang="en-US" sz="800" b="1" dirty="0"/>
              <a:t>2.	2nd Down @ 50 - </a:t>
            </a:r>
            <a:r>
              <a:rPr lang="en-US" sz="800" b="1" dirty="0" err="1"/>
              <a:t>Csonka</a:t>
            </a:r>
            <a:r>
              <a:rPr lang="en-US" sz="800" b="1" dirty="0"/>
              <a:t> 44 yd Run OB</a:t>
            </a:r>
          </a:p>
          <a:p>
            <a:pPr>
              <a:tabLst>
                <a:tab pos="114300" algn="l"/>
              </a:tabLst>
            </a:pPr>
            <a:r>
              <a:rPr lang="en-US" sz="800" b="1" dirty="0"/>
              <a:t>3.	3rd Down @ 6 - Pass to </a:t>
            </a:r>
            <a:r>
              <a:rPr lang="en-US" sz="800" b="1" dirty="0" err="1"/>
              <a:t>Csonka</a:t>
            </a:r>
            <a:r>
              <a:rPr lang="en-US" sz="800" b="1" dirty="0"/>
              <a:t> @ 12 COMP 6yds TD</a:t>
            </a:r>
          </a:p>
          <a:p>
            <a:pPr>
              <a:tabLst>
                <a:tab pos="114300" algn="l"/>
              </a:tabLst>
            </a:pPr>
            <a:r>
              <a:rPr lang="en-US" sz="800" b="1" dirty="0"/>
              <a:t>	Conversion Kick GOOD</a:t>
            </a:r>
          </a:p>
          <a:p>
            <a:pPr>
              <a:tabLst>
                <a:tab pos="228600" algn="l"/>
              </a:tabLst>
            </a:pPr>
            <a:r>
              <a:rPr lang="en-US" sz="800" b="1" dirty="0"/>
              <a:t>	Bears 10 </a:t>
            </a:r>
            <a:r>
              <a:rPr lang="en-US" sz="800" b="1" dirty="0" err="1"/>
              <a:t>Southmen</a:t>
            </a:r>
            <a:r>
              <a:rPr lang="en-US" sz="800" b="1" dirty="0"/>
              <a:t> 14</a:t>
            </a:r>
          </a:p>
          <a:p>
            <a:r>
              <a:rPr lang="en-US" sz="800" b="1" dirty="0"/>
              <a:t>End of QTR - Halftime</a:t>
            </a:r>
          </a:p>
          <a:p>
            <a:r>
              <a:rPr lang="en-US" sz="800" b="1" dirty="0" err="1"/>
              <a:t>Southmen</a:t>
            </a:r>
            <a:r>
              <a:rPr lang="en-US" sz="800" b="1" dirty="0"/>
              <a:t> 1st possession to begin 2nd Half</a:t>
            </a:r>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63EB06B5-B28E-4B85-92E9-148CDF44F5EC}"/>
              </a:ext>
            </a:extLst>
          </p:cNvPr>
          <p:cNvSpPr txBox="1"/>
          <p:nvPr/>
        </p:nvSpPr>
        <p:spPr>
          <a:xfrm>
            <a:off x="3657598" y="2908139"/>
            <a:ext cx="3657600" cy="3016210"/>
          </a:xfrm>
          <a:prstGeom prst="rect">
            <a:avLst/>
          </a:prstGeom>
          <a:noFill/>
        </p:spPr>
        <p:txBody>
          <a:bodyPr wrap="square" rtlCol="0">
            <a:spAutoFit/>
          </a:bodyPr>
          <a:lstStyle/>
          <a:p>
            <a:r>
              <a:rPr lang="en-US" sz="800" b="1" dirty="0"/>
              <a:t>3rd Quarter</a:t>
            </a:r>
          </a:p>
          <a:p>
            <a:r>
              <a:rPr lang="en-US" sz="800" b="1" dirty="0"/>
              <a:t>Possession: </a:t>
            </a:r>
            <a:r>
              <a:rPr lang="en-US" sz="800" b="1" dirty="0" err="1"/>
              <a:t>Southmen</a:t>
            </a:r>
            <a:r>
              <a:rPr lang="en-US" sz="800" b="1" dirty="0"/>
              <a:t> (2 plays / 50 yds / TD)</a:t>
            </a:r>
          </a:p>
          <a:p>
            <a:pPr>
              <a:tabLst>
                <a:tab pos="114300" algn="l"/>
              </a:tabLst>
            </a:pPr>
            <a:r>
              <a:rPr lang="en-US" sz="800" b="1" dirty="0"/>
              <a:t>1.	1st Down @ 50 - </a:t>
            </a:r>
            <a:r>
              <a:rPr lang="en-US" sz="800" b="1" dirty="0" err="1"/>
              <a:t>Csonka</a:t>
            </a:r>
            <a:r>
              <a:rPr lang="en-US" sz="800" b="1" dirty="0"/>
              <a:t> 22yds (Schafer)</a:t>
            </a:r>
          </a:p>
          <a:p>
            <a:pPr>
              <a:tabLst>
                <a:tab pos="114300" algn="l"/>
              </a:tabLst>
            </a:pPr>
            <a:r>
              <a:rPr lang="en-US" sz="800" b="1" dirty="0"/>
              <a:t>2.	2nd Down @ 28 - Pass to Warfield @ 14 COMP 28yds TD</a:t>
            </a:r>
          </a:p>
          <a:p>
            <a:pPr>
              <a:tabLst>
                <a:tab pos="114300" algn="l"/>
              </a:tabLst>
            </a:pPr>
            <a:r>
              <a:rPr lang="en-US" sz="800" b="1" dirty="0"/>
              <a:t>	Conversion Kick GOOD</a:t>
            </a:r>
          </a:p>
          <a:p>
            <a:pPr>
              <a:tabLst>
                <a:tab pos="228600" algn="l"/>
              </a:tabLst>
            </a:pPr>
            <a:r>
              <a:rPr lang="en-US" sz="800" b="1" dirty="0"/>
              <a:t>	Bears 10 </a:t>
            </a:r>
            <a:r>
              <a:rPr lang="en-US" sz="800" b="1" dirty="0" err="1"/>
              <a:t>Southmen</a:t>
            </a:r>
            <a:r>
              <a:rPr lang="en-US" sz="800" b="1" dirty="0"/>
              <a:t> 21</a:t>
            </a:r>
          </a:p>
          <a:p>
            <a:r>
              <a:rPr lang="en-US" sz="800" b="1" dirty="0"/>
              <a:t>Possession: Bears (1 play / 50 yds / TD) </a:t>
            </a:r>
          </a:p>
          <a:p>
            <a:pPr>
              <a:tabLst>
                <a:tab pos="114300" algn="l"/>
              </a:tabLst>
            </a:pPr>
            <a:r>
              <a:rPr lang="en-US" sz="800" b="1" dirty="0"/>
              <a:t>1.	1st Down @ 50 - Pass to </a:t>
            </a:r>
            <a:r>
              <a:rPr lang="en-US" sz="800" b="1" dirty="0" err="1"/>
              <a:t>Baskette</a:t>
            </a:r>
            <a:r>
              <a:rPr lang="en-US" sz="800" b="1" dirty="0"/>
              <a:t> @ 36 COMP 50yds TD</a:t>
            </a:r>
          </a:p>
          <a:p>
            <a:pPr>
              <a:tabLst>
                <a:tab pos="114300" algn="l"/>
              </a:tabLst>
            </a:pPr>
            <a:r>
              <a:rPr lang="en-US" sz="800" b="1" dirty="0"/>
              <a:t>	Conversion Kick GOOD</a:t>
            </a:r>
          </a:p>
          <a:p>
            <a:pPr>
              <a:tabLst>
                <a:tab pos="228600" algn="l"/>
              </a:tabLst>
            </a:pPr>
            <a:r>
              <a:rPr lang="en-US" sz="800" b="1" dirty="0"/>
              <a:t>	Bears 17 </a:t>
            </a:r>
            <a:r>
              <a:rPr lang="en-US" sz="800" b="1" dirty="0" err="1"/>
              <a:t>Southmen</a:t>
            </a:r>
            <a:r>
              <a:rPr lang="en-US" sz="800" b="1" dirty="0"/>
              <a:t> 21</a:t>
            </a:r>
          </a:p>
          <a:p>
            <a:r>
              <a:rPr lang="en-US" sz="800" b="1" dirty="0"/>
              <a:t>End of QTR</a:t>
            </a:r>
          </a:p>
          <a:p>
            <a:r>
              <a:rPr lang="en-US" sz="800" b="1" dirty="0"/>
              <a:t>4th Quarter</a:t>
            </a:r>
          </a:p>
          <a:p>
            <a:r>
              <a:rPr lang="en-US" sz="800" b="1" dirty="0"/>
              <a:t>* NOTE * Bears to get first possession. Must score a touchdown to take the lead. </a:t>
            </a:r>
          </a:p>
          <a:p>
            <a:r>
              <a:rPr lang="en-US" sz="800" b="1" dirty="0"/>
              <a:t>Possession: Bears (4 Plays / 46yds / NO SCORE) </a:t>
            </a:r>
          </a:p>
          <a:p>
            <a:pPr>
              <a:tabLst>
                <a:tab pos="114300" algn="l"/>
              </a:tabLst>
            </a:pPr>
            <a:r>
              <a:rPr lang="en-US" sz="800" b="1" dirty="0"/>
              <a:t>1.	1st Down @ 50 - Nichols 3yd Run (Warfield)</a:t>
            </a:r>
          </a:p>
          <a:p>
            <a:pPr>
              <a:tabLst>
                <a:tab pos="114300" algn="l"/>
              </a:tabLst>
            </a:pPr>
            <a:r>
              <a:rPr lang="en-US" sz="800" b="1" dirty="0"/>
              <a:t>2.	2nd Down @ 47 - Pass to </a:t>
            </a:r>
            <a:r>
              <a:rPr lang="en-US" sz="800" b="1" dirty="0" err="1"/>
              <a:t>Baskette</a:t>
            </a:r>
            <a:r>
              <a:rPr lang="en-US" sz="800" b="1" dirty="0"/>
              <a:t> @ 27 COMP 30yds (</a:t>
            </a:r>
            <a:r>
              <a:rPr lang="en-US" sz="800" b="1" dirty="0" err="1"/>
              <a:t>Csonka</a:t>
            </a:r>
            <a:r>
              <a:rPr lang="en-US" sz="800" b="1" dirty="0"/>
              <a:t>)</a:t>
            </a:r>
          </a:p>
          <a:p>
            <a:pPr>
              <a:tabLst>
                <a:tab pos="114300" algn="l"/>
              </a:tabLst>
            </a:pPr>
            <a:r>
              <a:rPr lang="en-US" sz="800" b="1" dirty="0"/>
              <a:t>3.	3rd Down @ 17 - Pass to Nichols @ 33 COMP 0yds (Shirk)</a:t>
            </a:r>
          </a:p>
          <a:p>
            <a:pPr>
              <a:tabLst>
                <a:tab pos="114300" algn="l"/>
              </a:tabLst>
            </a:pPr>
            <a:r>
              <a:rPr lang="en-US" sz="800" b="1" dirty="0"/>
              <a:t>4.	4th Down @ 17 - Pass to </a:t>
            </a:r>
            <a:r>
              <a:rPr lang="en-US" sz="800" b="1" dirty="0" err="1"/>
              <a:t>Baskette</a:t>
            </a:r>
            <a:r>
              <a:rPr lang="en-US" sz="800" b="1" dirty="0"/>
              <a:t> @ 8 COMP 13yds (FP) - NO SCORE</a:t>
            </a:r>
          </a:p>
          <a:p>
            <a:r>
              <a:rPr lang="en-US" sz="800" b="1" dirty="0"/>
              <a:t>END OF GAME</a:t>
            </a:r>
          </a:p>
          <a:p>
            <a:pPr>
              <a:tabLst>
                <a:tab pos="228600" algn="l"/>
              </a:tabLst>
            </a:pPr>
            <a:r>
              <a:rPr lang="en-US" sz="800" b="1" dirty="0"/>
              <a:t>	Bears 17 </a:t>
            </a:r>
            <a:r>
              <a:rPr lang="en-US" sz="800" b="1" dirty="0" err="1"/>
              <a:t>Southmen</a:t>
            </a:r>
            <a:r>
              <a:rPr lang="en-US" sz="800" b="1" dirty="0"/>
              <a:t> 21</a:t>
            </a:r>
          </a:p>
          <a:p>
            <a:endParaRPr lang="en-US" sz="800" b="1" dirty="0"/>
          </a:p>
          <a:p>
            <a:endParaRPr lang="en-US" sz="1000" b="1" dirty="0"/>
          </a:p>
          <a:p>
            <a:endParaRPr lang="en-US" sz="1200" b="1" dirty="0"/>
          </a:p>
        </p:txBody>
      </p:sp>
      <p:grpSp>
        <p:nvGrpSpPr>
          <p:cNvPr id="19" name="Group 18"/>
          <p:cNvGrpSpPr/>
          <p:nvPr/>
        </p:nvGrpSpPr>
        <p:grpSpPr>
          <a:xfrm>
            <a:off x="413656" y="6020000"/>
            <a:ext cx="6858000" cy="2011680"/>
            <a:chOff x="413657" y="6020000"/>
            <a:chExt cx="7059839" cy="2011680"/>
          </a:xfrm>
        </p:grpSpPr>
        <p:pic>
          <p:nvPicPr>
            <p:cNvPr id="11" name="Picture 10" descr="DSC01101.JPG"/>
            <p:cNvPicPr>
              <a:picLocks noChangeAspect="1"/>
            </p:cNvPicPr>
            <p:nvPr/>
          </p:nvPicPr>
          <p:blipFill>
            <a:blip r:embed="rId3" cstate="print"/>
            <a:stretch>
              <a:fillRect/>
            </a:stretch>
          </p:blipFill>
          <p:spPr>
            <a:xfrm>
              <a:off x="413657" y="6020000"/>
              <a:ext cx="2120790" cy="2011680"/>
            </a:xfrm>
            <a:prstGeom prst="rect">
              <a:avLst/>
            </a:prstGeom>
            <a:ln>
              <a:noFill/>
            </a:ln>
            <a:effectLst>
              <a:outerShdw blurRad="292100" dist="139700" dir="2700000" algn="tl" rotWithShape="0">
                <a:srgbClr val="333333">
                  <a:alpha val="65000"/>
                </a:srgbClr>
              </a:outerShdw>
            </a:effectLst>
          </p:spPr>
        </p:pic>
        <p:pic>
          <p:nvPicPr>
            <p:cNvPr id="14" name="Picture 13" descr="DSC01105.JPG"/>
            <p:cNvPicPr>
              <a:picLocks noChangeAspect="1"/>
            </p:cNvPicPr>
            <p:nvPr/>
          </p:nvPicPr>
          <p:blipFill>
            <a:blip r:embed="rId4" cstate="print"/>
            <a:stretch>
              <a:fillRect/>
            </a:stretch>
          </p:blipFill>
          <p:spPr>
            <a:xfrm>
              <a:off x="2749943" y="6020000"/>
              <a:ext cx="2269273" cy="2011680"/>
            </a:xfrm>
            <a:prstGeom prst="rect">
              <a:avLst/>
            </a:prstGeom>
            <a:ln>
              <a:noFill/>
            </a:ln>
            <a:effectLst>
              <a:outerShdw blurRad="292100" dist="139700" dir="2700000" algn="tl" rotWithShape="0">
                <a:srgbClr val="333333">
                  <a:alpha val="65000"/>
                </a:srgbClr>
              </a:outerShdw>
            </a:effectLst>
          </p:spPr>
        </p:pic>
        <p:pic>
          <p:nvPicPr>
            <p:cNvPr id="15" name="Picture 14" descr="DSC01106.JPG"/>
            <p:cNvPicPr>
              <a:picLocks noChangeAspect="1"/>
            </p:cNvPicPr>
            <p:nvPr/>
          </p:nvPicPr>
          <p:blipFill>
            <a:blip r:embed="rId5" cstate="print"/>
            <a:stretch>
              <a:fillRect/>
            </a:stretch>
          </p:blipFill>
          <p:spPr>
            <a:xfrm>
              <a:off x="5234711" y="6020000"/>
              <a:ext cx="2238785" cy="2011680"/>
            </a:xfrm>
            <a:prstGeom prst="rect">
              <a:avLst/>
            </a:prstGeom>
            <a:ln>
              <a:noFill/>
            </a:ln>
            <a:effectLst>
              <a:outerShdw blurRad="292100" dist="139700" dir="2700000" algn="tl" rotWithShape="0">
                <a:srgbClr val="333333">
                  <a:alpha val="65000"/>
                </a:srgbClr>
              </a:outerShdw>
            </a:effectLst>
          </p:spPr>
        </p:pic>
      </p:grpSp>
      <p:grpSp>
        <p:nvGrpSpPr>
          <p:cNvPr id="18" name="Group 17"/>
          <p:cNvGrpSpPr/>
          <p:nvPr/>
        </p:nvGrpSpPr>
        <p:grpSpPr>
          <a:xfrm>
            <a:off x="413656" y="8122772"/>
            <a:ext cx="6858000" cy="1463040"/>
            <a:chOff x="413657" y="8209856"/>
            <a:chExt cx="7059839" cy="1463040"/>
          </a:xfrm>
        </p:grpSpPr>
        <p:pic>
          <p:nvPicPr>
            <p:cNvPr id="12" name="Picture 11" descr="DSC01102.JPG"/>
            <p:cNvPicPr>
              <a:picLocks noChangeAspect="1"/>
            </p:cNvPicPr>
            <p:nvPr/>
          </p:nvPicPr>
          <p:blipFill>
            <a:blip r:embed="rId6" cstate="print"/>
            <a:stretch>
              <a:fillRect/>
            </a:stretch>
          </p:blipFill>
          <p:spPr>
            <a:xfrm>
              <a:off x="2525035" y="8209856"/>
              <a:ext cx="2308622" cy="1463040"/>
            </a:xfrm>
            <a:prstGeom prst="rect">
              <a:avLst/>
            </a:prstGeom>
            <a:ln>
              <a:noFill/>
            </a:ln>
            <a:effectLst>
              <a:outerShdw blurRad="292100" dist="139700" dir="2700000" algn="tl" rotWithShape="0">
                <a:srgbClr val="333333">
                  <a:alpha val="65000"/>
                </a:srgbClr>
              </a:outerShdw>
            </a:effectLst>
          </p:spPr>
        </p:pic>
        <p:pic>
          <p:nvPicPr>
            <p:cNvPr id="13" name="Picture 12" descr="DSC01103.JPG"/>
            <p:cNvPicPr>
              <a:picLocks noChangeAspect="1"/>
            </p:cNvPicPr>
            <p:nvPr/>
          </p:nvPicPr>
          <p:blipFill>
            <a:blip r:embed="rId7" cstate="print"/>
            <a:stretch>
              <a:fillRect/>
            </a:stretch>
          </p:blipFill>
          <p:spPr>
            <a:xfrm>
              <a:off x="4940733" y="8209856"/>
              <a:ext cx="2532763" cy="1463040"/>
            </a:xfrm>
            <a:prstGeom prst="rect">
              <a:avLst/>
            </a:prstGeom>
            <a:ln>
              <a:noFill/>
            </a:ln>
            <a:effectLst>
              <a:outerShdw blurRad="292100" dist="139700" dir="2700000" algn="tl" rotWithShape="0">
                <a:srgbClr val="333333">
                  <a:alpha val="65000"/>
                </a:srgbClr>
              </a:outerShdw>
            </a:effectLst>
          </p:spPr>
        </p:pic>
        <p:pic>
          <p:nvPicPr>
            <p:cNvPr id="16" name="Picture 15" descr="DSC01107.JPG"/>
            <p:cNvPicPr>
              <a:picLocks noChangeAspect="1"/>
            </p:cNvPicPr>
            <p:nvPr/>
          </p:nvPicPr>
          <p:blipFill>
            <a:blip r:embed="rId8" cstate="print"/>
            <a:stretch>
              <a:fillRect/>
            </a:stretch>
          </p:blipFill>
          <p:spPr>
            <a:xfrm>
              <a:off x="413657" y="8209856"/>
              <a:ext cx="2004302" cy="1463040"/>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xmlns="" val="1492811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FBC4464-936A-467D-B1E3-7CAFA22C15DA}"/>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D5D97F3D-6B5A-4E37-B048-C81829365526}"/>
              </a:ext>
            </a:extLst>
          </p:cNvPr>
          <p:cNvSpPr txBox="1"/>
          <p:nvPr/>
        </p:nvSpPr>
        <p:spPr>
          <a:xfrm>
            <a:off x="1600198" y="252849"/>
            <a:ext cx="5715000" cy="584775"/>
          </a:xfrm>
          <a:prstGeom prst="rect">
            <a:avLst/>
          </a:prstGeom>
          <a:noFill/>
        </p:spPr>
        <p:txBody>
          <a:bodyPr wrap="square" rtlCol="0">
            <a:spAutoFit/>
          </a:bodyPr>
          <a:lstStyle/>
          <a:p>
            <a:r>
              <a:rPr lang="en-US" sz="1600" dirty="0">
                <a:latin typeface="Arial Black" panose="020B0A04020102020204" pitchFamily="34" charset="0"/>
              </a:rPr>
              <a:t>Official Game Report 12/07/2020 WK7 Game 3</a:t>
            </a:r>
          </a:p>
          <a:p>
            <a:r>
              <a:rPr lang="en-US" sz="1600" dirty="0">
                <a:latin typeface="Arial Black" panose="020B0A04020102020204" pitchFamily="34" charset="0"/>
              </a:rPr>
              <a:t>Chattanooga Cherokees @ Tennessee Oilers </a:t>
            </a:r>
          </a:p>
        </p:txBody>
      </p:sp>
      <p:sp>
        <p:nvSpPr>
          <p:cNvPr id="4" name="TextBox 3">
            <a:extLst>
              <a:ext uri="{FF2B5EF4-FFF2-40B4-BE49-F238E27FC236}">
                <a16:creationId xmlns:a16="http://schemas.microsoft.com/office/drawing/2014/main" xmlns="" id="{5B24C556-9221-426D-9F1A-63D5AAD87746}"/>
              </a:ext>
            </a:extLst>
          </p:cNvPr>
          <p:cNvSpPr txBox="1"/>
          <p:nvPr/>
        </p:nvSpPr>
        <p:spPr>
          <a:xfrm>
            <a:off x="462797" y="751371"/>
            <a:ext cx="1188720" cy="1554480"/>
          </a:xfrm>
          <a:prstGeom prst="rect">
            <a:avLst/>
          </a:prstGeom>
          <a:noFill/>
        </p:spPr>
        <p:txBody>
          <a:bodyPr wrap="square">
            <a:spAutoFit/>
          </a:bodyPr>
          <a:lstStyle/>
          <a:p>
            <a:r>
              <a:rPr lang="en-US" sz="800" b="1" u="sng" dirty="0"/>
              <a:t>Chattanooga Cherokees</a:t>
            </a:r>
            <a:endParaRPr lang="en-US" sz="800" dirty="0"/>
          </a:p>
          <a:p>
            <a:r>
              <a:rPr lang="en-US" sz="800" b="1" dirty="0"/>
              <a:t>11 </a:t>
            </a:r>
            <a:r>
              <a:rPr lang="en-US" sz="800" b="1" dirty="0" err="1"/>
              <a:t>Haushalter</a:t>
            </a:r>
            <a:r>
              <a:rPr lang="en-US" sz="800" b="1" dirty="0"/>
              <a:t>   	</a:t>
            </a:r>
            <a:endParaRPr lang="en-US" sz="800" dirty="0"/>
          </a:p>
          <a:p>
            <a:r>
              <a:rPr lang="en-US" sz="800" b="1" dirty="0"/>
              <a:t>30 </a:t>
            </a:r>
            <a:r>
              <a:rPr lang="en-US" sz="800" b="1" dirty="0" err="1"/>
              <a:t>Vandergriff</a:t>
            </a:r>
            <a:r>
              <a:rPr lang="en-US" sz="800" b="1" dirty="0"/>
              <a:t>   	</a:t>
            </a:r>
            <a:endParaRPr lang="en-US" sz="800" dirty="0"/>
          </a:p>
          <a:p>
            <a:r>
              <a:rPr lang="en-US" sz="800" b="1" dirty="0"/>
              <a:t>22 Henley 	</a:t>
            </a:r>
            <a:endParaRPr lang="en-US" sz="800" dirty="0"/>
          </a:p>
          <a:p>
            <a:r>
              <a:rPr lang="en-US" sz="800" b="1" dirty="0"/>
              <a:t>25 Hogan 	</a:t>
            </a:r>
            <a:endParaRPr lang="en-US" sz="800" dirty="0"/>
          </a:p>
          <a:p>
            <a:r>
              <a:rPr lang="en-US" sz="800" b="1" dirty="0"/>
              <a:t>86 Bradley 	</a:t>
            </a:r>
            <a:endParaRPr lang="en-US" sz="800" dirty="0"/>
          </a:p>
          <a:p>
            <a:r>
              <a:rPr lang="en-US" sz="800" b="1" dirty="0"/>
              <a:t>80 Brown 	</a:t>
            </a:r>
            <a:endParaRPr lang="en-US" sz="800" dirty="0"/>
          </a:p>
          <a:p>
            <a:r>
              <a:rPr lang="en-US" sz="800" b="1" dirty="0"/>
              <a:t>50 </a:t>
            </a:r>
            <a:r>
              <a:rPr lang="en-US" sz="800" b="1" dirty="0" err="1"/>
              <a:t>Kunka</a:t>
            </a:r>
            <a:r>
              <a:rPr lang="en-US" sz="800" b="1" dirty="0"/>
              <a:t> 	</a:t>
            </a:r>
            <a:endParaRPr lang="en-US" sz="800" dirty="0"/>
          </a:p>
          <a:p>
            <a:r>
              <a:rPr lang="en-US" sz="800" b="1" dirty="0"/>
              <a:t>60 Snyder 	</a:t>
            </a:r>
            <a:endParaRPr lang="en-US" sz="800" dirty="0"/>
          </a:p>
          <a:p>
            <a:r>
              <a:rPr lang="en-US" sz="800" b="1" dirty="0"/>
              <a:t>65 Fuller 	</a:t>
            </a:r>
            <a:endParaRPr lang="en-US" sz="800" dirty="0"/>
          </a:p>
          <a:p>
            <a:r>
              <a:rPr lang="en-US" sz="800" b="1" dirty="0"/>
              <a:t>70 Locke 	</a:t>
            </a:r>
            <a:endParaRPr lang="en-US" sz="800" dirty="0"/>
          </a:p>
          <a:p>
            <a:r>
              <a:rPr lang="en-US" sz="800" b="1" dirty="0"/>
              <a:t>74 Phillips 	</a:t>
            </a:r>
            <a:endParaRPr lang="en-US" sz="800" dirty="0"/>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xmlns="" id="{0FC599A6-D858-4E43-B935-B7D78CA1C2EC}"/>
              </a:ext>
            </a:extLst>
          </p:cNvPr>
          <p:cNvSpPr txBox="1"/>
          <p:nvPr/>
        </p:nvSpPr>
        <p:spPr>
          <a:xfrm>
            <a:off x="1320279"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1A25BA66-A81D-43B2-9290-B3B053423D80}"/>
              </a:ext>
            </a:extLst>
          </p:cNvPr>
          <p:cNvSpPr txBox="1"/>
          <p:nvPr/>
        </p:nvSpPr>
        <p:spPr>
          <a:xfrm>
            <a:off x="1880116" y="751371"/>
            <a:ext cx="1097280" cy="1554480"/>
          </a:xfrm>
          <a:prstGeom prst="rect">
            <a:avLst/>
          </a:prstGeom>
          <a:noFill/>
        </p:spPr>
        <p:txBody>
          <a:bodyPr wrap="square">
            <a:spAutoFit/>
          </a:bodyPr>
          <a:lstStyle/>
          <a:p>
            <a:r>
              <a:rPr lang="en-US" sz="800" b="1" u="sng" dirty="0"/>
              <a:t>Tennessee Oilers </a:t>
            </a:r>
            <a:endParaRPr lang="en-US" sz="800" dirty="0"/>
          </a:p>
          <a:p>
            <a:r>
              <a:rPr lang="en-US" sz="800" b="1" dirty="0"/>
              <a:t>  9 McNair 	</a:t>
            </a:r>
            <a:endParaRPr lang="en-US" sz="800" dirty="0"/>
          </a:p>
          <a:p>
            <a:r>
              <a:rPr lang="en-US" sz="800" b="1" dirty="0"/>
              <a:t>27 George 	</a:t>
            </a:r>
            <a:endParaRPr lang="en-US" sz="800" dirty="0"/>
          </a:p>
          <a:p>
            <a:r>
              <a:rPr lang="en-US" sz="800" b="1" dirty="0"/>
              <a:t>20 Thomas 	</a:t>
            </a:r>
            <a:endParaRPr lang="en-US" sz="800" dirty="0"/>
          </a:p>
          <a:p>
            <a:r>
              <a:rPr lang="en-US" sz="800" b="1" dirty="0"/>
              <a:t>81 Sanders 	</a:t>
            </a:r>
            <a:endParaRPr lang="en-US" sz="800" dirty="0"/>
          </a:p>
          <a:p>
            <a:r>
              <a:rPr lang="en-US" sz="800" b="1" dirty="0"/>
              <a:t>84 Davis 	</a:t>
            </a:r>
            <a:endParaRPr lang="en-US" sz="800" dirty="0"/>
          </a:p>
          <a:p>
            <a:r>
              <a:rPr lang="en-US" sz="800" b="1" dirty="0"/>
              <a:t>89 </a:t>
            </a:r>
            <a:r>
              <a:rPr lang="en-US" sz="800" b="1" dirty="0" err="1"/>
              <a:t>Wycheck</a:t>
            </a:r>
            <a:r>
              <a:rPr lang="en-US" sz="800" b="1" dirty="0"/>
              <a:t> 	</a:t>
            </a:r>
            <a:endParaRPr lang="en-US" sz="800" dirty="0"/>
          </a:p>
          <a:p>
            <a:r>
              <a:rPr lang="en-US" sz="800" b="1" dirty="0"/>
              <a:t>53 </a:t>
            </a:r>
            <a:r>
              <a:rPr lang="en-US" sz="800" b="1" dirty="0" err="1"/>
              <a:t>Stepnoski</a:t>
            </a:r>
            <a:r>
              <a:rPr lang="en-US" sz="800" b="1" dirty="0"/>
              <a:t> 	</a:t>
            </a:r>
            <a:endParaRPr lang="en-US" sz="800" dirty="0"/>
          </a:p>
          <a:p>
            <a:r>
              <a:rPr lang="en-US" sz="800" b="1" dirty="0"/>
              <a:t>66 Layman 	</a:t>
            </a:r>
            <a:endParaRPr lang="en-US" sz="800" dirty="0"/>
          </a:p>
          <a:p>
            <a:r>
              <a:rPr lang="en-US" sz="800" b="1" dirty="0"/>
              <a:t>69 Runyon 	</a:t>
            </a:r>
            <a:endParaRPr lang="en-US" sz="800" dirty="0"/>
          </a:p>
          <a:p>
            <a:r>
              <a:rPr lang="en-US" sz="800" b="1" dirty="0"/>
              <a:t>74 Matthews 	</a:t>
            </a:r>
            <a:endParaRPr lang="en-US" sz="800" dirty="0"/>
          </a:p>
          <a:p>
            <a:r>
              <a:rPr lang="en-US" sz="800" b="1" dirty="0"/>
              <a:t>72 Hopkins 	</a:t>
            </a:r>
            <a:endParaRPr lang="en-US" sz="800" dirty="0"/>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4462F11F-56E0-45AE-A225-E7BE625938D9}"/>
              </a:ext>
            </a:extLst>
          </p:cNvPr>
          <p:cNvGraphicFramePr>
            <a:graphicFrameLocks noGrp="1"/>
          </p:cNvGraphicFramePr>
          <p:nvPr>
            <p:extLst>
              <p:ext uri="{D42A27DB-BD31-4B8C-83A1-F6EECF244321}">
                <p14:modId xmlns:p14="http://schemas.microsoft.com/office/powerpoint/2010/main" xmlns="" val="2000424705"/>
              </p:ext>
            </p:extLst>
          </p:nvPr>
        </p:nvGraphicFramePr>
        <p:xfrm>
          <a:off x="3657598" y="80148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dirty="0">
                          <a:effectLst/>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Cherokees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Oilers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27106088-34DA-4805-9290-15AA5C34DA50}"/>
              </a:ext>
            </a:extLst>
          </p:cNvPr>
          <p:cNvSpPr txBox="1"/>
          <p:nvPr/>
        </p:nvSpPr>
        <p:spPr>
          <a:xfrm>
            <a:off x="3657598" y="1353659"/>
            <a:ext cx="3657600" cy="12801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2743200" algn="l"/>
                <a:tab pos="3200400" algn="l"/>
              </a:tabLst>
            </a:pPr>
            <a:r>
              <a:rPr lang="en-US" sz="800" b="1" dirty="0"/>
              <a:t>Scoring 	CHA 	TEN</a:t>
            </a:r>
            <a:endParaRPr lang="en-US" sz="800" dirty="0"/>
          </a:p>
          <a:p>
            <a:r>
              <a:rPr lang="en-US" sz="800" b="1" dirty="0"/>
              <a:t>1st QTR</a:t>
            </a:r>
            <a:endParaRPr lang="en-US" sz="800" dirty="0"/>
          </a:p>
          <a:p>
            <a:r>
              <a:rPr lang="en-US" sz="800" b="1" dirty="0"/>
              <a:t>TEN - Thomas 50yd Pass from McNair (Kick GOOD)	  	    0	    7</a:t>
            </a:r>
            <a:endParaRPr lang="en-US" sz="800" dirty="0"/>
          </a:p>
          <a:p>
            <a:r>
              <a:rPr lang="en-US" sz="800" b="1" dirty="0"/>
              <a:t>CHA - 49yd FG 	  				    3	    7</a:t>
            </a:r>
            <a:endParaRPr lang="en-US" sz="800" dirty="0"/>
          </a:p>
          <a:p>
            <a:r>
              <a:rPr lang="en-US" sz="800" b="1" dirty="0"/>
              <a:t>2nd QTR</a:t>
            </a:r>
            <a:endParaRPr lang="en-US" sz="800" dirty="0"/>
          </a:p>
          <a:p>
            <a:r>
              <a:rPr lang="en-US" sz="800" b="1" dirty="0"/>
              <a:t>TEN - 47yd FG	  				     7	   10</a:t>
            </a:r>
            <a:endParaRPr lang="en-US" sz="800" dirty="0"/>
          </a:p>
          <a:p>
            <a:r>
              <a:rPr lang="en-US" sz="800" b="1" dirty="0"/>
              <a:t>CHA - </a:t>
            </a:r>
            <a:r>
              <a:rPr lang="en-US" sz="800" b="1" dirty="0" err="1"/>
              <a:t>Vandergriff</a:t>
            </a:r>
            <a:r>
              <a:rPr lang="en-US" sz="800" b="1" dirty="0"/>
              <a:t> 50 yd Run (Kick GOOD) 	 		    10	   10</a:t>
            </a:r>
            <a:endParaRPr lang="en-US" sz="800" dirty="0"/>
          </a:p>
          <a:p>
            <a:r>
              <a:rPr lang="en-US" sz="800" b="1" dirty="0"/>
              <a:t>4th QTR </a:t>
            </a:r>
            <a:endParaRPr lang="en-US" sz="800" dirty="0"/>
          </a:p>
          <a:p>
            <a:r>
              <a:rPr lang="en-US" sz="800" b="1" dirty="0"/>
              <a:t>CHA - </a:t>
            </a:r>
            <a:r>
              <a:rPr lang="en-US" sz="800" b="1" dirty="0" err="1"/>
              <a:t>Vandergriff</a:t>
            </a:r>
            <a:r>
              <a:rPr lang="en-US" sz="800" b="1" dirty="0"/>
              <a:t> 25yd Run (Kick GOOD)	 		     17	   10</a:t>
            </a:r>
            <a:endParaRPr lang="en-US" sz="800" dirty="0"/>
          </a:p>
          <a:p>
            <a:r>
              <a:rPr lang="en-US" sz="800" b="1" dirty="0"/>
              <a:t>TEN - Thomas 18yd Pass From McNair (Kick GOOD)	 	     17	   17</a:t>
            </a:r>
            <a:endParaRPr lang="en-US" sz="800" dirty="0"/>
          </a:p>
          <a:p>
            <a:pPr>
              <a:tabLst>
                <a:tab pos="2852738" algn="l"/>
                <a:tab pos="3138488" algn="l"/>
              </a:tabLst>
            </a:pPr>
            <a:r>
              <a:rPr lang="en-US" sz="800" b="1" dirty="0"/>
              <a:t>	   </a:t>
            </a:r>
          </a:p>
        </p:txBody>
      </p:sp>
      <p:sp>
        <p:nvSpPr>
          <p:cNvPr id="9" name="TextBox 8">
            <a:extLst>
              <a:ext uri="{FF2B5EF4-FFF2-40B4-BE49-F238E27FC236}">
                <a16:creationId xmlns:a16="http://schemas.microsoft.com/office/drawing/2014/main" xmlns="" id="{24E13D6A-F3E4-4C97-905A-C84B21ADA90C}"/>
              </a:ext>
            </a:extLst>
          </p:cNvPr>
          <p:cNvSpPr txBox="1"/>
          <p:nvPr/>
        </p:nvSpPr>
        <p:spPr>
          <a:xfrm>
            <a:off x="457198" y="2291556"/>
            <a:ext cx="3200400" cy="3017520"/>
          </a:xfrm>
          <a:prstGeom prst="rect">
            <a:avLst/>
          </a:prstGeom>
          <a:noFill/>
        </p:spPr>
        <p:txBody>
          <a:bodyPr wrap="square" rtlCol="0">
            <a:spAutoFit/>
          </a:bodyPr>
          <a:lstStyle/>
          <a:p>
            <a:r>
              <a:rPr lang="en-US" sz="800" b="1" dirty="0"/>
              <a:t>Coin Toss “Tails” Oilers 1st possession</a:t>
            </a:r>
            <a:endParaRPr lang="en-US" sz="800" dirty="0"/>
          </a:p>
          <a:p>
            <a:r>
              <a:rPr lang="en-US" sz="800" b="1" dirty="0"/>
              <a:t>1st QTR</a:t>
            </a:r>
            <a:endParaRPr lang="en-US" sz="800" dirty="0"/>
          </a:p>
          <a:p>
            <a:r>
              <a:rPr lang="en-US" sz="800" b="1" dirty="0"/>
              <a:t>Possession: Oilers (1 play / 50 </a:t>
            </a:r>
            <a:r>
              <a:rPr lang="en-US" sz="800" b="1" dirty="0" err="1"/>
              <a:t>yds</a:t>
            </a:r>
            <a:r>
              <a:rPr lang="en-US" sz="800" b="1" dirty="0"/>
              <a:t> / TD)</a:t>
            </a:r>
            <a:endParaRPr lang="en-US" sz="800" dirty="0"/>
          </a:p>
          <a:p>
            <a:pPr lvl="0"/>
            <a:r>
              <a:rPr lang="en-US" sz="800" b="1" dirty="0"/>
              <a:t>1st Down @ 50 - Pass to Thomas @ 31 COMP 50yds TD</a:t>
            </a:r>
            <a:endParaRPr lang="en-US" sz="800" dirty="0"/>
          </a:p>
          <a:p>
            <a:pPr>
              <a:tabLst>
                <a:tab pos="114300" algn="l"/>
              </a:tabLst>
            </a:pPr>
            <a:r>
              <a:rPr lang="en-US" sz="800" b="1" dirty="0"/>
              <a:t>	Conversion Kick (GOOD)</a:t>
            </a:r>
            <a:endParaRPr lang="en-US" sz="800" dirty="0"/>
          </a:p>
          <a:p>
            <a:pPr>
              <a:tabLst>
                <a:tab pos="228600" algn="l"/>
              </a:tabLst>
            </a:pPr>
            <a:r>
              <a:rPr lang="en-US" sz="800" b="1" dirty="0"/>
              <a:t>	Cherokees 0 Oilers 7</a:t>
            </a:r>
            <a:endParaRPr lang="en-US" sz="800" dirty="0"/>
          </a:p>
          <a:p>
            <a:r>
              <a:rPr lang="en-US" sz="800" b="1" dirty="0"/>
              <a:t>Possession: Cherokees (3 plays / 18 </a:t>
            </a:r>
            <a:r>
              <a:rPr lang="en-US" sz="800" b="1" dirty="0" err="1"/>
              <a:t>yds</a:t>
            </a:r>
            <a:r>
              <a:rPr lang="en-US" sz="800" b="1" dirty="0"/>
              <a:t> / FG)</a:t>
            </a:r>
            <a:endParaRPr lang="en-US" sz="800" dirty="0"/>
          </a:p>
          <a:p>
            <a:pPr lvl="0"/>
            <a:r>
              <a:rPr lang="en-US" sz="800" b="1" dirty="0"/>
              <a:t>1st Down @ 50 - </a:t>
            </a:r>
            <a:r>
              <a:rPr lang="en-US" sz="800" b="1" dirty="0" err="1"/>
              <a:t>Vandergriff</a:t>
            </a:r>
            <a:r>
              <a:rPr lang="en-US" sz="800" b="1" dirty="0"/>
              <a:t> -7yd Run (</a:t>
            </a:r>
            <a:r>
              <a:rPr lang="en-US" sz="800" b="1" dirty="0" err="1"/>
              <a:t>Wycheck</a:t>
            </a:r>
            <a:r>
              <a:rPr lang="en-US" sz="800" b="1" dirty="0"/>
              <a:t>)</a:t>
            </a:r>
            <a:endParaRPr lang="en-US" sz="800" dirty="0"/>
          </a:p>
          <a:p>
            <a:pPr lvl="0"/>
            <a:r>
              <a:rPr lang="en-US" sz="800" b="1" dirty="0"/>
              <a:t>2nd Down @ -43 - </a:t>
            </a:r>
            <a:r>
              <a:rPr lang="en-US" sz="800" b="1" dirty="0" err="1"/>
              <a:t>Haushalter</a:t>
            </a:r>
            <a:r>
              <a:rPr lang="en-US" sz="800" b="1" dirty="0"/>
              <a:t> SACKED / -17yd Run (McNair)</a:t>
            </a:r>
            <a:endParaRPr lang="en-US" sz="800" dirty="0"/>
          </a:p>
          <a:p>
            <a:pPr lvl="0"/>
            <a:r>
              <a:rPr lang="en-US" sz="800" b="1" dirty="0"/>
              <a:t>3rd Down @ -26 - Pass to Hogan @ 50 COMP 42 </a:t>
            </a:r>
            <a:r>
              <a:rPr lang="en-US" sz="800" b="1" dirty="0" err="1"/>
              <a:t>yds</a:t>
            </a:r>
            <a:r>
              <a:rPr lang="en-US" sz="800" b="1" dirty="0"/>
              <a:t> OB</a:t>
            </a:r>
            <a:endParaRPr lang="en-US" sz="800" dirty="0"/>
          </a:p>
          <a:p>
            <a:pPr lvl="0"/>
            <a:r>
              <a:rPr lang="en-US" sz="800" b="1" dirty="0"/>
              <a:t>4th Down @ 32 - 49yd FG Att. GOOD</a:t>
            </a:r>
            <a:endParaRPr lang="en-US" sz="800" dirty="0"/>
          </a:p>
          <a:p>
            <a:pPr>
              <a:tabLst>
                <a:tab pos="228600" algn="l"/>
              </a:tabLst>
            </a:pPr>
            <a:r>
              <a:rPr lang="en-US" sz="800" b="1" dirty="0"/>
              <a:t>	Cherokees 3 Oilers 7</a:t>
            </a:r>
            <a:endParaRPr lang="en-US" sz="800" dirty="0"/>
          </a:p>
          <a:p>
            <a:r>
              <a:rPr lang="en-US" sz="800" b="1" dirty="0"/>
              <a:t>2nd QTR</a:t>
            </a:r>
            <a:endParaRPr lang="en-US" sz="800" dirty="0"/>
          </a:p>
          <a:p>
            <a:r>
              <a:rPr lang="en-US" sz="800" b="1" dirty="0"/>
              <a:t>Possession: Oilers (3 plays / 20 </a:t>
            </a:r>
            <a:r>
              <a:rPr lang="en-US" sz="800" b="1" dirty="0" err="1"/>
              <a:t>yds</a:t>
            </a:r>
            <a:r>
              <a:rPr lang="en-US" sz="800" b="1" dirty="0"/>
              <a:t> / FG)</a:t>
            </a:r>
            <a:endParaRPr lang="en-US" sz="800" dirty="0"/>
          </a:p>
          <a:p>
            <a:pPr lvl="0"/>
            <a:r>
              <a:rPr lang="en-US" sz="800" b="1" dirty="0"/>
              <a:t>1st Down @ 50 - George 15yd Run (Brown)</a:t>
            </a:r>
            <a:endParaRPr lang="en-US" sz="800" dirty="0"/>
          </a:p>
          <a:p>
            <a:pPr lvl="0"/>
            <a:r>
              <a:rPr lang="en-US" sz="800" b="1" dirty="0"/>
              <a:t>2nd Down @ 36 - Thomas 5yd Run (Henley)</a:t>
            </a:r>
            <a:endParaRPr lang="en-US" sz="800" dirty="0"/>
          </a:p>
          <a:p>
            <a:pPr lvl="0"/>
            <a:r>
              <a:rPr lang="en-US" sz="800" b="1" dirty="0"/>
              <a:t>3rd Down @ 30 - Pass to Sanders @ 30 INC</a:t>
            </a:r>
            <a:endParaRPr lang="en-US" sz="800" dirty="0"/>
          </a:p>
          <a:p>
            <a:pPr lvl="0"/>
            <a:r>
              <a:rPr lang="en-US" sz="800" b="1" dirty="0"/>
              <a:t>4th Down @ 30 - 47 yd FG Att. GOOD</a:t>
            </a:r>
            <a:endParaRPr lang="en-US" sz="800" dirty="0"/>
          </a:p>
          <a:p>
            <a:pPr>
              <a:tabLst>
                <a:tab pos="228600" algn="l"/>
              </a:tabLst>
            </a:pPr>
            <a:r>
              <a:rPr lang="en-US" sz="800" b="1" dirty="0"/>
              <a:t>	Cherokees 3 Titans 10</a:t>
            </a:r>
            <a:endParaRPr lang="en-US" sz="800" dirty="0"/>
          </a:p>
          <a:p>
            <a:r>
              <a:rPr lang="en-US" sz="800" b="1" dirty="0"/>
              <a:t>Possession: Cherokees</a:t>
            </a:r>
            <a:endParaRPr lang="en-US" sz="800" dirty="0"/>
          </a:p>
          <a:p>
            <a:pPr lvl="0"/>
            <a:r>
              <a:rPr lang="en-US" sz="800" b="1" dirty="0"/>
              <a:t>1st Down @ 50 - </a:t>
            </a:r>
            <a:r>
              <a:rPr lang="en-US" sz="800" b="1" dirty="0" err="1"/>
              <a:t>Vandergriff</a:t>
            </a:r>
            <a:r>
              <a:rPr lang="en-US" sz="800" b="1" dirty="0"/>
              <a:t> 50yd Run TD</a:t>
            </a:r>
            <a:endParaRPr lang="en-US" sz="800" dirty="0"/>
          </a:p>
          <a:p>
            <a:pPr>
              <a:tabLst>
                <a:tab pos="114300" algn="l"/>
              </a:tabLst>
            </a:pPr>
            <a:r>
              <a:rPr lang="en-US" sz="800" b="1" dirty="0"/>
              <a:t>	Conversion Kick GOOD</a:t>
            </a:r>
            <a:endParaRPr lang="en-US" sz="800" dirty="0"/>
          </a:p>
          <a:p>
            <a:pPr>
              <a:tabLst>
                <a:tab pos="228600" algn="l"/>
              </a:tabLst>
            </a:pPr>
            <a:r>
              <a:rPr lang="en-US" sz="800" b="1" dirty="0"/>
              <a:t>	Cherokees 10 Titans 10 </a:t>
            </a:r>
            <a:endParaRPr lang="en-US" sz="800" dirty="0"/>
          </a:p>
          <a:p>
            <a:r>
              <a:rPr lang="en-US" sz="800" b="1" dirty="0"/>
              <a:t>End Of QTR - Halftime - Cherokees 1st Possession to begin 2nd Half.</a:t>
            </a:r>
            <a:endParaRPr lang="en-US" sz="800" dirty="0"/>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63EB06B5-B28E-4B85-92E9-148CDF44F5EC}"/>
              </a:ext>
            </a:extLst>
          </p:cNvPr>
          <p:cNvSpPr txBox="1"/>
          <p:nvPr/>
        </p:nvSpPr>
        <p:spPr>
          <a:xfrm>
            <a:off x="3657598" y="2650964"/>
            <a:ext cx="3657600" cy="3385542"/>
          </a:xfrm>
          <a:prstGeom prst="rect">
            <a:avLst/>
          </a:prstGeom>
          <a:noFill/>
        </p:spPr>
        <p:txBody>
          <a:bodyPr wrap="square" rtlCol="0">
            <a:spAutoFit/>
          </a:bodyPr>
          <a:lstStyle/>
          <a:p>
            <a:r>
              <a:rPr lang="en-US" sz="800" b="1" dirty="0"/>
              <a:t>3rd QTR</a:t>
            </a:r>
            <a:endParaRPr lang="en-US" sz="800" dirty="0"/>
          </a:p>
          <a:p>
            <a:r>
              <a:rPr lang="en-US" sz="800" b="1" dirty="0"/>
              <a:t>Possession: Cherokees (2 plays / 24 </a:t>
            </a:r>
            <a:r>
              <a:rPr lang="en-US" sz="800" b="1" dirty="0" err="1"/>
              <a:t>yds</a:t>
            </a:r>
            <a:r>
              <a:rPr lang="en-US" sz="800" b="1" dirty="0"/>
              <a:t> / INT)</a:t>
            </a:r>
            <a:endParaRPr lang="en-US" sz="800" dirty="0"/>
          </a:p>
          <a:p>
            <a:pPr lvl="0"/>
            <a:r>
              <a:rPr lang="en-US" sz="800" b="1" dirty="0"/>
              <a:t>1st Down @ 50 - </a:t>
            </a:r>
            <a:r>
              <a:rPr lang="en-US" sz="800" b="1" dirty="0" err="1"/>
              <a:t>Haushalter</a:t>
            </a:r>
            <a:r>
              <a:rPr lang="en-US" sz="800" b="1" dirty="0"/>
              <a:t> 24yd Run OB</a:t>
            </a:r>
            <a:endParaRPr lang="en-US" sz="800" dirty="0"/>
          </a:p>
          <a:p>
            <a:pPr lvl="0"/>
            <a:r>
              <a:rPr lang="en-US" sz="800" b="1" dirty="0"/>
              <a:t>2nd Down @ 26 - Pass to Henley @ 20 INT  - NO SCORING</a:t>
            </a:r>
            <a:endParaRPr lang="en-US" sz="800" dirty="0"/>
          </a:p>
          <a:p>
            <a:r>
              <a:rPr lang="en-US" sz="800" b="1" dirty="0"/>
              <a:t>Possession: Oilers (4 plays / 39 </a:t>
            </a:r>
            <a:r>
              <a:rPr lang="en-US" sz="800" b="1" dirty="0" err="1"/>
              <a:t>yds</a:t>
            </a:r>
            <a:r>
              <a:rPr lang="en-US" sz="800" b="1" dirty="0"/>
              <a:t>  / No Score)</a:t>
            </a:r>
            <a:endParaRPr lang="en-US" sz="800" dirty="0"/>
          </a:p>
          <a:p>
            <a:pPr lvl="0"/>
            <a:r>
              <a:rPr lang="en-US" sz="800" b="1" dirty="0"/>
              <a:t>1st Down @ 50 - George 0yd Run (Snyder)</a:t>
            </a:r>
            <a:endParaRPr lang="en-US" sz="800" dirty="0"/>
          </a:p>
          <a:p>
            <a:pPr lvl="0"/>
            <a:r>
              <a:rPr lang="en-US" sz="800" b="1" dirty="0"/>
              <a:t>2nd Down @ 50 - Thomas 28yd Run OB</a:t>
            </a:r>
            <a:endParaRPr lang="en-US" sz="800" dirty="0"/>
          </a:p>
          <a:p>
            <a:pPr lvl="0"/>
            <a:r>
              <a:rPr lang="en-US" sz="800" b="1" dirty="0"/>
              <a:t>3rd Down @ 22 - Pass to Davis @ 27 COMP 21yds (Hogan)</a:t>
            </a:r>
            <a:endParaRPr lang="en-US" sz="800" dirty="0"/>
          </a:p>
          <a:p>
            <a:pPr lvl="0"/>
            <a:r>
              <a:rPr lang="en-US" sz="800" b="1" dirty="0"/>
              <a:t>4th Down @ 1 - George -10yd Run (Snyder) NO SCORING</a:t>
            </a:r>
            <a:endParaRPr lang="en-US" sz="800" dirty="0"/>
          </a:p>
          <a:p>
            <a:r>
              <a:rPr lang="en-US" sz="800" b="1" dirty="0"/>
              <a:t>4th QTR</a:t>
            </a:r>
            <a:endParaRPr lang="en-US" sz="800" dirty="0"/>
          </a:p>
          <a:p>
            <a:r>
              <a:rPr lang="en-US" sz="800" b="1" dirty="0"/>
              <a:t>Possession: Cherokees (2 plays / 50yds / TD)</a:t>
            </a:r>
            <a:endParaRPr lang="en-US" sz="800" dirty="0"/>
          </a:p>
          <a:p>
            <a:pPr lvl="0"/>
            <a:r>
              <a:rPr lang="en-US" sz="800" b="1" dirty="0"/>
              <a:t>1st Down @ 50 - Pass to Bradley @ 41 COMP 25yds OB</a:t>
            </a:r>
            <a:endParaRPr lang="en-US" sz="800" dirty="0"/>
          </a:p>
          <a:p>
            <a:pPr lvl="0"/>
            <a:r>
              <a:rPr lang="en-US" sz="800" b="1" dirty="0"/>
              <a:t>2nd Down @ 25 - </a:t>
            </a:r>
            <a:r>
              <a:rPr lang="en-US" sz="800" b="1" dirty="0" err="1"/>
              <a:t>Vandergriff</a:t>
            </a:r>
            <a:r>
              <a:rPr lang="en-US" sz="800" b="1" dirty="0"/>
              <a:t> 25yd Run TD</a:t>
            </a:r>
            <a:endParaRPr lang="en-US" sz="800" dirty="0"/>
          </a:p>
          <a:p>
            <a:r>
              <a:rPr lang="en-US" sz="800" b="1" dirty="0"/>
              <a:t>Conversion Kick GOOD</a:t>
            </a:r>
            <a:endParaRPr lang="en-US" sz="800" dirty="0"/>
          </a:p>
          <a:p>
            <a:r>
              <a:rPr lang="en-US" sz="800" b="1" dirty="0"/>
              <a:t>	Cherokees 17 Oilers 17</a:t>
            </a:r>
            <a:endParaRPr lang="en-US" sz="800" dirty="0"/>
          </a:p>
          <a:p>
            <a:r>
              <a:rPr lang="en-US" sz="800" b="1" dirty="0"/>
              <a:t>Possession: Oilers </a:t>
            </a:r>
            <a:endParaRPr lang="en-US" sz="800" dirty="0"/>
          </a:p>
          <a:p>
            <a:pPr lvl="0"/>
            <a:r>
              <a:rPr lang="en-US" sz="800" b="1" dirty="0"/>
              <a:t>1st Down @ 50 - Pass to Sanders @ 30 COMP 33yds OB</a:t>
            </a:r>
            <a:endParaRPr lang="en-US" sz="800" dirty="0"/>
          </a:p>
          <a:p>
            <a:pPr lvl="0"/>
            <a:r>
              <a:rPr lang="en-US" sz="800" b="1" dirty="0"/>
              <a:t>2nd Down @ 17 - George 7 yd Run (</a:t>
            </a:r>
            <a:r>
              <a:rPr lang="en-US" sz="800" b="1" dirty="0" err="1"/>
              <a:t>Vandergriff</a:t>
            </a:r>
            <a:r>
              <a:rPr lang="en-US" sz="800" b="1" dirty="0"/>
              <a:t>)</a:t>
            </a:r>
            <a:endParaRPr lang="en-US" sz="800" dirty="0"/>
          </a:p>
          <a:p>
            <a:pPr lvl="0"/>
            <a:r>
              <a:rPr lang="en-US" sz="800" b="1" dirty="0"/>
              <a:t>3rd Down @ 10 - Thomas -8yd Run (Phillips)</a:t>
            </a:r>
            <a:endParaRPr lang="en-US" sz="800" dirty="0"/>
          </a:p>
          <a:p>
            <a:pPr lvl="0"/>
            <a:r>
              <a:rPr lang="en-US" sz="800" b="1" dirty="0"/>
              <a:t>4th Down @ 18 - Pass to Thomas @ 18 COMP 18yds TD</a:t>
            </a:r>
            <a:endParaRPr lang="en-US" sz="800" dirty="0"/>
          </a:p>
          <a:p>
            <a:r>
              <a:rPr lang="en-US" sz="800" b="1" dirty="0"/>
              <a:t>Conversion Kick GOOD</a:t>
            </a:r>
            <a:endParaRPr lang="en-US" sz="800" dirty="0"/>
          </a:p>
          <a:p>
            <a:r>
              <a:rPr lang="en-US" sz="800" b="1" dirty="0"/>
              <a:t>	Cherokees 17 Oilers 17</a:t>
            </a:r>
            <a:endParaRPr lang="en-US" sz="800" dirty="0"/>
          </a:p>
          <a:p>
            <a:r>
              <a:rPr lang="en-US" sz="800" b="1" dirty="0"/>
              <a:t>END OF GAME </a:t>
            </a:r>
            <a:endParaRPr lang="en-US" sz="800" dirty="0"/>
          </a:p>
          <a:p>
            <a:endParaRPr lang="en-US" sz="800" b="1" dirty="0"/>
          </a:p>
          <a:p>
            <a:endParaRPr lang="en-US" sz="1000" b="1" dirty="0"/>
          </a:p>
          <a:p>
            <a:endParaRPr lang="en-US" sz="1200" b="1" dirty="0"/>
          </a:p>
        </p:txBody>
      </p:sp>
      <p:grpSp>
        <p:nvGrpSpPr>
          <p:cNvPr id="38" name="Group 37"/>
          <p:cNvGrpSpPr>
            <a:grpSpLocks noChangeAspect="1"/>
          </p:cNvGrpSpPr>
          <p:nvPr/>
        </p:nvGrpSpPr>
        <p:grpSpPr>
          <a:xfrm>
            <a:off x="731520" y="5538901"/>
            <a:ext cx="6309360" cy="4206240"/>
            <a:chOff x="457200" y="5538901"/>
            <a:chExt cx="6858000" cy="4519499"/>
          </a:xfrm>
        </p:grpSpPr>
        <p:grpSp>
          <p:nvGrpSpPr>
            <p:cNvPr id="18" name="Group 17"/>
            <p:cNvGrpSpPr>
              <a:grpSpLocks noChangeAspect="1"/>
            </p:cNvGrpSpPr>
            <p:nvPr/>
          </p:nvGrpSpPr>
          <p:grpSpPr>
            <a:xfrm>
              <a:off x="457200" y="5538901"/>
              <a:ext cx="6858000" cy="1267566"/>
              <a:chOff x="-7772400" y="11276761"/>
              <a:chExt cx="38560213" cy="7127095"/>
            </a:xfrm>
          </p:grpSpPr>
          <p:pic>
            <p:nvPicPr>
              <p:cNvPr id="13" name="Picture 12" descr="DSC01111.JPG"/>
              <p:cNvPicPr>
                <a:picLocks noChangeAspect="1"/>
              </p:cNvPicPr>
              <p:nvPr/>
            </p:nvPicPr>
            <p:blipFill>
              <a:blip r:embed="rId3" cstate="print"/>
              <a:stretch>
                <a:fillRect/>
              </a:stretch>
            </p:blipFill>
            <p:spPr>
              <a:xfrm>
                <a:off x="-7772400" y="11276761"/>
                <a:ext cx="7772400" cy="5682822"/>
              </a:xfrm>
              <a:prstGeom prst="rect">
                <a:avLst/>
              </a:prstGeom>
              <a:ln>
                <a:noFill/>
              </a:ln>
              <a:effectLst>
                <a:outerShdw blurRad="292100" dist="139700" dir="2700000" algn="tl" rotWithShape="0">
                  <a:srgbClr val="333333">
                    <a:alpha val="65000"/>
                  </a:srgbClr>
                </a:outerShdw>
              </a:effectLst>
            </p:spPr>
          </p:pic>
          <p:pic>
            <p:nvPicPr>
              <p:cNvPr id="14" name="Picture 13" descr="DSC01112.JPG"/>
              <p:cNvPicPr>
                <a:picLocks noChangeAspect="1"/>
              </p:cNvPicPr>
              <p:nvPr/>
            </p:nvPicPr>
            <p:blipFill>
              <a:blip r:embed="rId4" cstate="print"/>
              <a:stretch>
                <a:fillRect/>
              </a:stretch>
            </p:blipFill>
            <p:spPr>
              <a:xfrm>
                <a:off x="-23849" y="11276761"/>
                <a:ext cx="7566007" cy="7127095"/>
              </a:xfrm>
              <a:prstGeom prst="rect">
                <a:avLst/>
              </a:prstGeom>
              <a:ln>
                <a:noFill/>
              </a:ln>
              <a:effectLst>
                <a:outerShdw blurRad="292100" dist="139700" dir="2700000" algn="tl" rotWithShape="0">
                  <a:srgbClr val="333333">
                    <a:alpha val="65000"/>
                  </a:srgbClr>
                </a:outerShdw>
              </a:effectLst>
            </p:spPr>
          </p:pic>
          <p:pic>
            <p:nvPicPr>
              <p:cNvPr id="15" name="Picture 14" descr="DSC01113.JPG"/>
              <p:cNvPicPr>
                <a:picLocks noChangeAspect="1"/>
              </p:cNvPicPr>
              <p:nvPr/>
            </p:nvPicPr>
            <p:blipFill>
              <a:blip r:embed="rId5" cstate="print"/>
              <a:stretch>
                <a:fillRect/>
              </a:stretch>
            </p:blipFill>
            <p:spPr>
              <a:xfrm>
                <a:off x="7518309" y="11276761"/>
                <a:ext cx="7772400" cy="4303042"/>
              </a:xfrm>
              <a:prstGeom prst="rect">
                <a:avLst/>
              </a:prstGeom>
              <a:ln>
                <a:noFill/>
              </a:ln>
              <a:effectLst>
                <a:outerShdw blurRad="292100" dist="139700" dir="2700000" algn="tl" rotWithShape="0">
                  <a:srgbClr val="333333">
                    <a:alpha val="65000"/>
                  </a:srgbClr>
                </a:outerShdw>
              </a:effectLst>
            </p:spPr>
          </p:pic>
          <p:pic>
            <p:nvPicPr>
              <p:cNvPr id="16" name="Picture 15" descr="DSC01114.JPG"/>
              <p:cNvPicPr>
                <a:picLocks noChangeAspect="1"/>
              </p:cNvPicPr>
              <p:nvPr/>
            </p:nvPicPr>
            <p:blipFill>
              <a:blip r:embed="rId6" cstate="print"/>
              <a:stretch>
                <a:fillRect/>
              </a:stretch>
            </p:blipFill>
            <p:spPr>
              <a:xfrm>
                <a:off x="15266860" y="11276761"/>
                <a:ext cx="7772400" cy="6281739"/>
              </a:xfrm>
              <a:prstGeom prst="rect">
                <a:avLst/>
              </a:prstGeom>
              <a:ln>
                <a:noFill/>
              </a:ln>
              <a:effectLst>
                <a:outerShdw blurRad="292100" dist="139700" dir="2700000" algn="tl" rotWithShape="0">
                  <a:srgbClr val="333333">
                    <a:alpha val="65000"/>
                  </a:srgbClr>
                </a:outerShdw>
              </a:effectLst>
            </p:spPr>
          </p:pic>
          <p:pic>
            <p:nvPicPr>
              <p:cNvPr id="17" name="Picture 16" descr="DSC01115.JPG"/>
              <p:cNvPicPr>
                <a:picLocks noChangeAspect="1"/>
              </p:cNvPicPr>
              <p:nvPr/>
            </p:nvPicPr>
            <p:blipFill>
              <a:blip r:embed="rId7" cstate="print"/>
              <a:stretch>
                <a:fillRect/>
              </a:stretch>
            </p:blipFill>
            <p:spPr>
              <a:xfrm>
                <a:off x="23015413" y="11276761"/>
                <a:ext cx="7772400" cy="6085913"/>
              </a:xfrm>
              <a:prstGeom prst="rect">
                <a:avLst/>
              </a:prstGeom>
              <a:ln>
                <a:noFill/>
              </a:ln>
              <a:effectLst>
                <a:outerShdw blurRad="292100" dist="139700" dir="2700000" algn="tl" rotWithShape="0">
                  <a:srgbClr val="333333">
                    <a:alpha val="65000"/>
                  </a:srgbClr>
                </a:outerShdw>
              </a:effectLst>
            </p:spPr>
          </p:pic>
        </p:grpSp>
        <p:grpSp>
          <p:nvGrpSpPr>
            <p:cNvPr id="25" name="Group 24"/>
            <p:cNvGrpSpPr/>
            <p:nvPr/>
          </p:nvGrpSpPr>
          <p:grpSpPr>
            <a:xfrm>
              <a:off x="457200" y="6634494"/>
              <a:ext cx="6858000" cy="1048618"/>
              <a:chOff x="457200" y="6885954"/>
              <a:chExt cx="6858000" cy="1048618"/>
            </a:xfrm>
          </p:grpSpPr>
          <p:pic>
            <p:nvPicPr>
              <p:cNvPr id="19" name="Picture 18" descr="DSC01116.JPG"/>
              <p:cNvPicPr>
                <a:picLocks noChangeAspect="1"/>
              </p:cNvPicPr>
              <p:nvPr/>
            </p:nvPicPr>
            <p:blipFill>
              <a:blip r:embed="rId8" cstate="print"/>
              <a:stretch>
                <a:fillRect/>
              </a:stretch>
            </p:blipFill>
            <p:spPr>
              <a:xfrm>
                <a:off x="457200" y="6993844"/>
                <a:ext cx="1372319" cy="832838"/>
              </a:xfrm>
              <a:prstGeom prst="rect">
                <a:avLst/>
              </a:prstGeom>
              <a:ln>
                <a:noFill/>
              </a:ln>
              <a:effectLst>
                <a:outerShdw blurRad="292100" dist="139700" dir="2700000" algn="tl" rotWithShape="0">
                  <a:srgbClr val="333333">
                    <a:alpha val="65000"/>
                  </a:srgbClr>
                </a:outerShdw>
              </a:effectLst>
            </p:spPr>
          </p:pic>
          <p:pic>
            <p:nvPicPr>
              <p:cNvPr id="20" name="Picture 19" descr="DSC01117.JPG"/>
              <p:cNvPicPr>
                <a:picLocks noChangeAspect="1"/>
              </p:cNvPicPr>
              <p:nvPr/>
            </p:nvPicPr>
            <p:blipFill>
              <a:blip r:embed="rId9" cstate="print"/>
              <a:stretch>
                <a:fillRect/>
              </a:stretch>
            </p:blipFill>
            <p:spPr>
              <a:xfrm>
                <a:off x="1832796" y="6980601"/>
                <a:ext cx="1372319" cy="859325"/>
              </a:xfrm>
              <a:prstGeom prst="rect">
                <a:avLst/>
              </a:prstGeom>
              <a:ln>
                <a:noFill/>
              </a:ln>
              <a:effectLst>
                <a:outerShdw blurRad="292100" dist="139700" dir="2700000" algn="tl" rotWithShape="0">
                  <a:srgbClr val="333333">
                    <a:alpha val="65000"/>
                  </a:srgbClr>
                </a:outerShdw>
              </a:effectLst>
            </p:spPr>
          </p:pic>
          <p:pic>
            <p:nvPicPr>
              <p:cNvPr id="21" name="Picture 20" descr="DSC01118.JPG"/>
              <p:cNvPicPr>
                <a:picLocks noChangeAspect="1"/>
              </p:cNvPicPr>
              <p:nvPr/>
            </p:nvPicPr>
            <p:blipFill>
              <a:blip r:embed="rId10" cstate="print"/>
              <a:stretch>
                <a:fillRect/>
              </a:stretch>
            </p:blipFill>
            <p:spPr>
              <a:xfrm>
                <a:off x="3202824" y="6885954"/>
                <a:ext cx="1372319" cy="1048618"/>
              </a:xfrm>
              <a:prstGeom prst="rect">
                <a:avLst/>
              </a:prstGeom>
              <a:ln>
                <a:noFill/>
              </a:ln>
              <a:effectLst>
                <a:outerShdw blurRad="292100" dist="139700" dir="2700000" algn="tl" rotWithShape="0">
                  <a:srgbClr val="333333">
                    <a:alpha val="65000"/>
                  </a:srgbClr>
                </a:outerShdw>
              </a:effectLst>
            </p:spPr>
          </p:pic>
          <p:pic>
            <p:nvPicPr>
              <p:cNvPr id="22" name="Picture 21" descr="DSC01119.JPG"/>
              <p:cNvPicPr>
                <a:picLocks noChangeAspect="1"/>
              </p:cNvPicPr>
              <p:nvPr/>
            </p:nvPicPr>
            <p:blipFill>
              <a:blip r:embed="rId11" cstate="print"/>
              <a:stretch>
                <a:fillRect/>
              </a:stretch>
            </p:blipFill>
            <p:spPr>
              <a:xfrm>
                <a:off x="4572852" y="6904753"/>
                <a:ext cx="1372319" cy="1011020"/>
              </a:xfrm>
              <a:prstGeom prst="rect">
                <a:avLst/>
              </a:prstGeom>
              <a:ln>
                <a:noFill/>
              </a:ln>
              <a:effectLst>
                <a:outerShdw blurRad="292100" dist="139700" dir="2700000" algn="tl" rotWithShape="0">
                  <a:srgbClr val="333333">
                    <a:alpha val="65000"/>
                  </a:srgbClr>
                </a:outerShdw>
              </a:effectLst>
            </p:spPr>
          </p:pic>
          <p:pic>
            <p:nvPicPr>
              <p:cNvPr id="23" name="Picture 22" descr="DSC01120.JPG"/>
              <p:cNvPicPr>
                <a:picLocks noChangeAspect="1"/>
              </p:cNvPicPr>
              <p:nvPr/>
            </p:nvPicPr>
            <p:blipFill>
              <a:blip r:embed="rId12" cstate="print"/>
              <a:stretch>
                <a:fillRect/>
              </a:stretch>
            </p:blipFill>
            <p:spPr>
              <a:xfrm>
                <a:off x="5942881" y="6921553"/>
                <a:ext cx="1372319" cy="977420"/>
              </a:xfrm>
              <a:prstGeom prst="rect">
                <a:avLst/>
              </a:prstGeom>
              <a:ln>
                <a:noFill/>
              </a:ln>
              <a:effectLst>
                <a:outerShdw blurRad="292100" dist="139700" dir="2700000" algn="tl" rotWithShape="0">
                  <a:srgbClr val="333333">
                    <a:alpha val="65000"/>
                  </a:srgbClr>
                </a:outerShdw>
              </a:effectLst>
            </p:spPr>
          </p:pic>
        </p:grpSp>
        <p:grpSp>
          <p:nvGrpSpPr>
            <p:cNvPr id="31" name="Group 30"/>
            <p:cNvGrpSpPr>
              <a:grpSpLocks noChangeAspect="1"/>
            </p:cNvGrpSpPr>
            <p:nvPr/>
          </p:nvGrpSpPr>
          <p:grpSpPr>
            <a:xfrm>
              <a:off x="457200" y="7611225"/>
              <a:ext cx="6858000" cy="1509915"/>
              <a:chOff x="-15544800" y="11969759"/>
              <a:chExt cx="38821920" cy="8547361"/>
            </a:xfrm>
          </p:grpSpPr>
          <p:pic>
            <p:nvPicPr>
              <p:cNvPr id="26" name="Picture 25" descr="DSC01122.JPG"/>
              <p:cNvPicPr>
                <a:picLocks noChangeAspect="1"/>
              </p:cNvPicPr>
              <p:nvPr/>
            </p:nvPicPr>
            <p:blipFill>
              <a:blip r:embed="rId13" cstate="print"/>
              <a:stretch>
                <a:fillRect/>
              </a:stretch>
            </p:blipFill>
            <p:spPr>
              <a:xfrm>
                <a:off x="-15544800" y="12693696"/>
                <a:ext cx="7772400" cy="7099486"/>
              </a:xfrm>
              <a:prstGeom prst="rect">
                <a:avLst/>
              </a:prstGeom>
              <a:ln>
                <a:noFill/>
              </a:ln>
              <a:effectLst>
                <a:outerShdw blurRad="292100" dist="139700" dir="2700000" algn="tl" rotWithShape="0">
                  <a:srgbClr val="333333">
                    <a:alpha val="65000"/>
                  </a:srgbClr>
                </a:outerShdw>
              </a:effectLst>
            </p:spPr>
          </p:pic>
          <p:pic>
            <p:nvPicPr>
              <p:cNvPr id="27" name="Picture 26" descr="DSC01123.JPG"/>
              <p:cNvPicPr>
                <a:picLocks noChangeAspect="1"/>
              </p:cNvPicPr>
              <p:nvPr/>
            </p:nvPicPr>
            <p:blipFill>
              <a:blip r:embed="rId14" cstate="print"/>
              <a:stretch>
                <a:fillRect/>
              </a:stretch>
            </p:blipFill>
            <p:spPr>
              <a:xfrm>
                <a:off x="-7782420" y="11969759"/>
                <a:ext cx="7772400" cy="8547361"/>
              </a:xfrm>
              <a:prstGeom prst="rect">
                <a:avLst/>
              </a:prstGeom>
              <a:ln>
                <a:noFill/>
              </a:ln>
              <a:effectLst>
                <a:outerShdw blurRad="292100" dist="139700" dir="2700000" algn="tl" rotWithShape="0">
                  <a:srgbClr val="333333">
                    <a:alpha val="65000"/>
                  </a:srgbClr>
                </a:outerShdw>
              </a:effectLst>
            </p:spPr>
          </p:pic>
          <p:pic>
            <p:nvPicPr>
              <p:cNvPr id="28" name="Picture 27" descr="DSC01124.JPG"/>
              <p:cNvPicPr>
                <a:picLocks noChangeAspect="1"/>
              </p:cNvPicPr>
              <p:nvPr/>
            </p:nvPicPr>
            <p:blipFill>
              <a:blip r:embed="rId15" cstate="print"/>
              <a:stretch>
                <a:fillRect/>
              </a:stretch>
            </p:blipFill>
            <p:spPr>
              <a:xfrm>
                <a:off x="-20040" y="14678328"/>
                <a:ext cx="7772400" cy="3130222"/>
              </a:xfrm>
              <a:prstGeom prst="rect">
                <a:avLst/>
              </a:prstGeom>
              <a:ln>
                <a:noFill/>
              </a:ln>
              <a:effectLst>
                <a:outerShdw blurRad="292100" dist="139700" dir="2700000" algn="tl" rotWithShape="0">
                  <a:srgbClr val="333333">
                    <a:alpha val="65000"/>
                  </a:srgbClr>
                </a:outerShdw>
              </a:effectLst>
            </p:spPr>
          </p:pic>
          <p:pic>
            <p:nvPicPr>
              <p:cNvPr id="29" name="Picture 28" descr="DSC01125.JPG"/>
              <p:cNvPicPr>
                <a:picLocks noChangeAspect="1"/>
              </p:cNvPicPr>
              <p:nvPr/>
            </p:nvPicPr>
            <p:blipFill>
              <a:blip r:embed="rId16" cstate="print"/>
              <a:stretch>
                <a:fillRect/>
              </a:stretch>
            </p:blipFill>
            <p:spPr>
              <a:xfrm>
                <a:off x="7742340" y="13644090"/>
                <a:ext cx="7772400" cy="5198698"/>
              </a:xfrm>
              <a:prstGeom prst="rect">
                <a:avLst/>
              </a:prstGeom>
              <a:ln>
                <a:noFill/>
              </a:ln>
              <a:effectLst>
                <a:outerShdw blurRad="292100" dist="139700" dir="2700000" algn="tl" rotWithShape="0">
                  <a:srgbClr val="333333">
                    <a:alpha val="65000"/>
                  </a:srgbClr>
                </a:outerShdw>
              </a:effectLst>
            </p:spPr>
          </p:pic>
          <p:pic>
            <p:nvPicPr>
              <p:cNvPr id="30" name="Picture 29" descr="DSC01126.JPG"/>
              <p:cNvPicPr>
                <a:picLocks noChangeAspect="1"/>
              </p:cNvPicPr>
              <p:nvPr/>
            </p:nvPicPr>
            <p:blipFill>
              <a:blip r:embed="rId17" cstate="print"/>
              <a:stretch>
                <a:fillRect/>
              </a:stretch>
            </p:blipFill>
            <p:spPr>
              <a:xfrm>
                <a:off x="15504720" y="13328789"/>
                <a:ext cx="7772400" cy="5829300"/>
              </a:xfrm>
              <a:prstGeom prst="rect">
                <a:avLst/>
              </a:prstGeom>
              <a:ln>
                <a:noFill/>
              </a:ln>
              <a:effectLst>
                <a:outerShdw blurRad="292100" dist="139700" dir="2700000" algn="tl" rotWithShape="0">
                  <a:srgbClr val="333333">
                    <a:alpha val="65000"/>
                  </a:srgbClr>
                </a:outerShdw>
              </a:effectLst>
            </p:spPr>
          </p:pic>
        </p:grpSp>
        <p:grpSp>
          <p:nvGrpSpPr>
            <p:cNvPr id="37" name="Group 36"/>
            <p:cNvGrpSpPr>
              <a:grpSpLocks noChangeAspect="1"/>
            </p:cNvGrpSpPr>
            <p:nvPr/>
          </p:nvGrpSpPr>
          <p:grpSpPr>
            <a:xfrm>
              <a:off x="457200" y="8940800"/>
              <a:ext cx="6858000" cy="1117600"/>
              <a:chOff x="-14813280" y="13266913"/>
              <a:chExt cx="35770712" cy="5829300"/>
            </a:xfrm>
          </p:grpSpPr>
          <p:pic>
            <p:nvPicPr>
              <p:cNvPr id="32" name="Picture 31" descr="DSC01127.JPG"/>
              <p:cNvPicPr>
                <a:picLocks noChangeAspect="1"/>
              </p:cNvPicPr>
              <p:nvPr/>
            </p:nvPicPr>
            <p:blipFill>
              <a:blip r:embed="rId18" cstate="print"/>
              <a:stretch>
                <a:fillRect/>
              </a:stretch>
            </p:blipFill>
            <p:spPr>
              <a:xfrm>
                <a:off x="-14813280" y="14705833"/>
                <a:ext cx="7772400" cy="4390380"/>
              </a:xfrm>
              <a:prstGeom prst="rect">
                <a:avLst/>
              </a:prstGeom>
              <a:ln>
                <a:noFill/>
              </a:ln>
              <a:effectLst>
                <a:outerShdw blurRad="292100" dist="139700" dir="2700000" algn="tl" rotWithShape="0">
                  <a:srgbClr val="333333">
                    <a:alpha val="65000"/>
                  </a:srgbClr>
                </a:outerShdw>
              </a:effectLst>
            </p:spPr>
          </p:pic>
          <p:pic>
            <p:nvPicPr>
              <p:cNvPr id="33" name="Picture 32" descr="DSC01128.JPG"/>
              <p:cNvPicPr>
                <a:picLocks noChangeAspect="1"/>
              </p:cNvPicPr>
              <p:nvPr/>
            </p:nvPicPr>
            <p:blipFill>
              <a:blip r:embed="rId19" cstate="print"/>
              <a:stretch>
                <a:fillRect/>
              </a:stretch>
            </p:blipFill>
            <p:spPr>
              <a:xfrm>
                <a:off x="-7024705" y="14301308"/>
                <a:ext cx="7772400" cy="4794905"/>
              </a:xfrm>
              <a:prstGeom prst="rect">
                <a:avLst/>
              </a:prstGeom>
              <a:ln>
                <a:noFill/>
              </a:ln>
              <a:effectLst>
                <a:outerShdw blurRad="292100" dist="139700" dir="2700000" algn="tl" rotWithShape="0">
                  <a:srgbClr val="333333">
                    <a:alpha val="65000"/>
                  </a:srgbClr>
                </a:outerShdw>
              </a:effectLst>
            </p:spPr>
          </p:pic>
          <p:pic>
            <p:nvPicPr>
              <p:cNvPr id="34" name="Picture 33" descr="DSC01129.JPG"/>
              <p:cNvPicPr>
                <a:picLocks noChangeAspect="1"/>
              </p:cNvPicPr>
              <p:nvPr/>
            </p:nvPicPr>
            <p:blipFill>
              <a:blip r:embed="rId20" cstate="print"/>
              <a:stretch>
                <a:fillRect/>
              </a:stretch>
            </p:blipFill>
            <p:spPr>
              <a:xfrm>
                <a:off x="763870" y="13719541"/>
                <a:ext cx="4616414" cy="5376672"/>
              </a:xfrm>
              <a:prstGeom prst="rect">
                <a:avLst/>
              </a:prstGeom>
              <a:ln>
                <a:noFill/>
              </a:ln>
              <a:effectLst>
                <a:outerShdw blurRad="292100" dist="139700" dir="2700000" algn="tl" rotWithShape="0">
                  <a:srgbClr val="333333">
                    <a:alpha val="65000"/>
                  </a:srgbClr>
                </a:outerShdw>
              </a:effectLst>
            </p:spPr>
          </p:pic>
          <p:pic>
            <p:nvPicPr>
              <p:cNvPr id="35" name="Picture 34" descr="DSC01130.JPG"/>
              <p:cNvPicPr>
                <a:picLocks noChangeAspect="1"/>
              </p:cNvPicPr>
              <p:nvPr/>
            </p:nvPicPr>
            <p:blipFill>
              <a:blip r:embed="rId21" cstate="print"/>
              <a:stretch>
                <a:fillRect/>
              </a:stretch>
            </p:blipFill>
            <p:spPr>
              <a:xfrm>
                <a:off x="5396459" y="13266913"/>
                <a:ext cx="7772400" cy="5829300"/>
              </a:xfrm>
              <a:prstGeom prst="rect">
                <a:avLst/>
              </a:prstGeom>
              <a:ln>
                <a:noFill/>
              </a:ln>
              <a:effectLst>
                <a:outerShdw blurRad="292100" dist="139700" dir="2700000" algn="tl" rotWithShape="0">
                  <a:srgbClr val="333333">
                    <a:alpha val="65000"/>
                  </a:srgbClr>
                </a:outerShdw>
              </a:effectLst>
            </p:spPr>
          </p:pic>
          <p:pic>
            <p:nvPicPr>
              <p:cNvPr id="36" name="Picture 35" descr="DSC01131.JPG"/>
              <p:cNvPicPr>
                <a:picLocks noChangeAspect="1"/>
              </p:cNvPicPr>
              <p:nvPr/>
            </p:nvPicPr>
            <p:blipFill>
              <a:blip r:embed="rId22" cstate="print"/>
              <a:stretch>
                <a:fillRect/>
              </a:stretch>
            </p:blipFill>
            <p:spPr>
              <a:xfrm>
                <a:off x="13185032" y="14290934"/>
                <a:ext cx="7772400" cy="4805279"/>
              </a:xfrm>
              <a:prstGeom prst="rect">
                <a:avLst/>
              </a:prstGeom>
              <a:ln>
                <a:noFill/>
              </a:ln>
              <a:effectLst>
                <a:outerShdw blurRad="292100" dist="139700" dir="2700000" algn="tl" rotWithShape="0">
                  <a:srgbClr val="333333">
                    <a:alpha val="65000"/>
                  </a:srgbClr>
                </a:outerShdw>
              </a:effectLst>
            </p:spPr>
          </p:pic>
        </p:gr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ed Rectangle 39"/>
          <p:cNvSpPr/>
          <p:nvPr/>
        </p:nvSpPr>
        <p:spPr>
          <a:xfrm>
            <a:off x="365760" y="137160"/>
            <a:ext cx="7040880" cy="9784080"/>
          </a:xfrm>
          <a:prstGeom prst="roundRect">
            <a:avLst>
              <a:gd name="adj" fmla="val 5535"/>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Diagram&#10;&#10;Description automatically generated">
            <a:extLst>
              <a:ext uri="{FF2B5EF4-FFF2-40B4-BE49-F238E27FC236}">
                <a16:creationId xmlns:a16="http://schemas.microsoft.com/office/drawing/2014/main" xmlns="" id="{101EB38A-04D7-4D1B-A3E7-456CA0E58BCC}"/>
              </a:ext>
            </a:extLst>
          </p:cNvPr>
          <p:cNvPicPr>
            <a:picLocks noChangeAspect="1"/>
          </p:cNvPicPr>
          <p:nvPr/>
        </p:nvPicPr>
        <p:blipFill>
          <a:blip r:embed="rId2" cstate="print"/>
          <a:stretch>
            <a:fillRect/>
          </a:stretch>
        </p:blipFill>
        <p:spPr>
          <a:xfrm>
            <a:off x="327232" y="226737"/>
            <a:ext cx="7117937" cy="3167482"/>
          </a:xfrm>
          <a:prstGeom prst="rect">
            <a:avLst/>
          </a:prstGeom>
        </p:spPr>
      </p:pic>
      <p:sp>
        <p:nvSpPr>
          <p:cNvPr id="11" name="TextBox 10">
            <a:extLst>
              <a:ext uri="{FF2B5EF4-FFF2-40B4-BE49-F238E27FC236}">
                <a16:creationId xmlns:a16="http://schemas.microsoft.com/office/drawing/2014/main" xmlns="" id="{9488017E-E6F5-460C-A602-E41530C608DE}"/>
              </a:ext>
            </a:extLst>
          </p:cNvPr>
          <p:cNvSpPr txBox="1"/>
          <p:nvPr/>
        </p:nvSpPr>
        <p:spPr>
          <a:xfrm>
            <a:off x="457200" y="3372644"/>
            <a:ext cx="6858000" cy="369332"/>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b="1" dirty="0">
                <a:effectLst>
                  <a:outerShdw blurRad="38100" dist="38100" dir="2700000" algn="tl">
                    <a:srgbClr val="000000">
                      <a:alpha val="43137"/>
                    </a:srgbClr>
                  </a:outerShdw>
                </a:effectLst>
                <a:latin typeface="Arial Black" panose="020B0A04020102020204" pitchFamily="34" charset="0"/>
              </a:rPr>
              <a:t>WEEK 7 Final Game and Season Standing Results </a:t>
            </a:r>
          </a:p>
        </p:txBody>
      </p:sp>
      <p:sp>
        <p:nvSpPr>
          <p:cNvPr id="3" name="TextBox 2">
            <a:extLst>
              <a:ext uri="{FF2B5EF4-FFF2-40B4-BE49-F238E27FC236}">
                <a16:creationId xmlns:a16="http://schemas.microsoft.com/office/drawing/2014/main" xmlns="" id="{B3117816-7DBE-4306-8757-89E24F418EFE}"/>
              </a:ext>
            </a:extLst>
          </p:cNvPr>
          <p:cNvSpPr txBox="1"/>
          <p:nvPr/>
        </p:nvSpPr>
        <p:spPr>
          <a:xfrm>
            <a:off x="473531" y="3773543"/>
            <a:ext cx="3429000" cy="1828800"/>
          </a:xfrm>
          <a:prstGeom prst="rect">
            <a:avLst/>
          </a:prstGeom>
          <a:solidFill>
            <a:srgbClr val="002060"/>
          </a:solidFill>
          <a:ln>
            <a:noFill/>
          </a:ln>
          <a:scene3d>
            <a:camera prst="orthographicFront"/>
            <a:lightRig rig="threePt" dir="t"/>
          </a:scene3d>
          <a:sp3d>
            <a:bevelT/>
          </a:sp3d>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BLUE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4" name="TextBox 3">
            <a:extLst>
              <a:ext uri="{FF2B5EF4-FFF2-40B4-BE49-F238E27FC236}">
                <a16:creationId xmlns:a16="http://schemas.microsoft.com/office/drawing/2014/main" xmlns="" id="{E2FC10D8-40E6-4AC3-8E0A-2CE88D82209C}"/>
              </a:ext>
            </a:extLst>
          </p:cNvPr>
          <p:cNvSpPr txBox="1"/>
          <p:nvPr/>
        </p:nvSpPr>
        <p:spPr>
          <a:xfrm>
            <a:off x="3902531" y="3773543"/>
            <a:ext cx="3429000" cy="1828800"/>
          </a:xfrm>
          <a:prstGeom prst="rect">
            <a:avLst/>
          </a:prstGeom>
          <a:solidFill>
            <a:schemeClr val="bg1">
              <a:lumMod val="50000"/>
            </a:schemeClr>
          </a:solidFill>
          <a:ln>
            <a:noFill/>
          </a:ln>
          <a:scene3d>
            <a:camera prst="orthographicFront"/>
            <a:lightRig rig="threePt" dir="t"/>
          </a:scene3d>
          <a:sp3d>
            <a:bevelT/>
          </a:sp3d>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GREY DIVISION</a:t>
            </a:r>
          </a:p>
          <a:p>
            <a:pPr>
              <a:tabLst>
                <a:tab pos="2062163" algn="l"/>
                <a:tab pos="2519363" algn="l"/>
                <a:tab pos="2976563" algn="l"/>
              </a:tabLst>
            </a:pP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b="1" u="sng" dirty="0">
                <a:solidFill>
                  <a:schemeClr val="bg1"/>
                </a:solidFill>
                <a:effectLst>
                  <a:outerShdw blurRad="38100" dist="38100" dir="2700000" algn="tl">
                    <a:srgbClr val="000000">
                      <a:alpha val="43137"/>
                    </a:srgbClr>
                  </a:outerShdw>
                </a:effectLst>
                <a:latin typeface="Arial Black" panose="020B0A04020102020204" pitchFamily="34" charset="0"/>
              </a:rPr>
              <a:t>W	L	T</a:t>
            </a:r>
          </a:p>
        </p:txBody>
      </p:sp>
      <p:sp>
        <p:nvSpPr>
          <p:cNvPr id="5" name="TextBox 4">
            <a:extLst>
              <a:ext uri="{FF2B5EF4-FFF2-40B4-BE49-F238E27FC236}">
                <a16:creationId xmlns:a16="http://schemas.microsoft.com/office/drawing/2014/main" xmlns="" id="{72C12723-DDCD-4EB2-A63C-7D8C148B80B6}"/>
              </a:ext>
            </a:extLst>
          </p:cNvPr>
          <p:cNvSpPr txBox="1"/>
          <p:nvPr/>
        </p:nvSpPr>
        <p:spPr>
          <a:xfrm>
            <a:off x="473528" y="5127794"/>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Titans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5	0</a:t>
            </a:r>
          </a:p>
        </p:txBody>
      </p:sp>
      <p:sp>
        <p:nvSpPr>
          <p:cNvPr id="6" name="TextBox 5">
            <a:extLst>
              <a:ext uri="{FF2B5EF4-FFF2-40B4-BE49-F238E27FC236}">
                <a16:creationId xmlns:a16="http://schemas.microsoft.com/office/drawing/2014/main" xmlns="" id="{8B502147-FCA3-46CD-A7D5-1BD172241D85}"/>
              </a:ext>
            </a:extLst>
          </p:cNvPr>
          <p:cNvSpPr txBox="1"/>
          <p:nvPr/>
        </p:nvSpPr>
        <p:spPr>
          <a:xfrm>
            <a:off x="457300" y="4737945"/>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Bears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2	4	1</a:t>
            </a:r>
          </a:p>
        </p:txBody>
      </p:sp>
      <p:sp>
        <p:nvSpPr>
          <p:cNvPr id="7" name="TextBox 6">
            <a:extLst>
              <a:ext uri="{FF2B5EF4-FFF2-40B4-BE49-F238E27FC236}">
                <a16:creationId xmlns:a16="http://schemas.microsoft.com/office/drawing/2014/main" xmlns="" id="{4E31A18F-741B-4B64-B82E-197EDF40B968}"/>
              </a:ext>
            </a:extLst>
          </p:cNvPr>
          <p:cNvSpPr txBox="1"/>
          <p:nvPr/>
        </p:nvSpPr>
        <p:spPr>
          <a:xfrm>
            <a:off x="440869" y="4339244"/>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dirty="0">
                <a:solidFill>
                  <a:srgbClr val="FFC000"/>
                </a:solidFill>
                <a:effectLst>
                  <a:outerShdw blurRad="38100" dist="38100" dir="2700000" algn="tl">
                    <a:srgbClr val="000000">
                      <a:alpha val="43137"/>
                    </a:srgbClr>
                  </a:outerShdw>
                </a:effectLst>
                <a:latin typeface="Arial Black" panose="020B0A04020102020204" pitchFamily="34" charset="0"/>
              </a:rPr>
              <a:t>Showboats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5	2	0</a:t>
            </a:r>
          </a:p>
        </p:txBody>
      </p:sp>
      <p:sp>
        <p:nvSpPr>
          <p:cNvPr id="8" name="TextBox 7">
            <a:extLst>
              <a:ext uri="{FF2B5EF4-FFF2-40B4-BE49-F238E27FC236}">
                <a16:creationId xmlns:a16="http://schemas.microsoft.com/office/drawing/2014/main" xmlns="" id="{F3387848-B141-4C1C-979F-3E41730C760C}"/>
              </a:ext>
            </a:extLst>
          </p:cNvPr>
          <p:cNvSpPr txBox="1"/>
          <p:nvPr/>
        </p:nvSpPr>
        <p:spPr>
          <a:xfrm>
            <a:off x="3902529" y="4382822"/>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dirty="0" err="1">
                <a:solidFill>
                  <a:srgbClr val="FFC000"/>
                </a:solidFill>
                <a:effectLst>
                  <a:outerShdw blurRad="38100" dist="38100" dir="2700000" algn="tl">
                    <a:srgbClr val="000000">
                      <a:alpha val="43137"/>
                    </a:srgbClr>
                  </a:outerShdw>
                </a:effectLst>
                <a:latin typeface="Arial Black" panose="020B0A04020102020204" pitchFamily="34" charset="0"/>
              </a:rPr>
              <a:t>Southmen</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7	0	0</a:t>
            </a:r>
          </a:p>
        </p:txBody>
      </p:sp>
      <p:sp>
        <p:nvSpPr>
          <p:cNvPr id="9" name="TextBox 8">
            <a:extLst>
              <a:ext uri="{FF2B5EF4-FFF2-40B4-BE49-F238E27FC236}">
                <a16:creationId xmlns:a16="http://schemas.microsoft.com/office/drawing/2014/main" xmlns="" id="{94E5B070-5AB3-4D2D-B315-79326C16CB6E}"/>
              </a:ext>
            </a:extLst>
          </p:cNvPr>
          <p:cNvSpPr txBox="1"/>
          <p:nvPr/>
        </p:nvSpPr>
        <p:spPr>
          <a:xfrm>
            <a:off x="3902529" y="4761244"/>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Cherokees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3	3	1</a:t>
            </a:r>
          </a:p>
        </p:txBody>
      </p:sp>
      <p:sp>
        <p:nvSpPr>
          <p:cNvPr id="10" name="TextBox 9">
            <a:extLst>
              <a:ext uri="{FF2B5EF4-FFF2-40B4-BE49-F238E27FC236}">
                <a16:creationId xmlns:a16="http://schemas.microsoft.com/office/drawing/2014/main" xmlns="" id="{E653B58D-76FD-494A-BB9B-8CAE91602AEB}"/>
              </a:ext>
            </a:extLst>
          </p:cNvPr>
          <p:cNvSpPr txBox="1"/>
          <p:nvPr/>
        </p:nvSpPr>
        <p:spPr>
          <a:xfrm>
            <a:off x="3902529" y="5133810"/>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Oilers</a:t>
            </a:r>
            <a:r>
              <a:rPr lang="en-US" dirty="0">
                <a:solidFill>
                  <a:schemeClr val="bg1">
                    <a:lumMod val="75000"/>
                  </a:schemeClr>
                </a:solidFill>
                <a:latin typeface="Arial Black" panose="020B0A04020102020204" pitchFamily="34" charset="0"/>
              </a:rPr>
              <a:t>	</a:t>
            </a:r>
            <a:r>
              <a:rPr lang="en-US" dirty="0">
                <a:solidFill>
                  <a:schemeClr val="bg1"/>
                </a:solidFill>
                <a:effectLst>
                  <a:outerShdw blurRad="38100" dist="38100" dir="2700000" algn="tl">
                    <a:srgbClr val="000000">
                      <a:alpha val="43137"/>
                    </a:srgbClr>
                  </a:outerShdw>
                </a:effectLst>
                <a:latin typeface="Arial Black" panose="020B0A04020102020204" pitchFamily="34" charset="0"/>
              </a:rPr>
              <a:t>0	5	2</a:t>
            </a:r>
          </a:p>
        </p:txBody>
      </p:sp>
      <p:pic>
        <p:nvPicPr>
          <p:cNvPr id="12" name="Picture 11" descr="See the source image">
            <a:extLst>
              <a:ext uri="{FF2B5EF4-FFF2-40B4-BE49-F238E27FC236}">
                <a16:creationId xmlns:a16="http://schemas.microsoft.com/office/drawing/2014/main" xmlns="" id="{E9094747-B48D-42BD-A297-20D979C4A4B8}"/>
              </a:ext>
            </a:extLst>
          </p:cNvPr>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543033" y="5138483"/>
            <a:ext cx="457200" cy="337842"/>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8" descr="See the source image">
            <a:extLst>
              <a:ext uri="{FF2B5EF4-FFF2-40B4-BE49-F238E27FC236}">
                <a16:creationId xmlns:a16="http://schemas.microsoft.com/office/drawing/2014/main" xmlns="" id="{F1A7CF6F-87BA-4C1E-AFF4-7459D68ED376}"/>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40410" y="4415476"/>
            <a:ext cx="457200" cy="231448"/>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0" descr="See the source image">
            <a:extLst>
              <a:ext uri="{FF2B5EF4-FFF2-40B4-BE49-F238E27FC236}">
                <a16:creationId xmlns:a16="http://schemas.microsoft.com/office/drawing/2014/main" xmlns="" id="{6BAF29CC-CDFE-43FB-842E-BDC565FBB5D9}"/>
              </a:ext>
            </a:extLst>
          </p:cNvPr>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540410" y="4781559"/>
            <a:ext cx="457200" cy="3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20" descr="See the source image">
            <a:extLst>
              <a:ext uri="{FF2B5EF4-FFF2-40B4-BE49-F238E27FC236}">
                <a16:creationId xmlns:a16="http://schemas.microsoft.com/office/drawing/2014/main" xmlns="" id="{CC2F6FE2-96BC-4571-BBE3-CCFFB57384D9}"/>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011789" y="5181228"/>
            <a:ext cx="365760" cy="358583"/>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2" descr="See the source image">
            <a:extLst>
              <a:ext uri="{FF2B5EF4-FFF2-40B4-BE49-F238E27FC236}">
                <a16:creationId xmlns:a16="http://schemas.microsoft.com/office/drawing/2014/main" xmlns="" id="{F33C0190-9BBB-43B2-81BB-896BDEF731BF}"/>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969037" y="4315317"/>
            <a:ext cx="457200" cy="376219"/>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4" descr="See the source image">
            <a:extLst>
              <a:ext uri="{FF2B5EF4-FFF2-40B4-BE49-F238E27FC236}">
                <a16:creationId xmlns:a16="http://schemas.microsoft.com/office/drawing/2014/main" xmlns="" id="{6B6641E2-D1CB-47E4-B965-D3236EAE69AC}"/>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011789" y="4766603"/>
            <a:ext cx="365760" cy="37188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39" name="Group 38"/>
          <p:cNvGrpSpPr/>
          <p:nvPr/>
        </p:nvGrpSpPr>
        <p:grpSpPr>
          <a:xfrm>
            <a:off x="435429" y="5599504"/>
            <a:ext cx="6901543" cy="749045"/>
            <a:chOff x="435429" y="5599504"/>
            <a:chExt cx="6901543" cy="749045"/>
          </a:xfrm>
        </p:grpSpPr>
        <p:sp>
          <p:nvSpPr>
            <p:cNvPr id="35" name="Rounded Rectangle 34"/>
            <p:cNvSpPr/>
            <p:nvPr/>
          </p:nvSpPr>
          <p:spPr>
            <a:xfrm>
              <a:off x="5050972" y="5617029"/>
              <a:ext cx="2286000" cy="731520"/>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2743200" y="5617029"/>
              <a:ext cx="2286000" cy="731520"/>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435429" y="5617029"/>
              <a:ext cx="2286000" cy="731520"/>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a:off x="2878515" y="5851291"/>
              <a:ext cx="2117103" cy="451463"/>
              <a:chOff x="2831013" y="5849509"/>
              <a:chExt cx="2117103" cy="451463"/>
            </a:xfrm>
          </p:grpSpPr>
          <p:pic>
            <p:nvPicPr>
              <p:cNvPr id="19" name="Picture 10" descr="See the source image">
                <a:extLst>
                  <a:ext uri="{FF2B5EF4-FFF2-40B4-BE49-F238E27FC236}">
                    <a16:creationId xmlns:a16="http://schemas.microsoft.com/office/drawing/2014/main" xmlns="" id="{D92989F2-EF43-44D7-8E95-B1906EAB6BE9}"/>
                  </a:ext>
                </a:extLst>
              </p:cNvPr>
              <p:cNvPicPr>
                <a:picLocks noChangeAspect="1" noChangeArrowheads="1"/>
              </p:cNvPicPr>
              <p:nvPr/>
            </p:nvPicPr>
            <p:blipFill>
              <a:blip r:embed="rId12" cstate="print">
                <a:extLst>
                  <a:ext uri="{BEBA8EAE-BF5A-486C-A8C5-ECC9F3942E4B}">
                    <a14:imgProps xmlns:a14="http://schemas.microsoft.com/office/drawing/2010/main" xmlns="">
                      <a14:imgLayer r:embed="rId8">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2831013" y="5879980"/>
                <a:ext cx="548640" cy="390521"/>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22" descr="See the source image">
                <a:extLst>
                  <a:ext uri="{FF2B5EF4-FFF2-40B4-BE49-F238E27FC236}">
                    <a16:creationId xmlns:a16="http://schemas.microsoft.com/office/drawing/2014/main" xmlns="" id="{84EB210B-0C33-4EBF-A32B-A3C8DF11F1D6}"/>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4399476" y="5849509"/>
                <a:ext cx="548640" cy="451463"/>
              </a:xfrm>
              <a:prstGeom prst="rect">
                <a:avLst/>
              </a:prstGeom>
              <a:noFill/>
              <a:extLst>
                <a:ext uri="{909E8E84-426E-40DD-AFC4-6F175D3DCCD1}">
                  <a14:hiddenFill xmlns:a14="http://schemas.microsoft.com/office/drawing/2010/main" xmlns="">
                    <a:solidFill>
                      <a:srgbClr val="FFFFFF"/>
                    </a:solidFill>
                  </a14:hiddenFill>
                </a:ext>
              </a:extLst>
            </p:spPr>
          </p:pic>
          <p:sp>
            <p:nvSpPr>
              <p:cNvPr id="25" name="TextBox 24">
                <a:extLst>
                  <a:ext uri="{FF2B5EF4-FFF2-40B4-BE49-F238E27FC236}">
                    <a16:creationId xmlns:a16="http://schemas.microsoft.com/office/drawing/2014/main" xmlns="" id="{4592F25D-06B5-4252-AB97-C68F0C1843C9}"/>
                  </a:ext>
                </a:extLst>
              </p:cNvPr>
              <p:cNvSpPr txBox="1"/>
              <p:nvPr/>
            </p:nvSpPr>
            <p:spPr>
              <a:xfrm>
                <a:off x="3876655" y="5890574"/>
                <a:ext cx="548640" cy="369332"/>
              </a:xfrm>
              <a:prstGeom prst="rect">
                <a:avLst/>
              </a:prstGeom>
              <a:noFill/>
            </p:spPr>
            <p:txBody>
              <a:bodyPr wrap="square" rtlCol="0">
                <a:spAutoFit/>
              </a:bodyPr>
              <a:lstStyle/>
              <a:p>
                <a:pPr algn="ctr"/>
                <a:r>
                  <a:rPr lang="en-US" dirty="0">
                    <a:latin typeface="Arial Black" panose="020B0A04020102020204" pitchFamily="34" charset="0"/>
                  </a:rPr>
                  <a:t>21</a:t>
                </a:r>
              </a:p>
            </p:txBody>
          </p:sp>
          <p:sp>
            <p:nvSpPr>
              <p:cNvPr id="27" name="TextBox 26">
                <a:extLst>
                  <a:ext uri="{FF2B5EF4-FFF2-40B4-BE49-F238E27FC236}">
                    <a16:creationId xmlns:a16="http://schemas.microsoft.com/office/drawing/2014/main" xmlns="" id="{50215060-6F52-4EA1-89D7-009395D81163}"/>
                  </a:ext>
                </a:extLst>
              </p:cNvPr>
              <p:cNvSpPr txBox="1"/>
              <p:nvPr/>
            </p:nvSpPr>
            <p:spPr>
              <a:xfrm>
                <a:off x="3353834" y="5890574"/>
                <a:ext cx="548640" cy="369332"/>
              </a:xfrm>
              <a:prstGeom prst="rect">
                <a:avLst/>
              </a:prstGeom>
              <a:noFill/>
            </p:spPr>
            <p:txBody>
              <a:bodyPr wrap="square" rtlCol="0">
                <a:spAutoFit/>
              </a:bodyPr>
              <a:lstStyle/>
              <a:p>
                <a:pPr algn="ctr"/>
                <a:r>
                  <a:rPr lang="en-US" dirty="0">
                    <a:latin typeface="Arial Black" panose="020B0A04020102020204" pitchFamily="34" charset="0"/>
                  </a:rPr>
                  <a:t>17</a:t>
                </a:r>
              </a:p>
            </p:txBody>
          </p:sp>
        </p:grpSp>
        <p:grpSp>
          <p:nvGrpSpPr>
            <p:cNvPr id="36" name="Group 35"/>
            <p:cNvGrpSpPr/>
            <p:nvPr/>
          </p:nvGrpSpPr>
          <p:grpSpPr>
            <a:xfrm>
              <a:off x="561601" y="5874317"/>
              <a:ext cx="2045851" cy="405410"/>
              <a:chOff x="561601" y="5863515"/>
              <a:chExt cx="2045851" cy="405410"/>
            </a:xfrm>
          </p:grpSpPr>
          <p:pic>
            <p:nvPicPr>
              <p:cNvPr id="20" name="Picture 18" descr="See the source image">
                <a:extLst>
                  <a:ext uri="{FF2B5EF4-FFF2-40B4-BE49-F238E27FC236}">
                    <a16:creationId xmlns:a16="http://schemas.microsoft.com/office/drawing/2014/main" xmlns="" id="{F430BC25-9CA4-4626-AC3F-8B697AB208C7}"/>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61601" y="5927351"/>
                <a:ext cx="548640" cy="277738"/>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22" descr="See the source image">
                <a:extLst>
                  <a:ext uri="{FF2B5EF4-FFF2-40B4-BE49-F238E27FC236}">
                    <a16:creationId xmlns:a16="http://schemas.microsoft.com/office/drawing/2014/main" xmlns="" id="{3661CF76-1DCF-4843-97B1-17E2421C41A3}"/>
                  </a:ext>
                </a:extLst>
              </p:cNvPr>
              <p:cNvPicPr>
                <a:picLocks noChangeAspect="1" noChangeArrowheads="1"/>
              </p:cNvPicPr>
              <p:nvPr/>
            </p:nvPicPr>
            <p:blipFill rotWithShape="1">
              <a:blip r:embed="rId13" cstate="print">
                <a:extLst>
                  <a:ext uri="{BEBA8EAE-BF5A-486C-A8C5-ECC9F3942E4B}">
                    <a14:imgProps xmlns:a14="http://schemas.microsoft.com/office/drawing/2010/main" xmlns="">
                      <a14:imgLayer r:embed="rId4">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2058812" y="5863515"/>
                <a:ext cx="548640" cy="405410"/>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TextBox 27">
                <a:extLst>
                  <a:ext uri="{FF2B5EF4-FFF2-40B4-BE49-F238E27FC236}">
                    <a16:creationId xmlns:a16="http://schemas.microsoft.com/office/drawing/2014/main" xmlns="" id="{EF7A6E1C-297B-4AED-9F75-77D3CD1481A0}"/>
                  </a:ext>
                </a:extLst>
              </p:cNvPr>
              <p:cNvSpPr txBox="1"/>
              <p:nvPr/>
            </p:nvSpPr>
            <p:spPr>
              <a:xfrm>
                <a:off x="1060671" y="5881554"/>
                <a:ext cx="548640" cy="369332"/>
              </a:xfrm>
              <a:prstGeom prst="rect">
                <a:avLst/>
              </a:prstGeom>
              <a:noFill/>
            </p:spPr>
            <p:txBody>
              <a:bodyPr wrap="square" rtlCol="0">
                <a:spAutoFit/>
              </a:bodyPr>
              <a:lstStyle/>
              <a:p>
                <a:pPr algn="ctr"/>
                <a:r>
                  <a:rPr lang="en-US" dirty="0">
                    <a:latin typeface="Arial Black" panose="020B0A04020102020204" pitchFamily="34" charset="0"/>
                  </a:rPr>
                  <a:t>14</a:t>
                </a:r>
              </a:p>
            </p:txBody>
          </p:sp>
          <p:sp>
            <p:nvSpPr>
              <p:cNvPr id="29" name="TextBox 28">
                <a:extLst>
                  <a:ext uri="{FF2B5EF4-FFF2-40B4-BE49-F238E27FC236}">
                    <a16:creationId xmlns:a16="http://schemas.microsoft.com/office/drawing/2014/main" xmlns="" id="{AABF2952-23E4-4004-92E3-0D5E51F0655E}"/>
                  </a:ext>
                </a:extLst>
              </p:cNvPr>
              <p:cNvSpPr txBox="1"/>
              <p:nvPr/>
            </p:nvSpPr>
            <p:spPr>
              <a:xfrm>
                <a:off x="1559741" y="5881554"/>
                <a:ext cx="548640" cy="369332"/>
              </a:xfrm>
              <a:prstGeom prst="rect">
                <a:avLst/>
              </a:prstGeom>
              <a:noFill/>
            </p:spPr>
            <p:txBody>
              <a:bodyPr wrap="square" rtlCol="0">
                <a:spAutoFit/>
              </a:bodyPr>
              <a:lstStyle/>
              <a:p>
                <a:pPr algn="ctr"/>
                <a:r>
                  <a:rPr lang="en-US" dirty="0">
                    <a:latin typeface="Arial Black" panose="020B0A04020102020204" pitchFamily="34" charset="0"/>
                  </a:rPr>
                  <a:t>13</a:t>
                </a:r>
              </a:p>
            </p:txBody>
          </p:sp>
        </p:grpSp>
        <p:grpSp>
          <p:nvGrpSpPr>
            <p:cNvPr id="38" name="Group 37"/>
            <p:cNvGrpSpPr/>
            <p:nvPr/>
          </p:nvGrpSpPr>
          <p:grpSpPr>
            <a:xfrm>
              <a:off x="5266681" y="5844597"/>
              <a:ext cx="1934221" cy="464850"/>
              <a:chOff x="5266681" y="5844597"/>
              <a:chExt cx="1934221" cy="464850"/>
            </a:xfrm>
          </p:grpSpPr>
          <p:pic>
            <p:nvPicPr>
              <p:cNvPr id="22" name="Picture 20" descr="See the source image">
                <a:extLst>
                  <a:ext uri="{FF2B5EF4-FFF2-40B4-BE49-F238E27FC236}">
                    <a16:creationId xmlns:a16="http://schemas.microsoft.com/office/drawing/2014/main" xmlns="" id="{57256856-1DB4-4DBB-8F56-1E08C91B08C2}"/>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743702" y="5852908"/>
                <a:ext cx="457200" cy="448229"/>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4" descr="See the source image">
                <a:extLst>
                  <a:ext uri="{FF2B5EF4-FFF2-40B4-BE49-F238E27FC236}">
                    <a16:creationId xmlns:a16="http://schemas.microsoft.com/office/drawing/2014/main" xmlns="" id="{885041E0-8D19-417E-A306-4EDBAA4AC472}"/>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5266681" y="5844597"/>
                <a:ext cx="457200" cy="464850"/>
              </a:xfrm>
              <a:prstGeom prst="rect">
                <a:avLst/>
              </a:prstGeom>
              <a:noFill/>
              <a:extLst>
                <a:ext uri="{909E8E84-426E-40DD-AFC4-6F175D3DCCD1}">
                  <a14:hiddenFill xmlns:a14="http://schemas.microsoft.com/office/drawing/2010/main" xmlns="">
                    <a:solidFill>
                      <a:srgbClr val="FFFFFF"/>
                    </a:solidFill>
                  </a14:hiddenFill>
                </a:ext>
              </a:extLst>
            </p:spPr>
          </p:pic>
          <p:sp>
            <p:nvSpPr>
              <p:cNvPr id="26" name="TextBox 25">
                <a:extLst>
                  <a:ext uri="{FF2B5EF4-FFF2-40B4-BE49-F238E27FC236}">
                    <a16:creationId xmlns:a16="http://schemas.microsoft.com/office/drawing/2014/main" xmlns="" id="{F2AE68F1-5ABD-44D9-B428-E902301816C4}"/>
                  </a:ext>
                </a:extLst>
              </p:cNvPr>
              <p:cNvSpPr txBox="1"/>
              <p:nvPr/>
            </p:nvSpPr>
            <p:spPr>
              <a:xfrm>
                <a:off x="6220881" y="5892356"/>
                <a:ext cx="548640" cy="369332"/>
              </a:xfrm>
              <a:prstGeom prst="rect">
                <a:avLst/>
              </a:prstGeom>
              <a:noFill/>
            </p:spPr>
            <p:txBody>
              <a:bodyPr wrap="square" rtlCol="0">
                <a:spAutoFit/>
              </a:bodyPr>
              <a:lstStyle/>
              <a:p>
                <a:pPr algn="ctr"/>
                <a:r>
                  <a:rPr lang="en-US" dirty="0">
                    <a:latin typeface="Arial Black" panose="020B0A04020102020204" pitchFamily="34" charset="0"/>
                  </a:rPr>
                  <a:t>17</a:t>
                </a:r>
              </a:p>
            </p:txBody>
          </p:sp>
          <p:sp>
            <p:nvSpPr>
              <p:cNvPr id="30" name="TextBox 29">
                <a:extLst>
                  <a:ext uri="{FF2B5EF4-FFF2-40B4-BE49-F238E27FC236}">
                    <a16:creationId xmlns:a16="http://schemas.microsoft.com/office/drawing/2014/main" xmlns="" id="{8033FB43-971D-458C-ABAF-2CE16CF13499}"/>
                  </a:ext>
                </a:extLst>
              </p:cNvPr>
              <p:cNvSpPr txBox="1"/>
              <p:nvPr/>
            </p:nvSpPr>
            <p:spPr>
              <a:xfrm>
                <a:off x="5698061" y="5892356"/>
                <a:ext cx="548640" cy="369332"/>
              </a:xfrm>
              <a:prstGeom prst="rect">
                <a:avLst/>
              </a:prstGeom>
              <a:noFill/>
            </p:spPr>
            <p:txBody>
              <a:bodyPr wrap="square" rtlCol="0">
                <a:spAutoFit/>
              </a:bodyPr>
              <a:lstStyle/>
              <a:p>
                <a:pPr algn="ctr"/>
                <a:r>
                  <a:rPr lang="en-US" dirty="0">
                    <a:latin typeface="Arial Black" panose="020B0A04020102020204" pitchFamily="34" charset="0"/>
                  </a:rPr>
                  <a:t>17</a:t>
                </a:r>
              </a:p>
            </p:txBody>
          </p:sp>
        </p:grpSp>
        <p:sp>
          <p:nvSpPr>
            <p:cNvPr id="31" name="TextBox 30">
              <a:extLst>
                <a:ext uri="{FF2B5EF4-FFF2-40B4-BE49-F238E27FC236}">
                  <a16:creationId xmlns:a16="http://schemas.microsoft.com/office/drawing/2014/main" xmlns="" id="{9488017E-E6F5-460C-A602-E41530C608DE}"/>
                </a:ext>
              </a:extLst>
            </p:cNvPr>
            <p:cNvSpPr txBox="1"/>
            <p:nvPr/>
          </p:nvSpPr>
          <p:spPr>
            <a:xfrm>
              <a:off x="473123" y="5599504"/>
              <a:ext cx="6858000" cy="369332"/>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latin typeface="Arial Black" panose="020B0A04020102020204" pitchFamily="34" charset="0"/>
                </a:rPr>
                <a:t>Game 1                  Game 2                  Game 3</a:t>
              </a:r>
            </a:p>
          </p:txBody>
        </p:sp>
      </p:grpSp>
      <p:sp>
        <p:nvSpPr>
          <p:cNvPr id="41" name="Rounded Rectangle 40"/>
          <p:cNvSpPr/>
          <p:nvPr/>
        </p:nvSpPr>
        <p:spPr>
          <a:xfrm>
            <a:off x="566054" y="7010396"/>
            <a:ext cx="4114800" cy="548640"/>
          </a:xfrm>
          <a:prstGeom prst="roundRect">
            <a:avLst/>
          </a:prstGeom>
          <a:solidFill>
            <a:schemeClr val="bg1">
              <a:lumMod val="5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6" name="Rounded Rectangle 45"/>
          <p:cNvSpPr/>
          <p:nvPr/>
        </p:nvSpPr>
        <p:spPr>
          <a:xfrm>
            <a:off x="566054" y="7576457"/>
            <a:ext cx="4114800" cy="548640"/>
          </a:xfrm>
          <a:prstGeom prst="roundRect">
            <a:avLst/>
          </a:prstGeom>
          <a:solidFill>
            <a:srgbClr val="00206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8" name="Rounded Rectangle 47"/>
          <p:cNvSpPr/>
          <p:nvPr/>
        </p:nvSpPr>
        <p:spPr>
          <a:xfrm>
            <a:off x="587825" y="8599713"/>
            <a:ext cx="4114800" cy="548640"/>
          </a:xfrm>
          <a:prstGeom prst="roundRect">
            <a:avLst/>
          </a:prstGeom>
          <a:solidFill>
            <a:srgbClr val="00206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52" name="Group 51"/>
          <p:cNvGrpSpPr/>
          <p:nvPr/>
        </p:nvGrpSpPr>
        <p:grpSpPr>
          <a:xfrm>
            <a:off x="533805" y="7092914"/>
            <a:ext cx="3200400" cy="646331"/>
            <a:chOff x="3663046" y="8116496"/>
            <a:chExt cx="3300414" cy="646331"/>
          </a:xfrm>
        </p:grpSpPr>
        <p:sp>
          <p:nvSpPr>
            <p:cNvPr id="49" name="TextBox 48">
              <a:extLst>
                <a:ext uri="{FF2B5EF4-FFF2-40B4-BE49-F238E27FC236}">
                  <a16:creationId xmlns:a16="http://schemas.microsoft.com/office/drawing/2014/main" xmlns="" id="{E653B58D-76FD-494A-BB9B-8CAE91602AEB}"/>
                </a:ext>
              </a:extLst>
            </p:cNvPr>
            <p:cNvSpPr txBox="1"/>
            <p:nvPr/>
          </p:nvSpPr>
          <p:spPr>
            <a:xfrm>
              <a:off x="3663046" y="8116496"/>
              <a:ext cx="3300414" cy="646331"/>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6. Tennessee Oilers </a:t>
              </a:r>
            </a:p>
          </p:txBody>
        </p:sp>
        <p:pic>
          <p:nvPicPr>
            <p:cNvPr id="50" name="Picture 20" descr="See the source image">
              <a:extLst>
                <a:ext uri="{FF2B5EF4-FFF2-40B4-BE49-F238E27FC236}">
                  <a16:creationId xmlns:a16="http://schemas.microsoft.com/office/drawing/2014/main" xmlns="" id="{CC2F6FE2-96BC-4571-BBE3-CCFFB57384D9}"/>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772303" y="8163914"/>
              <a:ext cx="365760" cy="358583"/>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51" name="TextBox 50"/>
          <p:cNvSpPr txBox="1"/>
          <p:nvPr/>
        </p:nvSpPr>
        <p:spPr>
          <a:xfrm>
            <a:off x="457200" y="6466114"/>
            <a:ext cx="6858000" cy="369332"/>
          </a:xfrm>
          <a:prstGeom prst="rect">
            <a:avLst/>
          </a:prstGeom>
          <a:noFill/>
        </p:spPr>
        <p:txBody>
          <a:bodyPr wrap="square" rtlCol="0">
            <a:spAutoFit/>
          </a:bodyPr>
          <a:lstStyle/>
          <a:p>
            <a:r>
              <a:rPr lang="en-US" b="1" dirty="0">
                <a:effectLst>
                  <a:outerShdw blurRad="38100" dist="38100" dir="2700000" algn="tl">
                    <a:srgbClr val="000000">
                      <a:alpha val="43137"/>
                    </a:srgbClr>
                  </a:outerShdw>
                </a:effectLst>
                <a:latin typeface="Arial Black" pitchFamily="34" charset="0"/>
              </a:rPr>
              <a:t>Cross Divisional - Blue vs. Grey - Playoff Bracket  </a:t>
            </a:r>
          </a:p>
        </p:txBody>
      </p:sp>
      <p:grpSp>
        <p:nvGrpSpPr>
          <p:cNvPr id="57" name="Group 56"/>
          <p:cNvGrpSpPr/>
          <p:nvPr/>
        </p:nvGrpSpPr>
        <p:grpSpPr>
          <a:xfrm>
            <a:off x="533806" y="7647193"/>
            <a:ext cx="3108960" cy="646331"/>
            <a:chOff x="3666799" y="7073987"/>
            <a:chExt cx="3886200" cy="646331"/>
          </a:xfrm>
        </p:grpSpPr>
        <p:sp>
          <p:nvSpPr>
            <p:cNvPr id="55" name="TextBox 54">
              <a:extLst>
                <a:ext uri="{FF2B5EF4-FFF2-40B4-BE49-F238E27FC236}">
                  <a16:creationId xmlns:a16="http://schemas.microsoft.com/office/drawing/2014/main" xmlns="" id="{8B502147-FCA3-46CD-A7D5-1BD172241D85}"/>
                </a:ext>
              </a:extLst>
            </p:cNvPr>
            <p:cNvSpPr txBox="1"/>
            <p:nvPr/>
          </p:nvSpPr>
          <p:spPr>
            <a:xfrm>
              <a:off x="3666799" y="7073987"/>
              <a:ext cx="3886200" cy="646331"/>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4. Knoxville Bears</a:t>
              </a:r>
            </a:p>
          </p:txBody>
        </p:sp>
        <p:pic>
          <p:nvPicPr>
            <p:cNvPr id="56" name="Picture 10" descr="See the source image">
              <a:extLst>
                <a:ext uri="{FF2B5EF4-FFF2-40B4-BE49-F238E27FC236}">
                  <a16:creationId xmlns:a16="http://schemas.microsoft.com/office/drawing/2014/main" xmlns="" id="{6BAF29CC-CDFE-43FB-842E-BDC565FBB5D9}"/>
                </a:ext>
              </a:extLst>
            </p:cNvPr>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749909" y="7117601"/>
              <a:ext cx="457200" cy="32543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76" name="Rounded Rectangle 75"/>
          <p:cNvSpPr/>
          <p:nvPr/>
        </p:nvSpPr>
        <p:spPr>
          <a:xfrm>
            <a:off x="566054" y="9187539"/>
            <a:ext cx="4114800" cy="548640"/>
          </a:xfrm>
          <a:prstGeom prst="roundRect">
            <a:avLst/>
          </a:prstGeom>
          <a:solidFill>
            <a:schemeClr val="bg1">
              <a:lumMod val="5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59" name="Picture 4" descr="See the source image">
            <a:extLst>
              <a:ext uri="{FF2B5EF4-FFF2-40B4-BE49-F238E27FC236}">
                <a16:creationId xmlns:a16="http://schemas.microsoft.com/office/drawing/2014/main" xmlns="" id="{6B6641E2-D1CB-47E4-B965-D3236EAE69AC}"/>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87950" y="9286219"/>
            <a:ext cx="399898" cy="371880"/>
          </a:xfrm>
          <a:prstGeom prst="rect">
            <a:avLst/>
          </a:prstGeom>
          <a:noFill/>
          <a:extLst>
            <a:ext uri="{909E8E84-426E-40DD-AFC4-6F175D3DCCD1}">
              <a14:hiddenFill xmlns:a14="http://schemas.microsoft.com/office/drawing/2010/main" xmlns="">
                <a:solidFill>
                  <a:srgbClr val="FFFFFF"/>
                </a:solidFill>
              </a14:hiddenFill>
            </a:ext>
          </a:extLst>
        </p:spPr>
      </p:pic>
      <p:sp>
        <p:nvSpPr>
          <p:cNvPr id="61" name="TextBox 60">
            <a:extLst>
              <a:ext uri="{FF2B5EF4-FFF2-40B4-BE49-F238E27FC236}">
                <a16:creationId xmlns:a16="http://schemas.microsoft.com/office/drawing/2014/main" xmlns="" id="{72C12723-DDCD-4EB2-A63C-7D8C148B80B6}"/>
              </a:ext>
            </a:extLst>
          </p:cNvPr>
          <p:cNvSpPr txBox="1"/>
          <p:nvPr/>
        </p:nvSpPr>
        <p:spPr>
          <a:xfrm>
            <a:off x="599121" y="8644692"/>
            <a:ext cx="3429000" cy="369332"/>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5. Tennessee Titans</a:t>
            </a:r>
          </a:p>
        </p:txBody>
      </p:sp>
      <p:pic>
        <p:nvPicPr>
          <p:cNvPr id="62" name="Picture 61" descr="See the source image">
            <a:extLst>
              <a:ext uri="{FF2B5EF4-FFF2-40B4-BE49-F238E27FC236}">
                <a16:creationId xmlns:a16="http://schemas.microsoft.com/office/drawing/2014/main" xmlns="" id="{E9094747-B48D-42BD-A297-20D979C4A4B8}"/>
              </a:ext>
            </a:extLst>
          </p:cNvPr>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635645" y="8698924"/>
            <a:ext cx="457200" cy="337842"/>
          </a:xfrm>
          <a:prstGeom prst="rect">
            <a:avLst/>
          </a:prstGeom>
          <a:noFill/>
          <a:extLst>
            <a:ext uri="{909E8E84-426E-40DD-AFC4-6F175D3DCCD1}">
              <a14:hiddenFill xmlns:a14="http://schemas.microsoft.com/office/drawing/2010/main" xmlns="">
                <a:solidFill>
                  <a:srgbClr val="FFFFFF"/>
                </a:solidFill>
              </a14:hiddenFill>
            </a:ext>
          </a:extLst>
        </p:spPr>
      </p:pic>
      <p:sp>
        <p:nvSpPr>
          <p:cNvPr id="75" name="TextBox 74">
            <a:extLst>
              <a:ext uri="{FF2B5EF4-FFF2-40B4-BE49-F238E27FC236}">
                <a16:creationId xmlns:a16="http://schemas.microsoft.com/office/drawing/2014/main" xmlns="" id="{94E5B070-5AB3-4D2D-B315-79326C16CB6E}"/>
              </a:ext>
            </a:extLst>
          </p:cNvPr>
          <p:cNvSpPr txBox="1"/>
          <p:nvPr/>
        </p:nvSpPr>
        <p:spPr>
          <a:xfrm>
            <a:off x="615043" y="9267929"/>
            <a:ext cx="4206240" cy="646331"/>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3. Chattanooga Cherokees</a:t>
            </a:r>
          </a:p>
        </p:txBody>
      </p:sp>
      <p:sp>
        <p:nvSpPr>
          <p:cNvPr id="77" name="TextBox 76"/>
          <p:cNvSpPr txBox="1"/>
          <p:nvPr/>
        </p:nvSpPr>
        <p:spPr>
          <a:xfrm>
            <a:off x="4789714" y="6966857"/>
            <a:ext cx="2481943" cy="2800767"/>
          </a:xfrm>
          <a:prstGeom prst="rect">
            <a:avLst/>
          </a:prstGeom>
          <a:noFill/>
        </p:spPr>
        <p:txBody>
          <a:bodyPr wrap="square" rtlCol="0">
            <a:spAutoFit/>
          </a:bodyPr>
          <a:lstStyle/>
          <a:p>
            <a:r>
              <a:rPr lang="en-US" sz="1600" b="1" dirty="0">
                <a:solidFill>
                  <a:schemeClr val="bg1"/>
                </a:solidFill>
                <a:effectLst>
                  <a:outerShdw blurRad="38100" dist="38100" dir="2700000" algn="tl">
                    <a:srgbClr val="000000">
                      <a:alpha val="43137"/>
                    </a:srgbClr>
                  </a:outerShdw>
                </a:effectLst>
                <a:latin typeface="Arial Black" pitchFamily="34" charset="0"/>
              </a:rPr>
              <a:t>1st round of the Playoffs will be played by a Cross-Divisional format matching up “Blue vs. Grey” . Depending on who wins , will determine the opponents for the next round.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365760" y="137160"/>
            <a:ext cx="7040880" cy="9784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grpSp>
        <p:nvGrpSpPr>
          <p:cNvPr id="9" name="Group 8"/>
          <p:cNvGrpSpPr/>
          <p:nvPr/>
        </p:nvGrpSpPr>
        <p:grpSpPr>
          <a:xfrm>
            <a:off x="457200" y="249075"/>
            <a:ext cx="6858000" cy="4270397"/>
            <a:chOff x="457200" y="249075"/>
            <a:chExt cx="6858000" cy="4270397"/>
          </a:xfrm>
        </p:grpSpPr>
        <p:pic>
          <p:nvPicPr>
            <p:cNvPr id="6" name="Picture 5" descr="DSC01138.JPG"/>
            <p:cNvPicPr>
              <a:picLocks noChangeAspect="1"/>
            </p:cNvPicPr>
            <p:nvPr/>
          </p:nvPicPr>
          <p:blipFill>
            <a:blip r:embed="rId2" cstate="print"/>
            <a:stretch>
              <a:fillRect/>
            </a:stretch>
          </p:blipFill>
          <p:spPr>
            <a:xfrm>
              <a:off x="457200" y="1561150"/>
              <a:ext cx="6858000" cy="2958322"/>
            </a:xfrm>
            <a:prstGeom prst="rect">
              <a:avLst/>
            </a:prstGeom>
          </p:spPr>
        </p:pic>
        <p:grpSp>
          <p:nvGrpSpPr>
            <p:cNvPr id="8" name="Group 7"/>
            <p:cNvGrpSpPr>
              <a:grpSpLocks noChangeAspect="1"/>
            </p:cNvGrpSpPr>
            <p:nvPr/>
          </p:nvGrpSpPr>
          <p:grpSpPr>
            <a:xfrm>
              <a:off x="457200" y="249075"/>
              <a:ext cx="6858000" cy="1258616"/>
              <a:chOff x="469579" y="249075"/>
              <a:chExt cx="6975385" cy="1280160"/>
            </a:xfrm>
          </p:grpSpPr>
          <p:pic>
            <p:nvPicPr>
              <p:cNvPr id="3" name="Picture 2" descr="DSC01136.JPG"/>
              <p:cNvPicPr>
                <a:picLocks noChangeAspect="1"/>
              </p:cNvPicPr>
              <p:nvPr/>
            </p:nvPicPr>
            <p:blipFill>
              <a:blip r:embed="rId3" cstate="print"/>
              <a:stretch>
                <a:fillRect/>
              </a:stretch>
            </p:blipFill>
            <p:spPr>
              <a:xfrm>
                <a:off x="469579" y="249075"/>
                <a:ext cx="1602952" cy="1280160"/>
              </a:xfrm>
              <a:prstGeom prst="rect">
                <a:avLst/>
              </a:prstGeom>
            </p:spPr>
          </p:pic>
          <p:pic>
            <p:nvPicPr>
              <p:cNvPr id="4" name="Picture 3" descr="DSC01133.JPG"/>
              <p:cNvPicPr>
                <a:picLocks noChangeAspect="1"/>
              </p:cNvPicPr>
              <p:nvPr/>
            </p:nvPicPr>
            <p:blipFill>
              <a:blip r:embed="rId4" cstate="print"/>
              <a:stretch>
                <a:fillRect/>
              </a:stretch>
            </p:blipFill>
            <p:spPr>
              <a:xfrm>
                <a:off x="2122389" y="249075"/>
                <a:ext cx="3470207" cy="1280160"/>
              </a:xfrm>
              <a:prstGeom prst="rect">
                <a:avLst/>
              </a:prstGeom>
            </p:spPr>
          </p:pic>
          <p:pic>
            <p:nvPicPr>
              <p:cNvPr id="7" name="Picture 6" descr="DSC01137.JPG"/>
              <p:cNvPicPr>
                <a:picLocks noChangeAspect="1"/>
              </p:cNvPicPr>
              <p:nvPr/>
            </p:nvPicPr>
            <p:blipFill>
              <a:blip r:embed="rId5" cstate="print"/>
              <a:stretch>
                <a:fillRect/>
              </a:stretch>
            </p:blipFill>
            <p:spPr>
              <a:xfrm>
                <a:off x="5642455" y="249075"/>
                <a:ext cx="1802509" cy="1280160"/>
              </a:xfrm>
              <a:prstGeom prst="rect">
                <a:avLst/>
              </a:prstGeom>
            </p:spPr>
          </p:pic>
        </p:grpSp>
      </p:grpSp>
      <p:pic>
        <p:nvPicPr>
          <p:cNvPr id="10" name="Picture 9" descr="DSC01141.JPG"/>
          <p:cNvPicPr>
            <a:picLocks noChangeAspect="1"/>
          </p:cNvPicPr>
          <p:nvPr/>
        </p:nvPicPr>
        <p:blipFill>
          <a:blip r:embed="rId6" cstate="print"/>
          <a:stretch>
            <a:fillRect/>
          </a:stretch>
        </p:blipFill>
        <p:spPr>
          <a:xfrm>
            <a:off x="457200" y="7163512"/>
            <a:ext cx="6858000" cy="2673582"/>
          </a:xfrm>
          <a:prstGeom prst="rect">
            <a:avLst/>
          </a:prstGeom>
        </p:spPr>
      </p:pic>
      <p:sp>
        <p:nvSpPr>
          <p:cNvPr id="11" name="Rectangle 10"/>
          <p:cNvSpPr/>
          <p:nvPr/>
        </p:nvSpPr>
        <p:spPr>
          <a:xfrm>
            <a:off x="502356" y="4567535"/>
            <a:ext cx="6767687" cy="1446550"/>
          </a:xfrm>
          <a:prstGeom prst="rect">
            <a:avLst/>
          </a:prstGeom>
          <a:noFill/>
        </p:spPr>
        <p:txBody>
          <a:bodyPr wrap="none" lIns="91440" tIns="45720" rIns="91440" bIns="45720">
            <a:spAutoFit/>
          </a:bodyPr>
          <a:lstStyle/>
          <a:p>
            <a:pPr algn="ctr"/>
            <a:r>
              <a:rPr lang="en-US" sz="48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CROSS DIVISIONAL</a:t>
            </a:r>
          </a:p>
          <a:p>
            <a:pPr algn="ctr"/>
            <a:r>
              <a:rPr lang="en-US" sz="40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PLAYOFFS ROUND ONE</a:t>
            </a:r>
            <a:endParaRPr lang="en-US" sz="4000" b="1" cap="none" spc="0"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endParaRPr>
          </a:p>
        </p:txBody>
      </p:sp>
      <p:sp>
        <p:nvSpPr>
          <p:cNvPr id="12" name="Rectangle 11"/>
          <p:cNvSpPr/>
          <p:nvPr/>
        </p:nvSpPr>
        <p:spPr>
          <a:xfrm>
            <a:off x="384664" y="1040573"/>
            <a:ext cx="7003072" cy="1292662"/>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TUDOR GAMES Model # 9092</a:t>
            </a:r>
          </a:p>
          <a:p>
            <a:pPr algn="ct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NFL PRO BOWL GAMEBOARD </a:t>
            </a:r>
          </a:p>
          <a:p>
            <a:pPr algn="ctr"/>
            <a:r>
              <a:rPr lang="en-US" sz="1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High Impact Polystyrene (HIPS) Plastic Playing Field= 36"x18" </a:t>
            </a:r>
          </a:p>
        </p:txBody>
      </p:sp>
      <p:pic>
        <p:nvPicPr>
          <p:cNvPr id="1026" name="Picture 2"/>
          <p:cNvPicPr>
            <a:picLocks noChangeAspect="1" noChangeArrowheads="1"/>
          </p:cNvPicPr>
          <p:nvPr/>
        </p:nvPicPr>
        <p:blipFill>
          <a:blip r:embed="rId7" cstate="print"/>
          <a:srcRect/>
          <a:stretch>
            <a:fillRect/>
          </a:stretch>
        </p:blipFill>
        <p:spPr bwMode="auto">
          <a:xfrm>
            <a:off x="457200" y="5973763"/>
            <a:ext cx="6858000" cy="1178579"/>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228600" y="114300"/>
            <a:ext cx="7315200" cy="9829800"/>
            <a:chOff x="228600" y="114300"/>
            <a:chExt cx="7315200" cy="9829800"/>
          </a:xfrm>
        </p:grpSpPr>
        <p:sp>
          <p:nvSpPr>
            <p:cNvPr id="8" name="Rectangle 7"/>
            <p:cNvSpPr/>
            <p:nvPr/>
          </p:nvSpPr>
          <p:spPr>
            <a:xfrm>
              <a:off x="228600" y="114300"/>
              <a:ext cx="7315200" cy="9829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DSC01136.JPG"/>
            <p:cNvPicPr>
              <a:picLocks noChangeAspect="1"/>
            </p:cNvPicPr>
            <p:nvPr/>
          </p:nvPicPr>
          <p:blipFill>
            <a:blip r:embed="rId2" cstate="print"/>
            <a:stretch>
              <a:fillRect/>
            </a:stretch>
          </p:blipFill>
          <p:spPr>
            <a:xfrm>
              <a:off x="457200" y="249075"/>
              <a:ext cx="1575977" cy="1258616"/>
            </a:xfrm>
            <a:prstGeom prst="rect">
              <a:avLst/>
            </a:prstGeom>
          </p:spPr>
        </p:pic>
        <p:pic>
          <p:nvPicPr>
            <p:cNvPr id="4" name="Picture 3" descr="DSC01133.JPG"/>
            <p:cNvPicPr>
              <a:picLocks noChangeAspect="1"/>
            </p:cNvPicPr>
            <p:nvPr/>
          </p:nvPicPr>
          <p:blipFill>
            <a:blip r:embed="rId3" cstate="print"/>
            <a:stretch>
              <a:fillRect/>
            </a:stretch>
          </p:blipFill>
          <p:spPr>
            <a:xfrm>
              <a:off x="2082196" y="249075"/>
              <a:ext cx="3411809" cy="1258616"/>
            </a:xfrm>
            <a:prstGeom prst="rect">
              <a:avLst/>
            </a:prstGeom>
          </p:spPr>
        </p:pic>
        <p:pic>
          <p:nvPicPr>
            <p:cNvPr id="5" name="Picture 4" descr="DSC01137.JPG"/>
            <p:cNvPicPr>
              <a:picLocks noChangeAspect="1"/>
            </p:cNvPicPr>
            <p:nvPr/>
          </p:nvPicPr>
          <p:blipFill>
            <a:blip r:embed="rId4" cstate="print"/>
            <a:stretch>
              <a:fillRect/>
            </a:stretch>
          </p:blipFill>
          <p:spPr>
            <a:xfrm>
              <a:off x="5543024" y="249075"/>
              <a:ext cx="1772176" cy="1258616"/>
            </a:xfrm>
            <a:prstGeom prst="rect">
              <a:avLst/>
            </a:prstGeom>
          </p:spPr>
        </p:pic>
        <p:pic>
          <p:nvPicPr>
            <p:cNvPr id="7" name="Picture 6" descr="DSC01141.JPG"/>
            <p:cNvPicPr>
              <a:picLocks noChangeAspect="1"/>
            </p:cNvPicPr>
            <p:nvPr/>
          </p:nvPicPr>
          <p:blipFill>
            <a:blip r:embed="rId5" cstate="print"/>
            <a:srcRect r="51746"/>
            <a:stretch>
              <a:fillRect/>
            </a:stretch>
          </p:blipFill>
          <p:spPr>
            <a:xfrm>
              <a:off x="457200" y="2258876"/>
              <a:ext cx="6858000" cy="5540648"/>
            </a:xfrm>
            <a:prstGeom prst="rect">
              <a:avLst/>
            </a:prstGeom>
          </p:spPr>
        </p:pic>
        <p:pic>
          <p:nvPicPr>
            <p:cNvPr id="1026" name="Picture 2" descr="See the source image"/>
            <p:cNvPicPr>
              <a:picLocks noChangeAspect="1" noChangeArrowheads="1"/>
            </p:cNvPicPr>
            <p:nvPr/>
          </p:nvPicPr>
          <p:blipFill>
            <a:blip r:embed="rId6" cstate="print"/>
            <a:srcRect/>
            <a:stretch>
              <a:fillRect/>
            </a:stretch>
          </p:blipFill>
          <p:spPr bwMode="auto">
            <a:xfrm>
              <a:off x="228600" y="7747225"/>
              <a:ext cx="7315200" cy="2063262"/>
            </a:xfrm>
            <a:prstGeom prst="rect">
              <a:avLst/>
            </a:prstGeom>
            <a:noFill/>
          </p:spPr>
        </p:pic>
        <p:grpSp>
          <p:nvGrpSpPr>
            <p:cNvPr id="12" name="Group 11"/>
            <p:cNvGrpSpPr/>
            <p:nvPr/>
          </p:nvGrpSpPr>
          <p:grpSpPr>
            <a:xfrm>
              <a:off x="320040" y="1514359"/>
              <a:ext cx="7132320" cy="685800"/>
              <a:chOff x="335088" y="1514359"/>
              <a:chExt cx="7207940" cy="685800"/>
            </a:xfrm>
          </p:grpSpPr>
          <p:sp>
            <p:nvSpPr>
              <p:cNvPr id="6" name="Rectangle 5"/>
              <p:cNvSpPr>
                <a:spLocks noChangeAspect="1"/>
              </p:cNvSpPr>
              <p:nvPr/>
            </p:nvSpPr>
            <p:spPr>
              <a:xfrm>
                <a:off x="1599428" y="1516468"/>
                <a:ext cx="5943600" cy="681583"/>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NFL PRO BOWL GAMEBOARD </a:t>
                </a:r>
              </a:p>
              <a:p>
                <a:pPr algn="ctr"/>
                <a:r>
                  <a:rPr lang="en-US" sz="1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High Impact Polystyrene (HIPS) Plastic Playing Field= 36"x18" </a:t>
                </a:r>
              </a:p>
            </p:txBody>
          </p:sp>
          <p:pic>
            <p:nvPicPr>
              <p:cNvPr id="1028" name="Picture 4" descr="https://theunforgettablebuzz.com/wp-content/uploads/2012/07/Tudor-Games-Logo1.jpg"/>
              <p:cNvPicPr>
                <a:picLocks noChangeAspect="1" noChangeArrowheads="1"/>
              </p:cNvPicPr>
              <p:nvPr/>
            </p:nvPicPr>
            <p:blipFill>
              <a:blip r:embed="rId7" cstate="print"/>
              <a:srcRect/>
              <a:stretch>
                <a:fillRect/>
              </a:stretch>
            </p:blipFill>
            <p:spPr bwMode="auto">
              <a:xfrm>
                <a:off x="335088" y="1514359"/>
                <a:ext cx="1083038" cy="685800"/>
              </a:xfrm>
              <a:prstGeom prst="rect">
                <a:avLst/>
              </a:prstGeom>
              <a:ln>
                <a:noFill/>
              </a:ln>
              <a:effectLst>
                <a:softEdge rad="112500"/>
              </a:effectLst>
            </p:spPr>
          </p:pic>
        </p:grpSp>
        <p:sp>
          <p:nvSpPr>
            <p:cNvPr id="13" name="Rectangle 12"/>
            <p:cNvSpPr/>
            <p:nvPr/>
          </p:nvSpPr>
          <p:spPr>
            <a:xfrm>
              <a:off x="295313" y="6473515"/>
              <a:ext cx="7181774" cy="1200329"/>
            </a:xfrm>
            <a:prstGeom prst="rect">
              <a:avLst/>
            </a:prstGeom>
            <a:noFill/>
          </p:spPr>
          <p:txBody>
            <a:bodyPr wrap="none" lIns="91440" tIns="45720" rIns="91440" bIns="45720">
              <a:spAutoFit/>
            </a:bodyPr>
            <a:lstStyle/>
            <a:p>
              <a:pPr algn="ctr"/>
              <a:r>
                <a:rPr lang="en-US" sz="32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CROSS DIVISIONAL PLAYOFFS </a:t>
              </a:r>
            </a:p>
            <a:p>
              <a:pPr algn="ctr"/>
              <a:r>
                <a:rPr lang="en-US" sz="40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ROUND 1 GAME 1</a:t>
              </a:r>
              <a:endParaRPr lang="en-US" sz="4000" b="1" cap="none" spc="0"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endParaRPr>
            </a:p>
          </p:txBody>
        </p:sp>
        <p:grpSp>
          <p:nvGrpSpPr>
            <p:cNvPr id="28" name="Group 27"/>
            <p:cNvGrpSpPr/>
            <p:nvPr/>
          </p:nvGrpSpPr>
          <p:grpSpPr>
            <a:xfrm>
              <a:off x="493126" y="5757713"/>
              <a:ext cx="6786148" cy="640080"/>
              <a:chOff x="538160" y="6007099"/>
              <a:chExt cx="6786148" cy="640080"/>
            </a:xfrm>
          </p:grpSpPr>
          <p:pic>
            <p:nvPicPr>
              <p:cNvPr id="1029" name="Picture 5"/>
              <p:cNvPicPr>
                <a:picLocks noChangeAspect="1" noChangeArrowheads="1"/>
              </p:cNvPicPr>
              <p:nvPr/>
            </p:nvPicPr>
            <p:blipFill>
              <a:blip r:embed="rId8" cstate="print"/>
              <a:srcRect/>
              <a:stretch>
                <a:fillRect/>
              </a:stretch>
            </p:blipFill>
            <p:spPr bwMode="auto">
              <a:xfrm>
                <a:off x="538160" y="6031048"/>
                <a:ext cx="3358239" cy="548640"/>
              </a:xfrm>
              <a:prstGeom prst="rect">
                <a:avLst/>
              </a:prstGeom>
              <a:noFill/>
              <a:ln w="9525">
                <a:noFill/>
                <a:miter lim="800000"/>
                <a:headEnd/>
                <a:tailEnd/>
              </a:ln>
              <a:effectLst/>
            </p:spPr>
          </p:pic>
          <p:pic>
            <p:nvPicPr>
              <p:cNvPr id="1030" name="Picture 6"/>
              <p:cNvPicPr>
                <a:picLocks noChangeAspect="1" noChangeArrowheads="1"/>
              </p:cNvPicPr>
              <p:nvPr/>
            </p:nvPicPr>
            <p:blipFill>
              <a:blip r:embed="rId9" cstate="print"/>
              <a:srcRect/>
              <a:stretch>
                <a:fillRect/>
              </a:stretch>
            </p:blipFill>
            <p:spPr bwMode="auto">
              <a:xfrm>
                <a:off x="3794165" y="6007099"/>
                <a:ext cx="3530143" cy="640080"/>
              </a:xfrm>
              <a:prstGeom prst="rect">
                <a:avLst/>
              </a:prstGeom>
              <a:noFill/>
              <a:ln w="9525">
                <a:noFill/>
                <a:miter lim="800000"/>
                <a:headEnd/>
                <a:tailEnd/>
              </a:ln>
              <a:effectLst/>
            </p:spPr>
          </p:pic>
        </p:gr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A995D71C-C1D5-40C8-835E-52507858F3F9}"/>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C1D6A318-7F17-483C-974F-BB3BD2CBC814}"/>
              </a:ext>
            </a:extLst>
          </p:cNvPr>
          <p:cNvSpPr txBox="1"/>
          <p:nvPr/>
        </p:nvSpPr>
        <p:spPr>
          <a:xfrm>
            <a:off x="1609106" y="252849"/>
            <a:ext cx="5943600" cy="584775"/>
          </a:xfrm>
          <a:prstGeom prst="rect">
            <a:avLst/>
          </a:prstGeom>
          <a:noFill/>
        </p:spPr>
        <p:txBody>
          <a:bodyPr wrap="square" rtlCol="0">
            <a:spAutoFit/>
          </a:bodyPr>
          <a:lstStyle/>
          <a:p>
            <a:r>
              <a:rPr lang="en-US" sz="1600" dirty="0">
                <a:latin typeface="Arial Black" panose="020B0A04020102020204" pitchFamily="34" charset="0"/>
              </a:rPr>
              <a:t>Cross Divisional Playoffs Round Game 1 12/14/2020</a:t>
            </a:r>
          </a:p>
          <a:p>
            <a:r>
              <a:rPr lang="en-US" sz="1600" dirty="0">
                <a:latin typeface="Arial Black" panose="020B0A04020102020204" pitchFamily="34" charset="0"/>
              </a:rPr>
              <a:t>Tennessee </a:t>
            </a:r>
            <a:r>
              <a:rPr lang="en-US" sz="1600" dirty="0" err="1">
                <a:latin typeface="Arial Black" panose="020B0A04020102020204" pitchFamily="34" charset="0"/>
              </a:rPr>
              <a:t>OIlers</a:t>
            </a:r>
            <a:r>
              <a:rPr lang="en-US" sz="1600" dirty="0">
                <a:latin typeface="Arial Black" panose="020B0A04020102020204" pitchFamily="34" charset="0"/>
              </a:rPr>
              <a:t> vs Knoxville Bears</a:t>
            </a:r>
          </a:p>
        </p:txBody>
      </p:sp>
      <p:sp>
        <p:nvSpPr>
          <p:cNvPr id="4" name="TextBox 3">
            <a:extLst>
              <a:ext uri="{FF2B5EF4-FFF2-40B4-BE49-F238E27FC236}">
                <a16:creationId xmlns:a16="http://schemas.microsoft.com/office/drawing/2014/main" xmlns="" id="{E94BB811-802A-4E53-A1F9-2F6F9B0380F8}"/>
              </a:ext>
            </a:extLst>
          </p:cNvPr>
          <p:cNvSpPr txBox="1"/>
          <p:nvPr/>
        </p:nvSpPr>
        <p:spPr>
          <a:xfrm>
            <a:off x="457198" y="758991"/>
            <a:ext cx="109728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Oilers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McNair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27 George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Thomas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81 Sanders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Wycheck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Stepnoski</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Layman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69 Runyon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Matthews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72 Hopkins </a:t>
            </a:r>
          </a:p>
        </p:txBody>
      </p:sp>
      <p:sp>
        <p:nvSpPr>
          <p:cNvPr id="5" name="TextBox 4">
            <a:extLst>
              <a:ext uri="{FF2B5EF4-FFF2-40B4-BE49-F238E27FC236}">
                <a16:creationId xmlns:a16="http://schemas.microsoft.com/office/drawing/2014/main" xmlns="" id="{ACB372DF-C8BE-4422-AAF6-AF5376DD2E1C}"/>
              </a:ext>
            </a:extLst>
          </p:cNvPr>
          <p:cNvSpPr txBox="1"/>
          <p:nvPr/>
        </p:nvSpPr>
        <p:spPr>
          <a:xfrm>
            <a:off x="1371597"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F4946105-83E4-482B-8622-6536FF866159}"/>
              </a:ext>
            </a:extLst>
          </p:cNvPr>
          <p:cNvSpPr txBox="1"/>
          <p:nvPr/>
        </p:nvSpPr>
        <p:spPr>
          <a:xfrm>
            <a:off x="2045069" y="758991"/>
            <a:ext cx="1188720" cy="1692771"/>
          </a:xfrm>
          <a:prstGeom prst="rect">
            <a:avLst/>
          </a:prstGeom>
          <a:noFill/>
        </p:spPr>
        <p:txBody>
          <a:bodyPr wrap="square">
            <a:spAutoFit/>
          </a:bodyPr>
          <a:lstStyle/>
          <a:p>
            <a:r>
              <a:rPr lang="en-US" sz="800" b="1" u="sng" dirty="0">
                <a:latin typeface="Calibri" panose="020F0502020204030204" pitchFamily="34" charset="0"/>
                <a:ea typeface="Calibri" panose="020F0502020204030204" pitchFamily="34" charset="0"/>
                <a:cs typeface="Times New Roman" panose="02020603050405020304" pitchFamily="18" charset="0"/>
              </a:rPr>
              <a:t>Knoxville Bears</a:t>
            </a:r>
          </a:p>
          <a:p>
            <a:r>
              <a:rPr lang="en-US" sz="800" b="1" dirty="0">
                <a:latin typeface="Calibri" panose="020F0502020204030204" pitchFamily="34" charset="0"/>
                <a:ea typeface="Calibri" panose="020F0502020204030204" pitchFamily="34" charset="0"/>
                <a:cs typeface="Times New Roman" panose="02020603050405020304" pitchFamily="18" charset="0"/>
              </a:rPr>
              <a:t>12 Troutman 	</a:t>
            </a:r>
          </a:p>
          <a:p>
            <a:r>
              <a:rPr lang="en-US" sz="800" b="1" dirty="0">
                <a:latin typeface="Calibri" panose="020F0502020204030204" pitchFamily="34" charset="0"/>
                <a:ea typeface="Calibri" panose="020F0502020204030204" pitchFamily="34" charset="0"/>
                <a:cs typeface="Times New Roman" panose="02020603050405020304" pitchFamily="18" charset="0"/>
              </a:rPr>
              <a:t>31 Nichols 	</a:t>
            </a:r>
          </a:p>
          <a:p>
            <a:r>
              <a:rPr lang="en-US" sz="800" b="1" dirty="0">
                <a:latin typeface="Calibri" panose="020F0502020204030204" pitchFamily="34" charset="0"/>
                <a:ea typeface="Calibri" panose="020F0502020204030204" pitchFamily="34" charset="0"/>
                <a:cs typeface="Times New Roman" panose="02020603050405020304" pitchFamily="18" charset="0"/>
              </a:rPr>
              <a:t>23 Faircloth 	</a:t>
            </a:r>
          </a:p>
          <a:p>
            <a:r>
              <a:rPr lang="en-US" sz="800" b="1" dirty="0">
                <a:latin typeface="Calibri" panose="020F0502020204030204" pitchFamily="34" charset="0"/>
                <a:ea typeface="Calibri" panose="020F0502020204030204" pitchFamily="34" charset="0"/>
                <a:cs typeface="Times New Roman" panose="02020603050405020304" pitchFamily="18" charset="0"/>
              </a:rPr>
              <a:t>20 Frazier 	</a:t>
            </a:r>
          </a:p>
          <a:p>
            <a:r>
              <a:rPr lang="en-US" sz="800" b="1" dirty="0">
                <a:latin typeface="Calibri" panose="020F0502020204030204" pitchFamily="34" charset="0"/>
                <a:ea typeface="Calibri" panose="020F0502020204030204" pitchFamily="34" charset="0"/>
                <a:cs typeface="Times New Roman" panose="02020603050405020304" pitchFamily="18" charset="0"/>
              </a:rPr>
              <a:t>82 </a:t>
            </a:r>
            <a:r>
              <a:rPr lang="en-US" sz="800" b="1" dirty="0" err="1">
                <a:latin typeface="Calibri" panose="020F0502020204030204" pitchFamily="34" charset="0"/>
                <a:ea typeface="Calibri" panose="020F0502020204030204" pitchFamily="34" charset="0"/>
                <a:cs typeface="Times New Roman" panose="02020603050405020304" pitchFamily="18" charset="0"/>
              </a:rPr>
              <a:t>Baskette</a:t>
            </a:r>
            <a:r>
              <a:rPr lang="en-US" sz="800" b="1" dirty="0">
                <a:latin typeface="Calibri" panose="020F0502020204030204" pitchFamily="34" charset="0"/>
                <a:ea typeface="Calibri" panose="020F0502020204030204" pitchFamily="34" charset="0"/>
                <a:cs typeface="Times New Roman" panose="02020603050405020304" pitchFamily="18" charset="0"/>
              </a:rPr>
              <a:t> 	</a:t>
            </a:r>
          </a:p>
          <a:p>
            <a:r>
              <a:rPr lang="en-US" sz="800" b="1" dirty="0">
                <a:latin typeface="Calibri" panose="020F0502020204030204" pitchFamily="34" charset="0"/>
                <a:ea typeface="Calibri" panose="020F0502020204030204" pitchFamily="34" charset="0"/>
                <a:cs typeface="Times New Roman" panose="02020603050405020304" pitchFamily="18" charset="0"/>
              </a:rPr>
              <a:t>84 McCauley 	</a:t>
            </a:r>
          </a:p>
          <a:p>
            <a:r>
              <a:rPr lang="en-US" sz="800" b="1" dirty="0">
                <a:latin typeface="Calibri" panose="020F0502020204030204" pitchFamily="34" charset="0"/>
                <a:ea typeface="Calibri" panose="020F0502020204030204" pitchFamily="34" charset="0"/>
                <a:cs typeface="Times New Roman" panose="02020603050405020304" pitchFamily="18" charset="0"/>
              </a:rPr>
              <a:t>52 Shafer 	</a:t>
            </a:r>
          </a:p>
          <a:p>
            <a:r>
              <a:rPr lang="en-US" sz="800" b="1" dirty="0">
                <a:latin typeface="Calibri" panose="020F0502020204030204" pitchFamily="34" charset="0"/>
                <a:ea typeface="Calibri" panose="020F0502020204030204" pitchFamily="34" charset="0"/>
                <a:cs typeface="Times New Roman" panose="02020603050405020304" pitchFamily="18" charset="0"/>
              </a:rPr>
              <a:t>64 Warwick 	</a:t>
            </a:r>
          </a:p>
          <a:p>
            <a:r>
              <a:rPr lang="en-US" sz="800" b="1" dirty="0">
                <a:latin typeface="Calibri" panose="020F0502020204030204" pitchFamily="34" charset="0"/>
                <a:ea typeface="Calibri" panose="020F0502020204030204" pitchFamily="34" charset="0"/>
                <a:cs typeface="Times New Roman" panose="02020603050405020304" pitchFamily="18" charset="0"/>
              </a:rPr>
              <a:t>61 Cole 	</a:t>
            </a:r>
          </a:p>
          <a:p>
            <a:r>
              <a:rPr lang="en-US" sz="800" b="1" dirty="0">
                <a:latin typeface="Calibri" panose="020F0502020204030204" pitchFamily="34" charset="0"/>
                <a:ea typeface="Calibri" panose="020F0502020204030204" pitchFamily="34" charset="0"/>
                <a:cs typeface="Times New Roman" panose="02020603050405020304" pitchFamily="18" charset="0"/>
              </a:rPr>
              <a:t>74 White 	</a:t>
            </a:r>
          </a:p>
          <a:p>
            <a:r>
              <a:rPr lang="en-US" sz="800" b="1" dirty="0">
                <a:latin typeface="Calibri" panose="020F0502020204030204" pitchFamily="34" charset="0"/>
                <a:ea typeface="Calibri" panose="020F0502020204030204" pitchFamily="34" charset="0"/>
                <a:cs typeface="Times New Roman" panose="02020603050405020304" pitchFamily="18" charset="0"/>
              </a:rPr>
              <a:t>75 Daniels 	</a:t>
            </a:r>
          </a:p>
          <a:p>
            <a:r>
              <a:rPr lang="en-US" sz="800" b="1" dirty="0">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0CA26AF0-145A-4D8E-B2EF-720E9FC57949}"/>
              </a:ext>
            </a:extLst>
          </p:cNvPr>
          <p:cNvGraphicFramePr>
            <a:graphicFrameLocks noGrp="1"/>
          </p:cNvGraphicFramePr>
          <p:nvPr>
            <p:extLst>
              <p:ext uri="{D42A27DB-BD31-4B8C-83A1-F6EECF244321}">
                <p14:modId xmlns:p14="http://schemas.microsoft.com/office/powerpoint/2010/main" xmlns="" val="696812870"/>
              </p:ext>
            </p:extLst>
          </p:nvPr>
        </p:nvGraphicFramePr>
        <p:xfrm>
          <a:off x="3657598" y="75835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dirty="0">
                          <a:effectLst/>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rPr>
                        <a:t>Oilers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Bears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6C17F91F-54C6-4A5E-8D51-85FF7A74F624}"/>
              </a:ext>
            </a:extLst>
          </p:cNvPr>
          <p:cNvSpPr txBox="1"/>
          <p:nvPr/>
        </p:nvSpPr>
        <p:spPr>
          <a:xfrm>
            <a:off x="3657598" y="1353659"/>
            <a:ext cx="3657600" cy="144655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 pos="2801938" algn="l"/>
                <a:tab pos="3146425" algn="l"/>
              </a:tabLst>
            </a:pPr>
            <a:r>
              <a:rPr lang="en-US" sz="800" b="1" u="sng" dirty="0"/>
              <a:t>Scoring Summary</a:t>
            </a:r>
            <a:r>
              <a:rPr lang="en-US" sz="800" b="1" dirty="0"/>
              <a:t>	TEN	KNX</a:t>
            </a:r>
            <a:endParaRPr lang="en-US" sz="800" b="1" u="sng" dirty="0"/>
          </a:p>
          <a:p>
            <a:pPr>
              <a:tabLst>
                <a:tab pos="2852738" algn="l"/>
                <a:tab pos="3138488" algn="l"/>
              </a:tabLst>
            </a:pPr>
            <a:r>
              <a:rPr lang="en-US" sz="800" b="1" dirty="0"/>
              <a:t>1st QTR</a:t>
            </a:r>
          </a:p>
          <a:p>
            <a:pPr>
              <a:tabLst>
                <a:tab pos="2852738" algn="l"/>
                <a:tab pos="3138488" algn="l"/>
              </a:tabLst>
            </a:pPr>
            <a:r>
              <a:rPr lang="en-US" sz="800" b="1" dirty="0"/>
              <a:t>CHA - Brown 41 yd Pass from </a:t>
            </a:r>
            <a:r>
              <a:rPr lang="en-US" sz="800" b="1" dirty="0" err="1"/>
              <a:t>Haushalter</a:t>
            </a:r>
            <a:r>
              <a:rPr lang="en-US" sz="800" b="1" dirty="0"/>
              <a:t> (Kick GOOD)	  0	  7</a:t>
            </a:r>
          </a:p>
          <a:p>
            <a:pPr>
              <a:tabLst>
                <a:tab pos="2852738" algn="l"/>
                <a:tab pos="3138488" algn="l"/>
              </a:tabLst>
            </a:pPr>
            <a:r>
              <a:rPr lang="en-US" sz="800" b="1" dirty="0"/>
              <a:t>2nd QTR</a:t>
            </a:r>
          </a:p>
          <a:p>
            <a:pPr>
              <a:tabLst>
                <a:tab pos="2852738" algn="l"/>
                <a:tab pos="3138488" algn="l"/>
              </a:tabLst>
            </a:pPr>
            <a:r>
              <a:rPr lang="en-US" sz="800" b="1" dirty="0"/>
              <a:t>TEN - Lewis 48yd PR (Kick GOOD)	  7	  7</a:t>
            </a:r>
          </a:p>
          <a:p>
            <a:pPr>
              <a:tabLst>
                <a:tab pos="2852738" algn="l"/>
                <a:tab pos="3138488" algn="l"/>
              </a:tabLst>
            </a:pPr>
            <a:r>
              <a:rPr lang="en-US" sz="800" b="1" dirty="0"/>
              <a:t>CHA - Brown 59yd Pass from </a:t>
            </a:r>
            <a:r>
              <a:rPr lang="en-US" sz="800" b="1" dirty="0" err="1"/>
              <a:t>Haushalter</a:t>
            </a:r>
            <a:r>
              <a:rPr lang="en-US" sz="800" b="1" dirty="0"/>
              <a:t> (Kick FAILED)	  7	 13</a:t>
            </a:r>
          </a:p>
          <a:p>
            <a:pPr>
              <a:tabLst>
                <a:tab pos="2852738" algn="l"/>
                <a:tab pos="3138488" algn="l"/>
              </a:tabLst>
            </a:pPr>
            <a:r>
              <a:rPr lang="en-US" sz="800" b="1" dirty="0"/>
              <a:t>3rd QTR </a:t>
            </a:r>
          </a:p>
          <a:p>
            <a:pPr>
              <a:tabLst>
                <a:tab pos="2852738" algn="l"/>
                <a:tab pos="3138488" algn="l"/>
              </a:tabLst>
            </a:pPr>
            <a:r>
              <a:rPr lang="en-US" sz="800" b="1" dirty="0"/>
              <a:t>CHA - Bradley 32yd Pass from </a:t>
            </a:r>
            <a:r>
              <a:rPr lang="en-US" sz="800" b="1" dirty="0" err="1"/>
              <a:t>Haushalter</a:t>
            </a:r>
            <a:r>
              <a:rPr lang="en-US" sz="800" b="1" dirty="0"/>
              <a:t> (Kick GOOD)	  7	 20</a:t>
            </a:r>
          </a:p>
          <a:p>
            <a:pPr>
              <a:tabLst>
                <a:tab pos="2852738" algn="l"/>
                <a:tab pos="3138488" algn="l"/>
              </a:tabLst>
            </a:pPr>
            <a:r>
              <a:rPr lang="en-US" sz="800" b="1" dirty="0"/>
              <a:t>4th QTR</a:t>
            </a:r>
          </a:p>
          <a:p>
            <a:pPr>
              <a:tabLst>
                <a:tab pos="2852738" algn="l"/>
                <a:tab pos="3138488" algn="l"/>
              </a:tabLst>
            </a:pPr>
            <a:r>
              <a:rPr lang="en-US" sz="800" b="1" dirty="0"/>
              <a:t>TEN - Lewis 70 yd Pass from </a:t>
            </a:r>
            <a:r>
              <a:rPr lang="en-US" sz="800" b="1" dirty="0" err="1"/>
              <a:t>Tannehill</a:t>
            </a:r>
            <a:r>
              <a:rPr lang="en-US" sz="800" b="1" dirty="0"/>
              <a:t> (Kick GOOD)	 14	 20</a:t>
            </a:r>
          </a:p>
          <a:p>
            <a:pPr>
              <a:tabLst>
                <a:tab pos="2852738" algn="l"/>
                <a:tab pos="3138488" algn="l"/>
              </a:tabLst>
            </a:pPr>
            <a:r>
              <a:rPr lang="en-US" sz="800" b="1" dirty="0"/>
              <a:t>CHA - 57yd Field Goal 	 14	 23</a:t>
            </a:r>
          </a:p>
        </p:txBody>
      </p:sp>
      <p:sp>
        <p:nvSpPr>
          <p:cNvPr id="9" name="TextBox 8">
            <a:extLst>
              <a:ext uri="{FF2B5EF4-FFF2-40B4-BE49-F238E27FC236}">
                <a16:creationId xmlns:a16="http://schemas.microsoft.com/office/drawing/2014/main" xmlns="" id="{830C0EA0-1605-4B15-9B54-D96B82833F88}"/>
              </a:ext>
            </a:extLst>
          </p:cNvPr>
          <p:cNvSpPr txBox="1">
            <a:spLocks/>
          </p:cNvSpPr>
          <p:nvPr/>
        </p:nvSpPr>
        <p:spPr>
          <a:xfrm>
            <a:off x="457198" y="2267806"/>
            <a:ext cx="3200400" cy="7543800"/>
          </a:xfrm>
          <a:prstGeom prst="rect">
            <a:avLst/>
          </a:prstGeom>
          <a:noFill/>
        </p:spPr>
        <p:txBody>
          <a:bodyPr wrap="square" rtlCol="0">
            <a:spAutoFit/>
          </a:bodyPr>
          <a:lstStyle/>
          <a:p>
            <a:pPr>
              <a:tabLst>
                <a:tab pos="119063" algn="l"/>
              </a:tabLst>
            </a:pPr>
            <a:r>
              <a:rPr lang="en-US" sz="800" b="1" dirty="0"/>
              <a:t>Coin Toss “Heads” - Oilers defer to the second Half - Bears will receive. </a:t>
            </a:r>
          </a:p>
          <a:p>
            <a:pPr>
              <a:tabLst>
                <a:tab pos="119063" algn="l"/>
              </a:tabLst>
            </a:pPr>
            <a:r>
              <a:rPr lang="en-US" sz="800" b="1" dirty="0"/>
              <a:t>1st Quarter</a:t>
            </a:r>
          </a:p>
          <a:p>
            <a:pPr>
              <a:tabLst>
                <a:tab pos="119063" algn="l"/>
              </a:tabLst>
            </a:pPr>
            <a:r>
              <a:rPr lang="en-US" sz="800" b="1" dirty="0"/>
              <a:t>15:00 KO Oilers to Bears - 55yds to 10 / Faircloth 31yd KR (</a:t>
            </a:r>
            <a:r>
              <a:rPr lang="en-US" sz="800" b="1" dirty="0" err="1"/>
              <a:t>Stepnoski</a:t>
            </a:r>
            <a:r>
              <a:rPr lang="en-US" sz="800" b="1" dirty="0"/>
              <a:t>)</a:t>
            </a:r>
          </a:p>
          <a:p>
            <a:pPr>
              <a:tabLst>
                <a:tab pos="119063" algn="l"/>
              </a:tabLst>
            </a:pPr>
            <a:r>
              <a:rPr lang="en-US" sz="800" b="1" dirty="0"/>
              <a:t>Bears @ their 41</a:t>
            </a:r>
          </a:p>
          <a:p>
            <a:pPr>
              <a:tabLst>
                <a:tab pos="119063" algn="l"/>
              </a:tabLst>
            </a:pPr>
            <a:r>
              <a:rPr lang="en-US" sz="800" b="1" dirty="0"/>
              <a:t>14:19 1/10 @ 41 - Faircloth -3yd Run (</a:t>
            </a:r>
            <a:r>
              <a:rPr lang="en-US" sz="800" b="1" dirty="0" err="1"/>
              <a:t>Wycheck</a:t>
            </a:r>
            <a:r>
              <a:rPr lang="en-US" sz="800" b="1" dirty="0"/>
              <a:t>)</a:t>
            </a:r>
          </a:p>
          <a:p>
            <a:pPr>
              <a:tabLst>
                <a:tab pos="119063" algn="l"/>
              </a:tabLst>
            </a:pPr>
            <a:r>
              <a:rPr lang="en-US" sz="800" b="1" dirty="0"/>
              <a:t>13:45 2/13 @ 38 - Nichols 35yd Run OB</a:t>
            </a:r>
          </a:p>
          <a:p>
            <a:pPr>
              <a:tabLst>
                <a:tab pos="119063" algn="l"/>
              </a:tabLst>
            </a:pPr>
            <a:r>
              <a:rPr lang="en-US" sz="800" b="1" dirty="0"/>
              <a:t>12:21 1/10 @ 27 - Troutman pass SCRAMBLE / FUMBLE recovered by 	Oilers Thomas @ D 43 / -2 yd FR Return (Cole) - Troutman 15yds 	FUMBLE </a:t>
            </a:r>
          </a:p>
          <a:p>
            <a:pPr>
              <a:tabLst>
                <a:tab pos="119063" algn="l"/>
              </a:tabLst>
            </a:pPr>
            <a:r>
              <a:rPr lang="en-US" sz="800" b="1" dirty="0"/>
              <a:t>Oilers @ their 45</a:t>
            </a:r>
          </a:p>
          <a:p>
            <a:pPr>
              <a:tabLst>
                <a:tab pos="119063" algn="l"/>
              </a:tabLst>
            </a:pPr>
            <a:r>
              <a:rPr lang="en-US" sz="800" b="1" dirty="0"/>
              <a:t>11:08 1/10 @ 45 - George -5yds (Troutman)</a:t>
            </a:r>
          </a:p>
          <a:p>
            <a:pPr>
              <a:tabLst>
                <a:tab pos="119063" algn="l"/>
              </a:tabLst>
            </a:pPr>
            <a:r>
              <a:rPr lang="en-US" sz="800" b="1" dirty="0"/>
              <a:t>10:32 2/15 @ 50 - McNair pass to Thomas @ 36 / McNair FUMBLE - 	Recovers @ D26 / pass to Thomas @ 18 COMP 40yds OB</a:t>
            </a:r>
          </a:p>
          <a:p>
            <a:pPr>
              <a:tabLst>
                <a:tab pos="119063" algn="l"/>
              </a:tabLst>
            </a:pPr>
            <a:r>
              <a:rPr lang="en-US" sz="800" b="1" dirty="0"/>
              <a:t>  8:58 1/G @ D10 - Thomas -7yd run (Daniels)</a:t>
            </a:r>
          </a:p>
          <a:p>
            <a:pPr>
              <a:tabLst>
                <a:tab pos="119063" algn="l"/>
              </a:tabLst>
            </a:pPr>
            <a:r>
              <a:rPr lang="en-US" sz="800" b="1" dirty="0"/>
              <a:t>  8:02 2/G @ D17 - McNair handoff to George -6yd Run OB</a:t>
            </a:r>
          </a:p>
          <a:p>
            <a:pPr>
              <a:tabLst>
                <a:tab pos="119063" algn="l"/>
              </a:tabLst>
            </a:pPr>
            <a:r>
              <a:rPr lang="en-US" sz="800" b="1" dirty="0"/>
              <a:t>  6:54 3/G @ D23 - Thomas FUMBLE / George recovers @ D31 0yd FR 	Return (</a:t>
            </a:r>
            <a:r>
              <a:rPr lang="en-US" sz="800" b="1" dirty="0" err="1"/>
              <a:t>Baskette</a:t>
            </a:r>
            <a:r>
              <a:rPr lang="en-US" sz="800" b="1" dirty="0"/>
              <a:t>) - Thomas -8yd Run (Fumble)</a:t>
            </a:r>
          </a:p>
          <a:p>
            <a:pPr>
              <a:tabLst>
                <a:tab pos="119063" algn="l"/>
              </a:tabLst>
            </a:pPr>
            <a:r>
              <a:rPr lang="en-US" sz="800" b="1" dirty="0"/>
              <a:t>  5:48 4/G @ 31 - Oilers Call Time Out @ 5:15 (1st)</a:t>
            </a:r>
          </a:p>
          <a:p>
            <a:pPr>
              <a:tabLst>
                <a:tab pos="119063" algn="l"/>
                <a:tab pos="1943100" algn="l"/>
              </a:tabLst>
            </a:pPr>
            <a:r>
              <a:rPr lang="en-US" sz="800" b="1" dirty="0"/>
              <a:t>  5:15 - 4/G @ 31 - 48yd Field Goal </a:t>
            </a:r>
            <a:r>
              <a:rPr lang="en-US" sz="800" b="1" dirty="0" err="1"/>
              <a:t>Att</a:t>
            </a:r>
            <a:r>
              <a:rPr lang="en-US" sz="800" b="1" dirty="0"/>
              <a:t> GOOD	</a:t>
            </a:r>
            <a:r>
              <a:rPr lang="en-US" sz="800" b="1" u="sng" dirty="0"/>
              <a:t>Oilers 3 Bears 0</a:t>
            </a:r>
          </a:p>
          <a:p>
            <a:pPr>
              <a:tabLst>
                <a:tab pos="119063" algn="l"/>
              </a:tabLst>
            </a:pPr>
            <a:r>
              <a:rPr lang="en-US" sz="800" b="1" dirty="0"/>
              <a:t>  5:06 KO Oilers to Bears 71yds to (-6) endzone TOUCHBACK</a:t>
            </a:r>
          </a:p>
          <a:p>
            <a:pPr>
              <a:tabLst>
                <a:tab pos="119063" algn="l"/>
              </a:tabLst>
            </a:pPr>
            <a:r>
              <a:rPr lang="en-US" sz="800" b="1" dirty="0"/>
              <a:t>Bears @ their 25  </a:t>
            </a:r>
          </a:p>
          <a:p>
            <a:pPr>
              <a:tabLst>
                <a:tab pos="119063" algn="l"/>
              </a:tabLst>
            </a:pPr>
            <a:r>
              <a:rPr lang="en-US" sz="800" b="1" dirty="0"/>
              <a:t>  5:06 1/10 @ 25 - Troutman handoff to Nichols 22yd Run (McNair)</a:t>
            </a:r>
          </a:p>
          <a:p>
            <a:pPr>
              <a:tabLst>
                <a:tab pos="119063" algn="l"/>
              </a:tabLst>
            </a:pPr>
            <a:r>
              <a:rPr lang="en-US" sz="800" b="1" dirty="0"/>
              <a:t>  4:27 1/10 @ 47 - Faircloth 5yd Run (Layman)</a:t>
            </a:r>
          </a:p>
          <a:p>
            <a:pPr>
              <a:tabLst>
                <a:tab pos="119063" algn="l"/>
              </a:tabLst>
            </a:pPr>
            <a:r>
              <a:rPr lang="en-US" sz="800" b="1" dirty="0"/>
              <a:t>  2:57 2/5 @ D48 - Nichols -2 yd Run (</a:t>
            </a:r>
            <a:r>
              <a:rPr lang="en-US" sz="800" b="1" dirty="0" err="1"/>
              <a:t>Wycheck</a:t>
            </a:r>
            <a:r>
              <a:rPr lang="en-US" sz="800" b="1" dirty="0"/>
              <a:t>)</a:t>
            </a:r>
          </a:p>
          <a:p>
            <a:pPr>
              <a:tabLst>
                <a:tab pos="119063" algn="l"/>
              </a:tabLst>
            </a:pPr>
            <a:r>
              <a:rPr lang="en-US" sz="800" b="1" dirty="0"/>
              <a:t>  1:56 3/7 @ 50 - Faircloth FUMBLE @ 39 / Oilers Thomas recovers @ 39 	0yd FR Return (Troutman) - </a:t>
            </a:r>
            <a:r>
              <a:rPr lang="en-US" sz="800" b="1" dirty="0" err="1"/>
              <a:t>Farircloth</a:t>
            </a:r>
            <a:r>
              <a:rPr lang="en-US" sz="800" b="1" dirty="0"/>
              <a:t> 11yd Run (Lost Fumble) </a:t>
            </a:r>
          </a:p>
          <a:p>
            <a:pPr>
              <a:tabLst>
                <a:tab pos="119063" algn="l"/>
              </a:tabLst>
            </a:pPr>
            <a:r>
              <a:rPr lang="en-US" sz="800" b="1" dirty="0"/>
              <a:t>Oilers @ D39  </a:t>
            </a:r>
          </a:p>
          <a:p>
            <a:pPr>
              <a:tabLst>
                <a:tab pos="119063" algn="l"/>
              </a:tabLst>
            </a:pPr>
            <a:r>
              <a:rPr lang="en-US" sz="800" b="1" dirty="0"/>
              <a:t>  0:42 1/10 @ D39 - McNair handoff to George -2 yd Run (Nichols)</a:t>
            </a:r>
          </a:p>
          <a:p>
            <a:pPr>
              <a:tabLst>
                <a:tab pos="119063" algn="l"/>
              </a:tabLst>
            </a:pPr>
            <a:r>
              <a:rPr lang="en-US" sz="800" b="1" dirty="0"/>
              <a:t>  0:14 2/13 @ D41 - Time allowed to expire</a:t>
            </a:r>
          </a:p>
          <a:p>
            <a:pPr>
              <a:tabLst>
                <a:tab pos="119063" algn="l"/>
              </a:tabLst>
            </a:pPr>
            <a:r>
              <a:rPr lang="en-US" sz="800" b="1" dirty="0">
                <a:latin typeface="Arial Black" panose="020B0A04020102020204" pitchFamily="34" charset="0"/>
              </a:rPr>
              <a:t>End Of QTR	Oilers 3 Bears 0</a:t>
            </a:r>
          </a:p>
          <a:p>
            <a:pPr>
              <a:tabLst>
                <a:tab pos="119063" algn="l"/>
              </a:tabLst>
            </a:pPr>
            <a:r>
              <a:rPr lang="en-US" sz="800" b="1" dirty="0"/>
              <a:t>2nd Quarter</a:t>
            </a:r>
          </a:p>
          <a:p>
            <a:pPr>
              <a:tabLst>
                <a:tab pos="119063" algn="l"/>
              </a:tabLst>
            </a:pPr>
            <a:r>
              <a:rPr lang="en-US" sz="800" b="1" dirty="0"/>
              <a:t>15:00 2/13 @ D41 - McNair to Thomas 40yd Run (FP)</a:t>
            </a:r>
          </a:p>
          <a:p>
            <a:pPr>
              <a:tabLst>
                <a:tab pos="119063" algn="l"/>
              </a:tabLst>
            </a:pPr>
            <a:r>
              <a:rPr lang="en-US" sz="800" b="1" dirty="0"/>
              <a:t>14:21 1/G @ D1 - Thomas 1 yard run TD</a:t>
            </a:r>
          </a:p>
          <a:p>
            <a:pPr>
              <a:tabLst>
                <a:tab pos="119063" algn="l"/>
              </a:tabLst>
            </a:pPr>
            <a:r>
              <a:rPr lang="en-US" sz="800" b="1" dirty="0"/>
              <a:t>13:08 Conversion Kick GOOD	</a:t>
            </a:r>
            <a:r>
              <a:rPr lang="en-US" sz="800" b="1" u="sng" dirty="0"/>
              <a:t>Oilers 10 Bears 0</a:t>
            </a:r>
          </a:p>
          <a:p>
            <a:pPr>
              <a:tabLst>
                <a:tab pos="119063" algn="l"/>
              </a:tabLst>
            </a:pPr>
            <a:r>
              <a:rPr lang="en-US" sz="800" b="1" dirty="0"/>
              <a:t>13:08 KO Oilers to Bears 71yds to (-6) end zone TOUCHBACK </a:t>
            </a:r>
          </a:p>
          <a:p>
            <a:pPr>
              <a:tabLst>
                <a:tab pos="119063" algn="l"/>
              </a:tabLst>
            </a:pPr>
            <a:r>
              <a:rPr lang="en-US" sz="800" b="1" dirty="0"/>
              <a:t>13:08 1/10 @ 25 - Nichols 2yd Run (</a:t>
            </a:r>
            <a:r>
              <a:rPr lang="en-US" sz="800" b="1" dirty="0" err="1"/>
              <a:t>Wycheck</a:t>
            </a:r>
            <a:r>
              <a:rPr lang="en-US" sz="800" b="1" dirty="0"/>
              <a:t>)</a:t>
            </a:r>
          </a:p>
          <a:p>
            <a:pPr>
              <a:tabLst>
                <a:tab pos="119063" algn="l"/>
              </a:tabLst>
            </a:pPr>
            <a:r>
              <a:rPr lang="en-US" sz="800" b="1" dirty="0"/>
              <a:t>12:43 2/8 @ 27 - Troutman 27 yd Run (FP)</a:t>
            </a:r>
          </a:p>
          <a:p>
            <a:pPr>
              <a:tabLst>
                <a:tab pos="119063" algn="l"/>
              </a:tabLst>
            </a:pPr>
            <a:r>
              <a:rPr lang="en-US" sz="800" b="1" dirty="0"/>
              <a:t>11:44 1/G @ D44 - Troutman falls down @ 44 pass to Faircloth @ D39 	COMP 15yds (Thomas)</a:t>
            </a:r>
          </a:p>
          <a:p>
            <a:pPr>
              <a:tabLst>
                <a:tab pos="119063" algn="l"/>
              </a:tabLst>
            </a:pPr>
            <a:r>
              <a:rPr lang="en-US" sz="800" b="1" dirty="0"/>
              <a:t>10:23 1/10 @ D29 - Troutman pass to </a:t>
            </a:r>
            <a:r>
              <a:rPr lang="en-US" sz="800" b="1" dirty="0" err="1"/>
              <a:t>Baskette</a:t>
            </a:r>
            <a:r>
              <a:rPr lang="en-US" sz="800" b="1" dirty="0"/>
              <a:t> in end zone INC</a:t>
            </a:r>
          </a:p>
          <a:p>
            <a:pPr>
              <a:tabLst>
                <a:tab pos="119063" algn="l"/>
              </a:tabLst>
            </a:pPr>
            <a:r>
              <a:rPr lang="en-US" sz="800" b="1" dirty="0"/>
              <a:t>  9:25 2/10 @ D29 - Troutman to Nichols -9yd run OB</a:t>
            </a:r>
          </a:p>
          <a:p>
            <a:pPr>
              <a:tabLst>
                <a:tab pos="119063" algn="l"/>
              </a:tabLst>
            </a:pPr>
            <a:r>
              <a:rPr lang="en-US" sz="800" b="1" dirty="0"/>
              <a:t>  8:34 3/19 @ D38 - Faircloth FUMBLE @ D26 / Oilers George recovers / 	2 yd FR Return (FP) - Faircloth 8yd Run (Fumble)</a:t>
            </a:r>
          </a:p>
          <a:p>
            <a:pPr>
              <a:tabLst>
                <a:tab pos="119063" algn="l"/>
              </a:tabLst>
            </a:pPr>
            <a:r>
              <a:rPr lang="en-US" sz="800" b="1" dirty="0"/>
              <a:t>Oilers @ their 28 </a:t>
            </a:r>
          </a:p>
          <a:p>
            <a:pPr>
              <a:tabLst>
                <a:tab pos="119063" algn="l"/>
              </a:tabLst>
            </a:pPr>
            <a:r>
              <a:rPr lang="en-US" sz="800" b="1" dirty="0"/>
              <a:t>  7:30 1/10 @ 28 - McNair to Thomas -2yd Run (Cole)</a:t>
            </a:r>
          </a:p>
          <a:p>
            <a:pPr>
              <a:tabLst>
                <a:tab pos="119063" algn="l"/>
              </a:tabLst>
            </a:pPr>
            <a:r>
              <a:rPr lang="en-US" sz="800" b="1" dirty="0"/>
              <a:t>  7:13 2/12 @ 26 - George 20yd Run (FP)</a:t>
            </a:r>
          </a:p>
          <a:p>
            <a:pPr>
              <a:tabLst>
                <a:tab pos="119063" algn="l"/>
              </a:tabLst>
            </a:pPr>
            <a:r>
              <a:rPr lang="en-US" sz="800" b="1" dirty="0"/>
              <a:t>  6:13 1/10 @ 46 - George 4yd Run (Frazier)</a:t>
            </a:r>
          </a:p>
          <a:p>
            <a:pPr>
              <a:tabLst>
                <a:tab pos="119063" algn="l"/>
              </a:tabLst>
            </a:pPr>
            <a:r>
              <a:rPr lang="en-US" sz="800" b="1" dirty="0"/>
              <a:t>  5:23 2/6 @ 50 - McNair pass to George @ D26 INC</a:t>
            </a:r>
          </a:p>
          <a:p>
            <a:pPr>
              <a:tabLst>
                <a:tab pos="119063" algn="l"/>
              </a:tabLst>
            </a:pPr>
            <a:r>
              <a:rPr lang="en-US" sz="800" b="1" dirty="0"/>
              <a:t>  4:14 3/6 @ 50 - George Fumble @ 45 recovers / 15yd Run (White)</a:t>
            </a:r>
          </a:p>
          <a:p>
            <a:pPr>
              <a:tabLst>
                <a:tab pos="119063" algn="l"/>
              </a:tabLst>
            </a:pPr>
            <a:r>
              <a:rPr lang="en-US" sz="800" b="1" dirty="0"/>
              <a:t>  2:53 1/10 @ D35 - McNair to Thomas -4yd Run (</a:t>
            </a:r>
            <a:r>
              <a:rPr lang="en-US" sz="800" b="1" dirty="0" err="1"/>
              <a:t>Baskette</a:t>
            </a:r>
            <a:r>
              <a:rPr lang="en-US" sz="800" b="1" dirty="0"/>
              <a:t>) - Time Out</a:t>
            </a:r>
          </a:p>
          <a:p>
            <a:pPr>
              <a:tabLst>
                <a:tab pos="119063" algn="l"/>
              </a:tabLst>
            </a:pPr>
            <a:r>
              <a:rPr lang="en-US" sz="800" b="1" dirty="0">
                <a:latin typeface="Arial Black" panose="020B0A04020102020204" pitchFamily="34" charset="0"/>
              </a:rPr>
              <a:t>TWO MINUTE WARNING</a:t>
            </a:r>
          </a:p>
          <a:p>
            <a:pPr>
              <a:tabLst>
                <a:tab pos="119063" algn="l"/>
              </a:tabLst>
            </a:pPr>
            <a:r>
              <a:rPr lang="en-US" sz="800" b="1" dirty="0"/>
              <a:t>  1:59 2/14 @ D39 - McNair pass to George @ D31 INC</a:t>
            </a:r>
          </a:p>
          <a:p>
            <a:pPr>
              <a:tabLst>
                <a:tab pos="119063" algn="l"/>
              </a:tabLst>
            </a:pPr>
            <a:r>
              <a:rPr lang="en-US" sz="800" b="1" dirty="0"/>
              <a:t>  1:32 3/14 @ D39 - McNair pass to Thomas @ D36 / QB FUMBLE @ 45 	recovers / pass to George INC</a:t>
            </a:r>
          </a:p>
          <a:p>
            <a:pPr>
              <a:tabLst>
                <a:tab pos="119063" algn="l"/>
              </a:tabLst>
            </a:pPr>
            <a:r>
              <a:rPr lang="en-US" sz="800" b="1" dirty="0"/>
              <a:t>  1:17 4/14 @ D39 - After Setup - Oilers call Time Out (1st) </a:t>
            </a:r>
          </a:p>
          <a:p>
            <a:pPr>
              <a:tabLst>
                <a:tab pos="119063" algn="l"/>
              </a:tabLst>
            </a:pPr>
            <a:r>
              <a:rPr lang="en-US" sz="800" b="1" dirty="0"/>
              <a:t>  1:17 4/14 @ D39 - 56yd FG Att. / FUMBLED SNAP / recovered by 	George @ D46 /FUMBLE @ D33 / Matthews OB @ D15 - George 6yd 	Run (Fumble) / Matthews 18yd FR Return OB. </a:t>
            </a:r>
          </a:p>
          <a:p>
            <a:pPr>
              <a:tabLst>
                <a:tab pos="119063" algn="l"/>
              </a:tabLst>
            </a:pPr>
            <a:r>
              <a:rPr lang="en-US" sz="800" b="1" dirty="0"/>
              <a:t>  0:19 1/10 @ D15 - 32yd Field Goal </a:t>
            </a:r>
            <a:r>
              <a:rPr lang="en-US" sz="800" b="1" dirty="0" err="1"/>
              <a:t>Att</a:t>
            </a:r>
            <a:r>
              <a:rPr lang="en-US" sz="800" b="1" dirty="0"/>
              <a:t>  (30) NO GOOD (Short)</a:t>
            </a:r>
          </a:p>
          <a:p>
            <a:pPr>
              <a:tabLst>
                <a:tab pos="119063" algn="l"/>
              </a:tabLst>
            </a:pPr>
            <a:r>
              <a:rPr lang="en-US" sz="800" b="1" dirty="0"/>
              <a:t>Bears @ their 22</a:t>
            </a:r>
          </a:p>
          <a:p>
            <a:pPr>
              <a:tabLst>
                <a:tab pos="119063" algn="l"/>
              </a:tabLst>
            </a:pPr>
            <a:r>
              <a:rPr lang="en-US" sz="800" b="1" dirty="0"/>
              <a:t>  0:09 1/10 @ 22 - Troutman -2yd Run (Kneel Down)</a:t>
            </a:r>
          </a:p>
          <a:p>
            <a:pPr>
              <a:tabLst>
                <a:tab pos="228600" algn="l"/>
              </a:tabLst>
            </a:pPr>
            <a:r>
              <a:rPr lang="en-US" sz="800" b="1" dirty="0"/>
              <a:t>	</a:t>
            </a:r>
          </a:p>
          <a:p>
            <a:endParaRPr lang="en-US" sz="800" b="1" dirty="0"/>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B845B888-87F1-4657-939D-DFCA4C46B516}"/>
              </a:ext>
            </a:extLst>
          </p:cNvPr>
          <p:cNvSpPr txBox="1"/>
          <p:nvPr/>
        </p:nvSpPr>
        <p:spPr>
          <a:xfrm>
            <a:off x="3644847" y="2758097"/>
            <a:ext cx="3657600" cy="7086600"/>
          </a:xfrm>
          <a:prstGeom prst="rect">
            <a:avLst/>
          </a:prstGeom>
          <a:noFill/>
        </p:spPr>
        <p:txBody>
          <a:bodyPr wrap="square" rtlCol="0">
            <a:spAutoFit/>
          </a:bodyPr>
          <a:lstStyle/>
          <a:p>
            <a:r>
              <a:rPr lang="en-US" sz="800" b="1" dirty="0"/>
              <a:t>0:07 2/12 @ 20 - Time allowed to run to Expiration. </a:t>
            </a:r>
          </a:p>
          <a:p>
            <a:r>
              <a:rPr lang="en-US" sz="800" b="1" dirty="0">
                <a:latin typeface="Arial Black" panose="020B0A04020102020204" pitchFamily="34" charset="0"/>
              </a:rPr>
              <a:t>End of QTR - Halftime 	Oilers 10 Bears 0 </a:t>
            </a:r>
          </a:p>
          <a:p>
            <a:r>
              <a:rPr lang="en-US" sz="800" b="1" dirty="0"/>
              <a:t>Oilers to receive the 2nd half kickoff </a:t>
            </a:r>
          </a:p>
          <a:p>
            <a:r>
              <a:rPr lang="en-US" sz="800" b="1" dirty="0"/>
              <a:t>3rd Quarter </a:t>
            </a:r>
          </a:p>
          <a:p>
            <a:r>
              <a:rPr lang="en-US" sz="800" b="1" dirty="0"/>
              <a:t>15:00 KO Bears to Oilers 70yds to (-5) the end zone / George 47yd KR (FP)</a:t>
            </a:r>
          </a:p>
          <a:p>
            <a:r>
              <a:rPr lang="en-US" sz="800" b="1" dirty="0"/>
              <a:t>Oilers @ their 42</a:t>
            </a:r>
          </a:p>
          <a:p>
            <a:r>
              <a:rPr lang="en-US" sz="800" b="1" dirty="0"/>
              <a:t>14:10 1/10 @ 42 - George -4yd Run (Nichols)</a:t>
            </a:r>
          </a:p>
          <a:p>
            <a:r>
              <a:rPr lang="en-US" sz="800" b="1" dirty="0"/>
              <a:t>14:02 2/14 @ 38 - George -1yd Run (Daniels)</a:t>
            </a:r>
          </a:p>
          <a:p>
            <a:pPr>
              <a:tabLst>
                <a:tab pos="114300" algn="l"/>
              </a:tabLst>
            </a:pPr>
            <a:r>
              <a:rPr lang="en-US" sz="800" b="1" dirty="0"/>
              <a:t>13:19 3/15 @ 37 - McNair pass scramble FUMBLE @ 37 / Layman recovers / 0yd FR 	Return (Warwick) </a:t>
            </a:r>
          </a:p>
          <a:p>
            <a:r>
              <a:rPr lang="en-US" sz="800" b="1" dirty="0"/>
              <a:t>11:41 4/15 @ 37 - Punt 28yds to D36 / Faircloth 6yd PR (McNair) </a:t>
            </a:r>
          </a:p>
          <a:p>
            <a:r>
              <a:rPr lang="en-US" sz="800" b="1" dirty="0"/>
              <a:t>Bears @ their 42</a:t>
            </a:r>
          </a:p>
          <a:p>
            <a:r>
              <a:rPr lang="en-US" sz="800" b="1" dirty="0"/>
              <a:t>10:16 1/10 @ 42 - Troutman pass to Nichols @ D41 INC</a:t>
            </a:r>
          </a:p>
          <a:p>
            <a:r>
              <a:rPr lang="en-US" sz="800" b="1" dirty="0"/>
              <a:t>  9:54 2/10 @ 42 - Nichols 58 yd Run TD</a:t>
            </a:r>
          </a:p>
          <a:p>
            <a:r>
              <a:rPr lang="en-US" sz="800" b="1" dirty="0"/>
              <a:t>  8:50 Conversion Kick GOOD 	</a:t>
            </a:r>
            <a:r>
              <a:rPr lang="en-US" sz="800" b="1" u="sng" dirty="0"/>
              <a:t>Oilers 10 Bears 7</a:t>
            </a:r>
          </a:p>
          <a:p>
            <a:r>
              <a:rPr lang="en-US" sz="800" b="1" dirty="0"/>
              <a:t>  8:50 KO Bears to Oilers 47 yds to 18 / Davis 23yd KR (Warwick)</a:t>
            </a:r>
          </a:p>
          <a:p>
            <a:r>
              <a:rPr lang="en-US" sz="800" b="1" dirty="0"/>
              <a:t>Oilers @ their 41</a:t>
            </a:r>
          </a:p>
          <a:p>
            <a:r>
              <a:rPr lang="en-US" sz="800" b="1" dirty="0"/>
              <a:t>  8:42 1/10 @ 41 - George 0yd Run (FP)</a:t>
            </a:r>
          </a:p>
          <a:p>
            <a:r>
              <a:rPr lang="en-US" sz="800" b="1" dirty="0"/>
              <a:t>  8:13 2/10 @ 41 - George 18yd Run (FP)</a:t>
            </a:r>
          </a:p>
          <a:p>
            <a:r>
              <a:rPr lang="en-US" sz="800" b="1" dirty="0"/>
              <a:t>  6:26 1/10 @ D41 - Thomas 0yd Run (</a:t>
            </a:r>
            <a:r>
              <a:rPr lang="en-US" sz="800" b="1" dirty="0" err="1"/>
              <a:t>Baskette</a:t>
            </a:r>
            <a:r>
              <a:rPr lang="en-US" sz="800" b="1" dirty="0"/>
              <a:t>)</a:t>
            </a:r>
          </a:p>
          <a:p>
            <a:r>
              <a:rPr lang="en-US" sz="800" b="1" dirty="0"/>
              <a:t>  5:33 2/10 @ D41 - McNair 6yd Run (Warwick)</a:t>
            </a:r>
          </a:p>
          <a:p>
            <a:r>
              <a:rPr lang="en-US" sz="800" b="1" dirty="0"/>
              <a:t>  4:28 3/4 @ D35 - Thomas 5yd Run (Shafer)</a:t>
            </a:r>
          </a:p>
          <a:p>
            <a:r>
              <a:rPr lang="en-US" sz="800" b="1" dirty="0"/>
              <a:t>  3:38 1/10 @ D30 - McNair pass to Davis @ D5 INC</a:t>
            </a:r>
          </a:p>
          <a:p>
            <a:r>
              <a:rPr lang="en-US" sz="800" b="1" dirty="0"/>
              <a:t>  2:39 2/20 @ D30 - McNair 9yd Run (</a:t>
            </a:r>
            <a:r>
              <a:rPr lang="en-US" sz="800" b="1" dirty="0" err="1"/>
              <a:t>Baskette</a:t>
            </a:r>
            <a:r>
              <a:rPr lang="en-US" sz="800" b="1" dirty="0"/>
              <a:t>)</a:t>
            </a:r>
          </a:p>
          <a:p>
            <a:r>
              <a:rPr lang="en-US" sz="800" b="1" dirty="0"/>
              <a:t>  1:27 3/1 @ D21 - George -2yd Run (Daniels)</a:t>
            </a:r>
          </a:p>
          <a:p>
            <a:r>
              <a:rPr lang="en-US" sz="800" b="1" dirty="0"/>
              <a:t>  0:39 4/3 @ D23 - 40yd Field Goal Att. (57) GOOD - Time Expires</a:t>
            </a:r>
          </a:p>
          <a:p>
            <a:r>
              <a:rPr lang="en-US" sz="800" b="1" dirty="0">
                <a:latin typeface="Arial Black" panose="020B0A04020102020204" pitchFamily="34" charset="0"/>
              </a:rPr>
              <a:t>End of QTR	Oilers 13 Bears 7 </a:t>
            </a:r>
          </a:p>
          <a:p>
            <a:r>
              <a:rPr lang="en-US" sz="800" b="1" dirty="0"/>
              <a:t>15:00 KO Oilers to Bears - 44yds to 21 / Nichols 54yd KR OB</a:t>
            </a:r>
          </a:p>
          <a:p>
            <a:r>
              <a:rPr lang="en-US" sz="800" b="1" dirty="0"/>
              <a:t>Bears @ D25</a:t>
            </a:r>
          </a:p>
          <a:p>
            <a:r>
              <a:rPr lang="en-US" sz="800" b="1" dirty="0"/>
              <a:t>14:11 1/10 @ D25 - Troutman to Faircloth -5yd Run (Thomas)</a:t>
            </a:r>
          </a:p>
          <a:p>
            <a:r>
              <a:rPr lang="en-US" sz="800" b="1" dirty="0"/>
              <a:t>13:23 2/15 @ D30 - Nichols -5 yd Run (Thomas)</a:t>
            </a:r>
          </a:p>
          <a:p>
            <a:r>
              <a:rPr lang="en-US" sz="800" b="1" dirty="0"/>
              <a:t>12:27 3/20 @ D 35 - Troutman Shotgun Scramble -4yd Run (Runyon)</a:t>
            </a:r>
          </a:p>
          <a:p>
            <a:r>
              <a:rPr lang="en-US" sz="800" b="1" dirty="0"/>
              <a:t>11:14 4/24 @ D39 - 56yd FG Att. (47) NO GOOD (Short) TOUCHBACK</a:t>
            </a:r>
          </a:p>
          <a:p>
            <a:r>
              <a:rPr lang="en-US" sz="800" b="1" dirty="0"/>
              <a:t>Oilers @ 46</a:t>
            </a:r>
          </a:p>
          <a:p>
            <a:r>
              <a:rPr lang="en-US" sz="800" b="1" dirty="0"/>
              <a:t>10:19 1/10 @ 46 - McNair to George 4yd Run (McCauley) </a:t>
            </a:r>
          </a:p>
          <a:p>
            <a:r>
              <a:rPr lang="en-US" sz="800" b="1" dirty="0"/>
              <a:t>  9:23 2/6 @ 50 - Thomas -6yd Run (Nichols)</a:t>
            </a:r>
          </a:p>
          <a:p>
            <a:pPr>
              <a:tabLst>
                <a:tab pos="114300" algn="l"/>
              </a:tabLst>
            </a:pPr>
            <a:r>
              <a:rPr lang="en-US" sz="800" b="1" dirty="0"/>
              <a:t>  8:21 3/13 @ 44 - McNair to George FUMBLE @ D34 / Bears Baskett recovers / 0yd 	FR Return (George) / George 22yd Run (Fumble)</a:t>
            </a:r>
          </a:p>
          <a:p>
            <a:r>
              <a:rPr lang="en-US" sz="800" b="1" dirty="0"/>
              <a:t>Bears @ their 34</a:t>
            </a:r>
          </a:p>
          <a:p>
            <a:r>
              <a:rPr lang="en-US" sz="800" b="1" dirty="0"/>
              <a:t>  7:02 1/10 @ 34 - Faircloth pass to Nichols @ D44 COMP 41yds OB</a:t>
            </a:r>
          </a:p>
          <a:p>
            <a:r>
              <a:rPr lang="en-US" sz="800" b="1" dirty="0"/>
              <a:t>  6:06 1/10 @ D25 - Faircloth 1yd Run (</a:t>
            </a:r>
            <a:r>
              <a:rPr lang="en-US" sz="800" b="1" dirty="0" err="1"/>
              <a:t>Wycheck</a:t>
            </a:r>
            <a:r>
              <a:rPr lang="en-US" sz="800" b="1" dirty="0"/>
              <a:t>)</a:t>
            </a:r>
          </a:p>
          <a:p>
            <a:r>
              <a:rPr lang="en-US" sz="800" b="1" dirty="0"/>
              <a:t>  4:58 2/9 @ D24 - Faircloth 1 yd Run OB</a:t>
            </a:r>
          </a:p>
          <a:p>
            <a:pPr>
              <a:tabLst>
                <a:tab pos="114300" algn="l"/>
              </a:tabLst>
            </a:pPr>
            <a:r>
              <a:rPr lang="en-US" sz="800" b="1" dirty="0"/>
              <a:t>  3:41 3/8 @ D23 - Troutman Shotgun pass to McCauley in end zone COMP 23yds 	TD </a:t>
            </a:r>
          </a:p>
          <a:p>
            <a:r>
              <a:rPr lang="en-US" sz="800" b="1" dirty="0"/>
              <a:t>  2:33 Conversion Kick GOOD	</a:t>
            </a:r>
            <a:r>
              <a:rPr lang="en-US" sz="800" b="1" u="sng" dirty="0"/>
              <a:t>Oilers 13 Bears 14</a:t>
            </a:r>
          </a:p>
          <a:p>
            <a:r>
              <a:rPr lang="en-US" sz="800" b="1" dirty="0"/>
              <a:t>  2:33 KO Bears to Oilers 65yds to GL / Sanders FUMBLE @ 20 / Bears Nichols recovers / 20yd FR Return TD - Sanders 20yd KR (FUMBLE)</a:t>
            </a:r>
          </a:p>
          <a:p>
            <a:r>
              <a:rPr lang="en-US" sz="800" b="1" dirty="0"/>
              <a:t>  2:26 Conversion Kick GOOD	</a:t>
            </a:r>
            <a:r>
              <a:rPr lang="en-US" sz="800" b="1" u="sng" dirty="0"/>
              <a:t>Oilers 13 Bears 21</a:t>
            </a:r>
          </a:p>
          <a:p>
            <a:r>
              <a:rPr lang="en-US" sz="800" b="1" dirty="0"/>
              <a:t>  2:26 KO Bears to Oilers 44yds to 21 / Thomas 27yd KR (Faircloth)</a:t>
            </a:r>
          </a:p>
          <a:p>
            <a:r>
              <a:rPr lang="en-US" sz="800" b="1" dirty="0"/>
              <a:t>Oilers @ their 48</a:t>
            </a:r>
          </a:p>
          <a:p>
            <a:r>
              <a:rPr lang="en-US" sz="800" b="1" dirty="0"/>
              <a:t>  2:02 1/10 @ 48 - McNair 5yd Run (Faircloth) Time Out</a:t>
            </a:r>
          </a:p>
          <a:p>
            <a:r>
              <a:rPr lang="en-US" sz="800" b="1" dirty="0"/>
              <a:t>TWO MINUTE WARNING</a:t>
            </a:r>
          </a:p>
          <a:p>
            <a:r>
              <a:rPr lang="en-US" sz="800" b="1" dirty="0"/>
              <a:t>  1:50 2/5 @ D43 - McNair pass to George @ 42 COMP 2yd Run OB</a:t>
            </a:r>
          </a:p>
          <a:p>
            <a:pPr>
              <a:tabLst>
                <a:tab pos="114300" algn="l"/>
              </a:tabLst>
            </a:pPr>
            <a:r>
              <a:rPr lang="en-US" sz="800" b="1" dirty="0"/>
              <a:t>  1:17 3/3 @ D41 - McNair Shotgun pass to </a:t>
            </a:r>
            <a:r>
              <a:rPr lang="en-US" sz="800" b="1" dirty="0" err="1"/>
              <a:t>Wycheck</a:t>
            </a:r>
            <a:r>
              <a:rPr lang="en-US" sz="800" b="1" dirty="0"/>
              <a:t> @ D24 / INT Bears Nichols 	48yd INT Return (McNair)</a:t>
            </a:r>
          </a:p>
          <a:p>
            <a:r>
              <a:rPr lang="en-US" sz="800" b="1" dirty="0"/>
              <a:t>  0:42 1/10 @ D28 - “Victory” Formation - Troutman Kneels Down / -2yd Run (FP)</a:t>
            </a:r>
          </a:p>
          <a:p>
            <a:r>
              <a:rPr lang="en-US" sz="800" b="1" dirty="0"/>
              <a:t>  0:38 2/12 @ D30 - Game Clock allowed to run until Time Expires </a:t>
            </a:r>
          </a:p>
          <a:p>
            <a:r>
              <a:rPr lang="en-US" sz="800" b="1" dirty="0">
                <a:latin typeface="Arial Black" panose="020B0A04020102020204" pitchFamily="34" charset="0"/>
              </a:rPr>
              <a:t>End of QTR - GAME OVER	Oilers 13 Bears 21</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14593510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xmlns="" id="{2E7054D8-D1BB-4FF0-8D67-0D9396F7D728}"/>
              </a:ext>
            </a:extLst>
          </p:cNvPr>
          <p:cNvGrpSpPr/>
          <p:nvPr/>
        </p:nvGrpSpPr>
        <p:grpSpPr>
          <a:xfrm>
            <a:off x="91440" y="137160"/>
            <a:ext cx="7589520" cy="9784080"/>
            <a:chOff x="91440" y="137160"/>
            <a:chExt cx="7589520" cy="9784080"/>
          </a:xfrm>
        </p:grpSpPr>
        <p:sp>
          <p:nvSpPr>
            <p:cNvPr id="49" name="Rectangle 48">
              <a:extLst>
                <a:ext uri="{FF2B5EF4-FFF2-40B4-BE49-F238E27FC236}">
                  <a16:creationId xmlns:a16="http://schemas.microsoft.com/office/drawing/2014/main" xmlns="" id="{34A415D9-7A02-40A2-9259-96DE9D87C91B}"/>
                </a:ext>
              </a:extLst>
            </p:cNvPr>
            <p:cNvSpPr/>
            <p:nvPr/>
          </p:nvSpPr>
          <p:spPr>
            <a:xfrm>
              <a:off x="91440" y="137160"/>
              <a:ext cx="7589520" cy="9784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picture containing indoor&#10;&#10;Description automatically generated">
              <a:extLst>
                <a:ext uri="{FF2B5EF4-FFF2-40B4-BE49-F238E27FC236}">
                  <a16:creationId xmlns:a16="http://schemas.microsoft.com/office/drawing/2014/main" xmlns="" id="{23D6075E-91F9-4F62-BF14-60CD15370C1C}"/>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48236" r="1"/>
            <a:stretch/>
          </p:blipFill>
          <p:spPr>
            <a:xfrm>
              <a:off x="228600" y="2275699"/>
              <a:ext cx="7315200" cy="5509324"/>
            </a:xfrm>
            <a:prstGeom prst="rect">
              <a:avLst/>
            </a:prstGeom>
          </p:spPr>
        </p:pic>
        <p:grpSp>
          <p:nvGrpSpPr>
            <p:cNvPr id="2" name="Group 1">
              <a:extLst>
                <a:ext uri="{FF2B5EF4-FFF2-40B4-BE49-F238E27FC236}">
                  <a16:creationId xmlns:a16="http://schemas.microsoft.com/office/drawing/2014/main" xmlns="" id="{4EBEBA52-E20C-49A4-AD22-5181967CA230}"/>
                </a:ext>
              </a:extLst>
            </p:cNvPr>
            <p:cNvGrpSpPr/>
            <p:nvPr/>
          </p:nvGrpSpPr>
          <p:grpSpPr>
            <a:xfrm>
              <a:off x="228600" y="249075"/>
              <a:ext cx="7315200" cy="9561412"/>
              <a:chOff x="228600" y="249075"/>
              <a:chExt cx="7315200" cy="9561412"/>
            </a:xfrm>
          </p:grpSpPr>
          <p:pic>
            <p:nvPicPr>
              <p:cNvPr id="4" name="Picture 3" descr="DSC01136.JPG">
                <a:extLst>
                  <a:ext uri="{FF2B5EF4-FFF2-40B4-BE49-F238E27FC236}">
                    <a16:creationId xmlns:a16="http://schemas.microsoft.com/office/drawing/2014/main" xmlns="" id="{E782A32F-A1D2-4B3B-B479-6051275582D3}"/>
                  </a:ext>
                </a:extLst>
              </p:cNvPr>
              <p:cNvPicPr>
                <a:picLocks noChangeAspect="1"/>
              </p:cNvPicPr>
              <p:nvPr/>
            </p:nvPicPr>
            <p:blipFill>
              <a:blip r:embed="rId3" cstate="print"/>
              <a:stretch>
                <a:fillRect/>
              </a:stretch>
            </p:blipFill>
            <p:spPr>
              <a:xfrm>
                <a:off x="457200" y="249075"/>
                <a:ext cx="1575977" cy="1258616"/>
              </a:xfrm>
              <a:prstGeom prst="rect">
                <a:avLst/>
              </a:prstGeom>
            </p:spPr>
          </p:pic>
          <p:pic>
            <p:nvPicPr>
              <p:cNvPr id="5" name="Picture 4" descr="DSC01133.JPG">
                <a:extLst>
                  <a:ext uri="{FF2B5EF4-FFF2-40B4-BE49-F238E27FC236}">
                    <a16:creationId xmlns:a16="http://schemas.microsoft.com/office/drawing/2014/main" xmlns="" id="{1882632D-05D0-4646-8EF6-FDA7D589C742}"/>
                  </a:ext>
                </a:extLst>
              </p:cNvPr>
              <p:cNvPicPr>
                <a:picLocks noChangeAspect="1"/>
              </p:cNvPicPr>
              <p:nvPr/>
            </p:nvPicPr>
            <p:blipFill>
              <a:blip r:embed="rId4" cstate="print"/>
              <a:stretch>
                <a:fillRect/>
              </a:stretch>
            </p:blipFill>
            <p:spPr>
              <a:xfrm>
                <a:off x="2082196" y="249075"/>
                <a:ext cx="3411809" cy="1258616"/>
              </a:xfrm>
              <a:prstGeom prst="rect">
                <a:avLst/>
              </a:prstGeom>
            </p:spPr>
          </p:pic>
          <p:pic>
            <p:nvPicPr>
              <p:cNvPr id="6" name="Picture 5" descr="DSC01137.JPG">
                <a:extLst>
                  <a:ext uri="{FF2B5EF4-FFF2-40B4-BE49-F238E27FC236}">
                    <a16:creationId xmlns:a16="http://schemas.microsoft.com/office/drawing/2014/main" xmlns="" id="{3252CBF9-236D-4EF9-8D74-8393CC9B826E}"/>
                  </a:ext>
                </a:extLst>
              </p:cNvPr>
              <p:cNvPicPr>
                <a:picLocks noChangeAspect="1"/>
              </p:cNvPicPr>
              <p:nvPr/>
            </p:nvPicPr>
            <p:blipFill>
              <a:blip r:embed="rId5" cstate="print"/>
              <a:stretch>
                <a:fillRect/>
              </a:stretch>
            </p:blipFill>
            <p:spPr>
              <a:xfrm>
                <a:off x="5543024" y="249075"/>
                <a:ext cx="1772176" cy="1258616"/>
              </a:xfrm>
              <a:prstGeom prst="rect">
                <a:avLst/>
              </a:prstGeom>
            </p:spPr>
          </p:pic>
          <p:pic>
            <p:nvPicPr>
              <p:cNvPr id="8" name="Picture 2" descr="See the source image">
                <a:extLst>
                  <a:ext uri="{FF2B5EF4-FFF2-40B4-BE49-F238E27FC236}">
                    <a16:creationId xmlns:a16="http://schemas.microsoft.com/office/drawing/2014/main" xmlns="" id="{CB1B7CCB-995D-4119-8301-D7B1A0B497F3}"/>
                  </a:ext>
                </a:extLst>
              </p:cNvPr>
              <p:cNvPicPr>
                <a:picLocks noChangeAspect="1" noChangeArrowheads="1"/>
              </p:cNvPicPr>
              <p:nvPr/>
            </p:nvPicPr>
            <p:blipFill>
              <a:blip r:embed="rId6" cstate="print"/>
              <a:srcRect/>
              <a:stretch>
                <a:fillRect/>
              </a:stretch>
            </p:blipFill>
            <p:spPr bwMode="auto">
              <a:xfrm>
                <a:off x="228600" y="7747225"/>
                <a:ext cx="7315200" cy="2063262"/>
              </a:xfrm>
              <a:prstGeom prst="rect">
                <a:avLst/>
              </a:prstGeom>
              <a:noFill/>
            </p:spPr>
          </p:pic>
          <p:grpSp>
            <p:nvGrpSpPr>
              <p:cNvPr id="9" name="Group 8">
                <a:extLst>
                  <a:ext uri="{FF2B5EF4-FFF2-40B4-BE49-F238E27FC236}">
                    <a16:creationId xmlns:a16="http://schemas.microsoft.com/office/drawing/2014/main" xmlns="" id="{AB9D277A-B644-42BC-8516-B074D384FB5C}"/>
                  </a:ext>
                </a:extLst>
              </p:cNvPr>
              <p:cNvGrpSpPr/>
              <p:nvPr/>
            </p:nvGrpSpPr>
            <p:grpSpPr>
              <a:xfrm>
                <a:off x="320040" y="1514359"/>
                <a:ext cx="7132320" cy="685800"/>
                <a:chOff x="335088" y="1514359"/>
                <a:chExt cx="7207940" cy="685800"/>
              </a:xfrm>
            </p:grpSpPr>
            <p:sp>
              <p:nvSpPr>
                <p:cNvPr id="14" name="Rectangle 13">
                  <a:extLst>
                    <a:ext uri="{FF2B5EF4-FFF2-40B4-BE49-F238E27FC236}">
                      <a16:creationId xmlns:a16="http://schemas.microsoft.com/office/drawing/2014/main" xmlns="" id="{21DF6EE5-3EDA-4B94-99C0-FCAA0241010A}"/>
                    </a:ext>
                  </a:extLst>
                </p:cNvPr>
                <p:cNvSpPr>
                  <a:spLocks noChangeAspect="1"/>
                </p:cNvSpPr>
                <p:nvPr/>
              </p:nvSpPr>
              <p:spPr>
                <a:xfrm>
                  <a:off x="1599428" y="1516468"/>
                  <a:ext cx="5943600" cy="681583"/>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NFL PRO BOWL GAMEBOARD </a:t>
                  </a:r>
                </a:p>
                <a:p>
                  <a:pPr algn="ctr"/>
                  <a:r>
                    <a:rPr lang="en-US" sz="1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High Impact Polystyrene (HIPS) Plastic Playing Field= 36"x18" </a:t>
                  </a:r>
                </a:p>
              </p:txBody>
            </p:sp>
            <p:pic>
              <p:nvPicPr>
                <p:cNvPr id="15" name="Picture 4" descr="https://theunforgettablebuzz.com/wp-content/uploads/2012/07/Tudor-Games-Logo1.jpg">
                  <a:extLst>
                    <a:ext uri="{FF2B5EF4-FFF2-40B4-BE49-F238E27FC236}">
                      <a16:creationId xmlns:a16="http://schemas.microsoft.com/office/drawing/2014/main" xmlns="" id="{17F9CFE6-0585-4AFD-8E56-BB14102A8543}"/>
                    </a:ext>
                  </a:extLst>
                </p:cNvPr>
                <p:cNvPicPr>
                  <a:picLocks noChangeAspect="1" noChangeArrowheads="1"/>
                </p:cNvPicPr>
                <p:nvPr/>
              </p:nvPicPr>
              <p:blipFill>
                <a:blip r:embed="rId7" cstate="print"/>
                <a:srcRect/>
                <a:stretch>
                  <a:fillRect/>
                </a:stretch>
              </p:blipFill>
              <p:spPr bwMode="auto">
                <a:xfrm>
                  <a:off x="335088" y="1514359"/>
                  <a:ext cx="1083038" cy="685800"/>
                </a:xfrm>
                <a:prstGeom prst="rect">
                  <a:avLst/>
                </a:prstGeom>
                <a:ln>
                  <a:noFill/>
                </a:ln>
                <a:effectLst>
                  <a:softEdge rad="112500"/>
                </a:effectLst>
              </p:spPr>
            </p:pic>
          </p:grpSp>
          <p:sp>
            <p:nvSpPr>
              <p:cNvPr id="10" name="Rectangle 9">
                <a:extLst>
                  <a:ext uri="{FF2B5EF4-FFF2-40B4-BE49-F238E27FC236}">
                    <a16:creationId xmlns:a16="http://schemas.microsoft.com/office/drawing/2014/main" xmlns="" id="{F0F27825-8BC1-44AD-BEC0-048ADA318EC3}"/>
                  </a:ext>
                </a:extLst>
              </p:cNvPr>
              <p:cNvSpPr/>
              <p:nvPr/>
            </p:nvSpPr>
            <p:spPr>
              <a:xfrm>
                <a:off x="295313" y="6473515"/>
                <a:ext cx="7181774" cy="1200329"/>
              </a:xfrm>
              <a:prstGeom prst="rect">
                <a:avLst/>
              </a:prstGeom>
              <a:noFill/>
            </p:spPr>
            <p:txBody>
              <a:bodyPr wrap="none" lIns="91440" tIns="45720" rIns="91440" bIns="45720">
                <a:spAutoFit/>
              </a:bodyPr>
              <a:lstStyle/>
              <a:p>
                <a:pPr algn="ctr"/>
                <a:r>
                  <a:rPr lang="en-US" sz="32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CROSS DIVISIONAL PLAYOFFS </a:t>
                </a:r>
              </a:p>
              <a:p>
                <a:pPr algn="ctr"/>
                <a:r>
                  <a:rPr lang="en-US" sz="40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ROUND 1 GAME 2</a:t>
                </a:r>
                <a:endParaRPr lang="en-US" sz="4000" b="1" cap="none" spc="0"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endParaRPr>
              </a:p>
            </p:txBody>
          </p:sp>
        </p:grpSp>
        <p:sp>
          <p:nvSpPr>
            <p:cNvPr id="41" name="Rounded Rectangle 45">
              <a:extLst>
                <a:ext uri="{FF2B5EF4-FFF2-40B4-BE49-F238E27FC236}">
                  <a16:creationId xmlns:a16="http://schemas.microsoft.com/office/drawing/2014/main" xmlns="" id="{4A9853C3-8D81-4B16-A170-4808CD4C3874}"/>
                </a:ext>
              </a:extLst>
            </p:cNvPr>
            <p:cNvSpPr/>
            <p:nvPr/>
          </p:nvSpPr>
          <p:spPr>
            <a:xfrm>
              <a:off x="3955560" y="5917963"/>
              <a:ext cx="3017829" cy="548640"/>
            </a:xfrm>
            <a:prstGeom prst="roundRect">
              <a:avLst/>
            </a:prstGeom>
            <a:solidFill>
              <a:srgbClr val="00206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xmlns="" id="{79AB9413-95FA-4985-92EC-91C2FD55276E}"/>
                </a:ext>
              </a:extLst>
            </p:cNvPr>
            <p:cNvGrpSpPr/>
            <p:nvPr/>
          </p:nvGrpSpPr>
          <p:grpSpPr>
            <a:xfrm>
              <a:off x="3921736" y="5995611"/>
              <a:ext cx="3108960" cy="646331"/>
              <a:chOff x="3666799" y="7073987"/>
              <a:chExt cx="3886200" cy="646331"/>
            </a:xfrm>
          </p:grpSpPr>
          <p:sp>
            <p:nvSpPr>
              <p:cNvPr id="43" name="TextBox 42">
                <a:extLst>
                  <a:ext uri="{FF2B5EF4-FFF2-40B4-BE49-F238E27FC236}">
                    <a16:creationId xmlns:a16="http://schemas.microsoft.com/office/drawing/2014/main" xmlns="" id="{C6D6D23D-49E3-404F-A21E-1652D8B4979A}"/>
                  </a:ext>
                </a:extLst>
              </p:cNvPr>
              <p:cNvSpPr txBox="1"/>
              <p:nvPr/>
            </p:nvSpPr>
            <p:spPr>
              <a:xfrm>
                <a:off x="3666799" y="7073987"/>
                <a:ext cx="3886200" cy="646331"/>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4. Knoxville Bears</a:t>
                </a:r>
              </a:p>
            </p:txBody>
          </p:sp>
          <p:pic>
            <p:nvPicPr>
              <p:cNvPr id="44" name="Picture 10" descr="See the source image">
                <a:extLst>
                  <a:ext uri="{FF2B5EF4-FFF2-40B4-BE49-F238E27FC236}">
                    <a16:creationId xmlns:a16="http://schemas.microsoft.com/office/drawing/2014/main" xmlns="" id="{89F72E7D-985F-4347-A701-898211E487D7}"/>
                  </a:ext>
                </a:extLst>
              </p:cNvPr>
              <p:cNvPicPr>
                <a:picLocks noChangeAspect="1" noChangeArrowheads="1"/>
              </p:cNvPicPr>
              <p:nvPr/>
            </p:nvPicPr>
            <p:blipFill>
              <a:blip r:embed="rId8" cstate="print">
                <a:extLst>
                  <a:ext uri="{BEBA8EAE-BF5A-486C-A8C5-ECC9F3942E4B}">
                    <a14:imgProps xmlns:a14="http://schemas.microsoft.com/office/drawing/2010/main" xmlns="">
                      <a14:imgLayer r:embed="rId9">
                        <a14:imgEffect>
                          <a14:backgroundRemoval t="1931" b="96718" l="5299" r="97962">
                            <a14:foregroundMark x1="5299" y1="38996" x2="5299" y2="38996"/>
                            <a14:foregroundMark x1="42799" y1="1931" x2="42799" y2="1931"/>
                            <a14:foregroundMark x1="93886" y1="51544" x2="93886" y2="51544"/>
                            <a14:foregroundMark x1="97962" y1="52317" x2="97962" y2="52317"/>
                            <a14:foregroundMark x1="68886" y1="40541" x2="68886" y2="40541"/>
                            <a14:foregroundMark x1="54212" y1="93822" x2="54212" y2="93822"/>
                            <a14:foregroundMark x1="59511" y1="96718" x2="59511" y2="96718"/>
                            <a14:foregroundMark x1="68886" y1="39768" x2="68886" y2="3976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749909" y="7117601"/>
                <a:ext cx="457200" cy="32543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45" name="Rounded Rectangle 40">
              <a:extLst>
                <a:ext uri="{FF2B5EF4-FFF2-40B4-BE49-F238E27FC236}">
                  <a16:creationId xmlns:a16="http://schemas.microsoft.com/office/drawing/2014/main" xmlns="" id="{D8CD6200-8EB6-4EF8-A966-0BFD7AD9EB29}"/>
                </a:ext>
              </a:extLst>
            </p:cNvPr>
            <p:cNvSpPr/>
            <p:nvPr/>
          </p:nvSpPr>
          <p:spPr>
            <a:xfrm>
              <a:off x="701260" y="5913093"/>
              <a:ext cx="3249843" cy="548640"/>
            </a:xfrm>
            <a:prstGeom prst="roundRect">
              <a:avLst/>
            </a:prstGeom>
            <a:solidFill>
              <a:schemeClr val="bg1">
                <a:lumMod val="5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xmlns="" id="{8D42F44B-2948-4045-888F-83E6C6C63932}"/>
                </a:ext>
              </a:extLst>
            </p:cNvPr>
            <p:cNvGrpSpPr/>
            <p:nvPr/>
          </p:nvGrpSpPr>
          <p:grpSpPr>
            <a:xfrm>
              <a:off x="592409" y="5995611"/>
              <a:ext cx="3215604" cy="646331"/>
              <a:chOff x="4031326" y="8116496"/>
              <a:chExt cx="3300414" cy="646331"/>
            </a:xfrm>
          </p:grpSpPr>
          <p:sp>
            <p:nvSpPr>
              <p:cNvPr id="47" name="TextBox 46">
                <a:extLst>
                  <a:ext uri="{FF2B5EF4-FFF2-40B4-BE49-F238E27FC236}">
                    <a16:creationId xmlns:a16="http://schemas.microsoft.com/office/drawing/2014/main" xmlns="" id="{E748674A-0BFC-47E9-B173-E352C63A926D}"/>
                  </a:ext>
                </a:extLst>
              </p:cNvPr>
              <p:cNvSpPr txBox="1"/>
              <p:nvPr/>
            </p:nvSpPr>
            <p:spPr>
              <a:xfrm>
                <a:off x="4031326" y="8116496"/>
                <a:ext cx="3300414" cy="646331"/>
              </a:xfrm>
              <a:prstGeom prst="rect">
                <a:avLst/>
              </a:prstGeom>
              <a:noFill/>
              <a:ln>
                <a:noFill/>
              </a:ln>
            </p:spPr>
            <p:txBody>
              <a:bodyPr wrap="square" rtlCol="0">
                <a:spAutoFit/>
              </a:bodyPr>
              <a:lstStyle/>
              <a:p>
                <a:pPr>
                  <a:tabLst>
                    <a:tab pos="2062163" algn="l"/>
                    <a:tab pos="2519363" algn="l"/>
                    <a:tab pos="2976563" algn="l"/>
                  </a:tabLst>
                </a:pPr>
                <a:r>
                  <a:rPr lang="en-US" dirty="0">
                    <a:solidFill>
                      <a:schemeClr val="bg1"/>
                    </a:solidFill>
                    <a:effectLst>
                      <a:outerShdw blurRad="38100" dist="38100" dir="2700000" algn="tl">
                        <a:srgbClr val="000000">
                          <a:alpha val="43137"/>
                        </a:srgbClr>
                      </a:outerShdw>
                    </a:effectLst>
                    <a:latin typeface="Arial Black" panose="020B0A04020102020204" pitchFamily="34" charset="0"/>
                  </a:rPr>
                  <a:t>       6. Tennessee Oilers </a:t>
                </a:r>
              </a:p>
            </p:txBody>
          </p:sp>
          <p:pic>
            <p:nvPicPr>
              <p:cNvPr id="48" name="Picture 20" descr="See the source image">
                <a:extLst>
                  <a:ext uri="{FF2B5EF4-FFF2-40B4-BE49-F238E27FC236}">
                    <a16:creationId xmlns:a16="http://schemas.microsoft.com/office/drawing/2014/main" xmlns="" id="{1CACB9B5-738E-4117-84AA-4A997FFE12E0}"/>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4226179" y="8160277"/>
                <a:ext cx="365760" cy="358583"/>
              </a:xfrm>
              <a:prstGeom prst="rect">
                <a:avLst/>
              </a:prstGeom>
              <a:noFill/>
              <a:extLst>
                <a:ext uri="{909E8E84-426E-40DD-AFC4-6F175D3DCCD1}">
                  <a14:hiddenFill xmlns:a14="http://schemas.microsoft.com/office/drawing/2010/main" xmlns="">
                    <a:solidFill>
                      <a:srgbClr val="FFFFFF"/>
                    </a:solidFill>
                  </a14:hiddenFill>
                </a:ext>
              </a:extLst>
            </p:spPr>
          </p:pic>
        </p:grpSp>
      </p:grpSp>
    </p:spTree>
    <p:extLst>
      <p:ext uri="{BB962C8B-B14F-4D97-AF65-F5344CB8AC3E}">
        <p14:creationId xmlns:p14="http://schemas.microsoft.com/office/powerpoint/2010/main" xmlns="" val="22519700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D5D13AA-9F17-4FDE-BED5-2E07BA510AD7}"/>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15CE1748-15C4-4643-96DC-975ABA968E92}"/>
              </a:ext>
            </a:extLst>
          </p:cNvPr>
          <p:cNvSpPr txBox="1"/>
          <p:nvPr/>
        </p:nvSpPr>
        <p:spPr>
          <a:xfrm>
            <a:off x="1609106" y="252849"/>
            <a:ext cx="5943600" cy="548640"/>
          </a:xfrm>
          <a:prstGeom prst="rect">
            <a:avLst/>
          </a:prstGeom>
          <a:noFill/>
        </p:spPr>
        <p:txBody>
          <a:bodyPr wrap="square" rtlCol="0">
            <a:spAutoFit/>
          </a:bodyPr>
          <a:lstStyle/>
          <a:p>
            <a:r>
              <a:rPr lang="en-US" sz="1600" dirty="0">
                <a:latin typeface="Arial Black" panose="020B0A04020102020204" pitchFamily="34" charset="0"/>
              </a:rPr>
              <a:t>Cross Divisional Playoffs Round Game 1 12/12/2020</a:t>
            </a:r>
          </a:p>
          <a:p>
            <a:r>
              <a:rPr lang="en-US" sz="1600" dirty="0">
                <a:latin typeface="Arial Black" panose="020B0A04020102020204" pitchFamily="34" charset="0"/>
              </a:rPr>
              <a:t>Tennessee Titans </a:t>
            </a:r>
            <a:r>
              <a:rPr lang="en-US" sz="1600" dirty="0" err="1">
                <a:latin typeface="Arial Black" panose="020B0A04020102020204" pitchFamily="34" charset="0"/>
              </a:rPr>
              <a:t>vs</a:t>
            </a:r>
            <a:r>
              <a:rPr lang="en-US" sz="1600" dirty="0">
                <a:latin typeface="Arial Black" panose="020B0A04020102020204" pitchFamily="34" charset="0"/>
              </a:rPr>
              <a:t> Chattanooga Cherokees</a:t>
            </a:r>
          </a:p>
        </p:txBody>
      </p:sp>
      <p:sp>
        <p:nvSpPr>
          <p:cNvPr id="4" name="TextBox 3">
            <a:extLst>
              <a:ext uri="{FF2B5EF4-FFF2-40B4-BE49-F238E27FC236}">
                <a16:creationId xmlns:a16="http://schemas.microsoft.com/office/drawing/2014/main" xmlns="" id="{C88DCBD2-8FBB-4746-BE97-0DCEC5FB7908}"/>
              </a:ext>
            </a:extLst>
          </p:cNvPr>
          <p:cNvSpPr txBox="1"/>
          <p:nvPr/>
        </p:nvSpPr>
        <p:spPr>
          <a:xfrm>
            <a:off x="457198" y="758991"/>
            <a:ext cx="914400" cy="155448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Tennessee Titans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17 Tannehill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Henry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33 Lewis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Brown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Walker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Johns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N. Davis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54 Evans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Lewan</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78 Conklin </a:t>
            </a:r>
          </a:p>
        </p:txBody>
      </p:sp>
      <p:sp>
        <p:nvSpPr>
          <p:cNvPr id="5" name="TextBox 4">
            <a:extLst>
              <a:ext uri="{FF2B5EF4-FFF2-40B4-BE49-F238E27FC236}">
                <a16:creationId xmlns:a16="http://schemas.microsoft.com/office/drawing/2014/main" xmlns="" id="{210CD585-E6B3-46FC-B457-F6EBEC45C37B}"/>
              </a:ext>
            </a:extLst>
          </p:cNvPr>
          <p:cNvSpPr txBox="1"/>
          <p:nvPr/>
        </p:nvSpPr>
        <p:spPr>
          <a:xfrm>
            <a:off x="1371597"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17953BDD-C1CF-473B-A546-623317366B3C}"/>
              </a:ext>
            </a:extLst>
          </p:cNvPr>
          <p:cNvSpPr txBox="1"/>
          <p:nvPr/>
        </p:nvSpPr>
        <p:spPr>
          <a:xfrm>
            <a:off x="2045069" y="758991"/>
            <a:ext cx="1188720" cy="1569660"/>
          </a:xfrm>
          <a:prstGeom prst="rect">
            <a:avLst/>
          </a:prstGeom>
          <a:noFill/>
        </p:spPr>
        <p:txBody>
          <a:bodyPr wrap="square">
            <a:spAutoFit/>
          </a:bodyPr>
          <a:lstStyle/>
          <a:p>
            <a:r>
              <a:rPr lang="en-US" sz="800" b="1" u="sng" dirty="0">
                <a:latin typeface="Calibri" panose="020F0502020204030204" pitchFamily="34" charset="0"/>
                <a:ea typeface="Calibri" panose="020F0502020204030204" pitchFamily="34" charset="0"/>
                <a:cs typeface="Times New Roman" panose="02020603050405020304" pitchFamily="18" charset="0"/>
              </a:rPr>
              <a:t>Chattanooga Cherokees</a:t>
            </a:r>
          </a:p>
          <a:p>
            <a:r>
              <a:rPr lang="en-US" sz="800" b="1" dirty="0">
                <a:latin typeface="Calibri" panose="020F0502020204030204" pitchFamily="34" charset="0"/>
                <a:ea typeface="Calibri" panose="020F0502020204030204" pitchFamily="34" charset="0"/>
                <a:cs typeface="Times New Roman" panose="02020603050405020304" pitchFamily="18" charset="0"/>
              </a:rPr>
              <a:t>11 </a:t>
            </a:r>
            <a:r>
              <a:rPr lang="en-US" sz="800" b="1" dirty="0" err="1">
                <a:latin typeface="Calibri" panose="020F0502020204030204" pitchFamily="34" charset="0"/>
                <a:ea typeface="Calibri" panose="020F0502020204030204" pitchFamily="34" charset="0"/>
                <a:cs typeface="Times New Roman" panose="02020603050405020304" pitchFamily="18" charset="0"/>
              </a:rPr>
              <a:t>Haushalter</a:t>
            </a:r>
            <a:r>
              <a:rPr lang="en-US" sz="800" b="1" dirty="0">
                <a:latin typeface="Calibri" panose="020F0502020204030204" pitchFamily="34" charset="0"/>
                <a:ea typeface="Calibri" panose="020F0502020204030204" pitchFamily="34" charset="0"/>
                <a:cs typeface="Times New Roman" panose="02020603050405020304" pitchFamily="18" charset="0"/>
              </a:rPr>
              <a:t>   	</a:t>
            </a:r>
          </a:p>
          <a:p>
            <a:r>
              <a:rPr lang="en-US" sz="800" b="1" dirty="0">
                <a:latin typeface="Calibri" panose="020F0502020204030204" pitchFamily="34" charset="0"/>
                <a:ea typeface="Calibri" panose="020F0502020204030204" pitchFamily="34" charset="0"/>
                <a:cs typeface="Times New Roman" panose="02020603050405020304" pitchFamily="18" charset="0"/>
              </a:rPr>
              <a:t>30 </a:t>
            </a:r>
            <a:r>
              <a:rPr lang="en-US" sz="800" b="1" dirty="0" err="1">
                <a:latin typeface="Calibri" panose="020F0502020204030204" pitchFamily="34" charset="0"/>
                <a:ea typeface="Calibri" panose="020F0502020204030204" pitchFamily="34" charset="0"/>
                <a:cs typeface="Times New Roman" panose="02020603050405020304" pitchFamily="18" charset="0"/>
              </a:rPr>
              <a:t>Vandergriff</a:t>
            </a:r>
            <a:r>
              <a:rPr lang="en-US" sz="800" b="1" dirty="0">
                <a:latin typeface="Calibri" panose="020F0502020204030204" pitchFamily="34" charset="0"/>
                <a:ea typeface="Calibri" panose="020F0502020204030204" pitchFamily="34" charset="0"/>
                <a:cs typeface="Times New Roman" panose="02020603050405020304" pitchFamily="18" charset="0"/>
              </a:rPr>
              <a:t>   	</a:t>
            </a:r>
          </a:p>
          <a:p>
            <a:r>
              <a:rPr lang="en-US" sz="800" b="1" dirty="0">
                <a:latin typeface="Calibri" panose="020F0502020204030204" pitchFamily="34" charset="0"/>
                <a:ea typeface="Calibri" panose="020F0502020204030204" pitchFamily="34" charset="0"/>
                <a:cs typeface="Times New Roman" panose="02020603050405020304" pitchFamily="18" charset="0"/>
              </a:rPr>
              <a:t>22 Henley 	</a:t>
            </a:r>
          </a:p>
          <a:p>
            <a:r>
              <a:rPr lang="en-US" sz="800" b="1" dirty="0">
                <a:latin typeface="Calibri" panose="020F0502020204030204" pitchFamily="34" charset="0"/>
                <a:ea typeface="Calibri" panose="020F0502020204030204" pitchFamily="34" charset="0"/>
                <a:cs typeface="Times New Roman" panose="02020603050405020304" pitchFamily="18" charset="0"/>
              </a:rPr>
              <a:t>25 Hogan 	</a:t>
            </a:r>
          </a:p>
          <a:p>
            <a:r>
              <a:rPr lang="en-US" sz="800" b="1" dirty="0">
                <a:latin typeface="Calibri" panose="020F0502020204030204" pitchFamily="34" charset="0"/>
                <a:ea typeface="Calibri" panose="020F0502020204030204" pitchFamily="34" charset="0"/>
                <a:cs typeface="Times New Roman" panose="02020603050405020304" pitchFamily="18" charset="0"/>
              </a:rPr>
              <a:t>86 Bradley 	</a:t>
            </a:r>
          </a:p>
          <a:p>
            <a:r>
              <a:rPr lang="en-US" sz="800" b="1" dirty="0">
                <a:latin typeface="Calibri" panose="020F0502020204030204" pitchFamily="34" charset="0"/>
                <a:ea typeface="Calibri" panose="020F0502020204030204" pitchFamily="34" charset="0"/>
                <a:cs typeface="Times New Roman" panose="02020603050405020304" pitchFamily="18" charset="0"/>
              </a:rPr>
              <a:t>80 Brown 	</a:t>
            </a:r>
          </a:p>
          <a:p>
            <a:r>
              <a:rPr lang="en-US" sz="800" b="1" dirty="0">
                <a:latin typeface="Calibri" panose="020F0502020204030204" pitchFamily="34" charset="0"/>
                <a:ea typeface="Calibri" panose="020F0502020204030204" pitchFamily="34" charset="0"/>
                <a:cs typeface="Times New Roman" panose="02020603050405020304" pitchFamily="18" charset="0"/>
              </a:rPr>
              <a:t>50 </a:t>
            </a:r>
            <a:r>
              <a:rPr lang="en-US" sz="800" b="1" dirty="0" err="1">
                <a:latin typeface="Calibri" panose="020F0502020204030204" pitchFamily="34" charset="0"/>
                <a:ea typeface="Calibri" panose="020F0502020204030204" pitchFamily="34" charset="0"/>
                <a:cs typeface="Times New Roman" panose="02020603050405020304" pitchFamily="18" charset="0"/>
              </a:rPr>
              <a:t>Kunka</a:t>
            </a:r>
            <a:r>
              <a:rPr lang="en-US" sz="800" b="1" dirty="0">
                <a:latin typeface="Calibri" panose="020F0502020204030204" pitchFamily="34" charset="0"/>
                <a:ea typeface="Calibri" panose="020F0502020204030204" pitchFamily="34" charset="0"/>
                <a:cs typeface="Times New Roman" panose="02020603050405020304" pitchFamily="18" charset="0"/>
              </a:rPr>
              <a:t> 	</a:t>
            </a:r>
          </a:p>
          <a:p>
            <a:r>
              <a:rPr lang="en-US" sz="800" b="1" dirty="0">
                <a:latin typeface="Calibri" panose="020F0502020204030204" pitchFamily="34" charset="0"/>
                <a:ea typeface="Calibri" panose="020F0502020204030204" pitchFamily="34" charset="0"/>
                <a:cs typeface="Times New Roman" panose="02020603050405020304" pitchFamily="18" charset="0"/>
              </a:rPr>
              <a:t>60 Snyder 	</a:t>
            </a:r>
          </a:p>
          <a:p>
            <a:r>
              <a:rPr lang="en-US" sz="800" b="1" dirty="0">
                <a:latin typeface="Calibri" panose="020F0502020204030204" pitchFamily="34" charset="0"/>
                <a:ea typeface="Calibri" panose="020F0502020204030204" pitchFamily="34" charset="0"/>
                <a:cs typeface="Times New Roman" panose="02020603050405020304" pitchFamily="18" charset="0"/>
              </a:rPr>
              <a:t>65 Fuller 	</a:t>
            </a:r>
          </a:p>
          <a:p>
            <a:r>
              <a:rPr lang="en-US" sz="800" b="1" dirty="0">
                <a:latin typeface="Calibri" panose="020F0502020204030204" pitchFamily="34" charset="0"/>
                <a:ea typeface="Calibri" panose="020F0502020204030204" pitchFamily="34" charset="0"/>
                <a:cs typeface="Times New Roman" panose="02020603050405020304" pitchFamily="18" charset="0"/>
              </a:rPr>
              <a:t>70 Locke 	</a:t>
            </a:r>
          </a:p>
          <a:p>
            <a:r>
              <a:rPr lang="en-US" sz="800" b="1" dirty="0">
                <a:latin typeface="Calibri" panose="020F0502020204030204" pitchFamily="34" charset="0"/>
                <a:ea typeface="Calibri" panose="020F0502020204030204" pitchFamily="34" charset="0"/>
                <a:cs typeface="Times New Roman" panose="02020603050405020304" pitchFamily="18" charset="0"/>
              </a:rPr>
              <a:t>74 Phillips 	</a:t>
            </a:r>
          </a:p>
        </p:txBody>
      </p:sp>
      <p:graphicFrame>
        <p:nvGraphicFramePr>
          <p:cNvPr id="7" name="Table 6">
            <a:extLst>
              <a:ext uri="{FF2B5EF4-FFF2-40B4-BE49-F238E27FC236}">
                <a16:creationId xmlns:a16="http://schemas.microsoft.com/office/drawing/2014/main" xmlns="" id="{8BCFC191-E1CD-4641-8F67-45FAA9C1FCCD}"/>
              </a:ext>
            </a:extLst>
          </p:cNvPr>
          <p:cNvGraphicFramePr>
            <a:graphicFrameLocks noGrp="1"/>
          </p:cNvGraphicFramePr>
          <p:nvPr>
            <p:extLst>
              <p:ext uri="{D42A27DB-BD31-4B8C-83A1-F6EECF244321}">
                <p14:modId xmlns:p14="http://schemas.microsoft.com/office/powerpoint/2010/main" xmlns="" val="1995641809"/>
              </p:ext>
            </p:extLst>
          </p:nvPr>
        </p:nvGraphicFramePr>
        <p:xfrm>
          <a:off x="3657598" y="758358"/>
          <a:ext cx="2926079" cy="557952"/>
        </p:xfrm>
        <a:graphic>
          <a:graphicData uri="http://schemas.openxmlformats.org/drawingml/2006/table">
            <a:tbl>
              <a:tblPr firstRow="1" firstCol="1" bandRow="1">
                <a:tableStyleId>{2D5ABB26-0587-4C30-8999-92F81FD0307C}</a:tableStyleId>
              </a:tblPr>
              <a:tblGrid>
                <a:gridCol w="1170432">
                  <a:extLst>
                    <a:ext uri="{9D8B030D-6E8A-4147-A177-3AD203B41FA5}">
                      <a16:colId xmlns:a16="http://schemas.microsoft.com/office/drawing/2014/main" xmlns="" val="2676901601"/>
                    </a:ext>
                  </a:extLst>
                </a:gridCol>
                <a:gridCol w="349567">
                  <a:extLst>
                    <a:ext uri="{9D8B030D-6E8A-4147-A177-3AD203B41FA5}">
                      <a16:colId xmlns:a16="http://schemas.microsoft.com/office/drawing/2014/main" xmlns="" val="1267996276"/>
                    </a:ext>
                  </a:extLst>
                </a:gridCol>
                <a:gridCol w="351520">
                  <a:extLst>
                    <a:ext uri="{9D8B030D-6E8A-4147-A177-3AD203B41FA5}">
                      <a16:colId xmlns:a16="http://schemas.microsoft.com/office/drawing/2014/main" xmlns="" val="3660531898"/>
                    </a:ext>
                  </a:extLst>
                </a:gridCol>
                <a:gridCol w="351520">
                  <a:extLst>
                    <a:ext uri="{9D8B030D-6E8A-4147-A177-3AD203B41FA5}">
                      <a16:colId xmlns:a16="http://schemas.microsoft.com/office/drawing/2014/main" xmlns="" val="2750184934"/>
                    </a:ext>
                  </a:extLst>
                </a:gridCol>
                <a:gridCol w="351520">
                  <a:extLst>
                    <a:ext uri="{9D8B030D-6E8A-4147-A177-3AD203B41FA5}">
                      <a16:colId xmlns:a16="http://schemas.microsoft.com/office/drawing/2014/main" xmlns="" val="1564873549"/>
                    </a:ext>
                  </a:extLst>
                </a:gridCol>
                <a:gridCol w="351520">
                  <a:extLst>
                    <a:ext uri="{9D8B030D-6E8A-4147-A177-3AD203B41FA5}">
                      <a16:colId xmlns:a16="http://schemas.microsoft.com/office/drawing/2014/main" xmlns="" val="2793842699"/>
                    </a:ext>
                  </a:extLst>
                </a:gridCol>
              </a:tblGrid>
              <a:tr h="185984">
                <a:tc>
                  <a:txBody>
                    <a:bodyPr/>
                    <a:lstStyle/>
                    <a:p>
                      <a:pPr marL="0" marR="0">
                        <a:spcBef>
                          <a:spcPts val="0"/>
                        </a:spcBef>
                        <a:spcAft>
                          <a:spcPts val="0"/>
                        </a:spcAft>
                      </a:pPr>
                      <a:r>
                        <a:rPr lang="en-US" sz="1200" b="1" dirty="0">
                          <a:effectLst/>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85984">
                <a:tc>
                  <a:txBody>
                    <a:bodyPr/>
                    <a:lstStyle/>
                    <a:p>
                      <a:pPr marL="0" marR="0">
                        <a:spcBef>
                          <a:spcPts val="0"/>
                        </a:spcBef>
                        <a:spcAft>
                          <a:spcPts val="0"/>
                        </a:spcAft>
                      </a:pPr>
                      <a:r>
                        <a:rPr lang="en-US" sz="1200" b="1" dirty="0">
                          <a:effectLst/>
                        </a:rPr>
                        <a:t>Titans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185984">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Cherokees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997732F5-8394-477D-8D66-18DEC0D07DE4}"/>
              </a:ext>
            </a:extLst>
          </p:cNvPr>
          <p:cNvSpPr txBox="1"/>
          <p:nvPr/>
        </p:nvSpPr>
        <p:spPr>
          <a:xfrm>
            <a:off x="3657598" y="1353659"/>
            <a:ext cx="3657600" cy="144655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 pos="2801938" algn="l"/>
                <a:tab pos="3146425" algn="l"/>
              </a:tabLst>
            </a:pPr>
            <a:r>
              <a:rPr lang="en-US" sz="800" b="1" u="sng" dirty="0"/>
              <a:t>Scoring Summary</a:t>
            </a:r>
            <a:r>
              <a:rPr lang="en-US" sz="800" b="1" dirty="0"/>
              <a:t>	TEN	CHA</a:t>
            </a:r>
            <a:endParaRPr lang="en-US" sz="800" b="1" u="sng" dirty="0"/>
          </a:p>
          <a:p>
            <a:pPr>
              <a:tabLst>
                <a:tab pos="2852738" algn="l"/>
                <a:tab pos="3138488" algn="l"/>
              </a:tabLst>
            </a:pPr>
            <a:r>
              <a:rPr lang="en-US" sz="800" b="1" dirty="0"/>
              <a:t>1st QTR</a:t>
            </a:r>
          </a:p>
          <a:p>
            <a:pPr>
              <a:tabLst>
                <a:tab pos="2852738" algn="l"/>
                <a:tab pos="3138488" algn="l"/>
              </a:tabLst>
            </a:pPr>
            <a:r>
              <a:rPr lang="en-US" sz="800" b="1" dirty="0"/>
              <a:t>TEN - 48yd FG	  3	  0</a:t>
            </a:r>
          </a:p>
          <a:p>
            <a:pPr>
              <a:tabLst>
                <a:tab pos="2852738" algn="l"/>
                <a:tab pos="3138488" algn="l"/>
              </a:tabLst>
            </a:pPr>
            <a:r>
              <a:rPr lang="en-US" sz="800" b="1" dirty="0"/>
              <a:t>2nd QTR</a:t>
            </a:r>
          </a:p>
          <a:p>
            <a:pPr>
              <a:tabLst>
                <a:tab pos="2852738" algn="l"/>
                <a:tab pos="3138488" algn="l"/>
              </a:tabLst>
            </a:pPr>
            <a:r>
              <a:rPr lang="en-US" sz="800" b="1" dirty="0"/>
              <a:t>TEN - Thomas 1yd Run (Kick GOOD)	 10	  0</a:t>
            </a:r>
          </a:p>
          <a:p>
            <a:pPr>
              <a:tabLst>
                <a:tab pos="2852738" algn="l"/>
                <a:tab pos="3138488" algn="l"/>
              </a:tabLst>
            </a:pPr>
            <a:r>
              <a:rPr lang="en-US" sz="800" b="1" dirty="0"/>
              <a:t>3rd QTR</a:t>
            </a:r>
          </a:p>
          <a:p>
            <a:pPr>
              <a:tabLst>
                <a:tab pos="2852738" algn="l"/>
                <a:tab pos="3138488" algn="l"/>
              </a:tabLst>
            </a:pPr>
            <a:r>
              <a:rPr lang="en-US" sz="800" b="1" dirty="0"/>
              <a:t>KNX - Nichols 58yd Run (Kick GOOD)	 10	  7</a:t>
            </a:r>
          </a:p>
          <a:p>
            <a:pPr>
              <a:tabLst>
                <a:tab pos="2852738" algn="l"/>
                <a:tab pos="3138488" algn="l"/>
              </a:tabLst>
            </a:pPr>
            <a:r>
              <a:rPr lang="en-US" sz="800" b="1" dirty="0"/>
              <a:t>TEN - 40yd FG 	 13	  7</a:t>
            </a:r>
          </a:p>
          <a:p>
            <a:pPr>
              <a:tabLst>
                <a:tab pos="2852738" algn="l"/>
                <a:tab pos="3138488" algn="l"/>
              </a:tabLst>
            </a:pPr>
            <a:r>
              <a:rPr lang="en-US" sz="800" b="1" dirty="0"/>
              <a:t>4th QTR</a:t>
            </a:r>
          </a:p>
          <a:p>
            <a:pPr>
              <a:tabLst>
                <a:tab pos="2852738" algn="l"/>
                <a:tab pos="3138488" algn="l"/>
              </a:tabLst>
            </a:pPr>
            <a:r>
              <a:rPr lang="en-US" sz="800" b="1" dirty="0"/>
              <a:t>KNX - McCauley 23yd Pass from Troutman (Kick GOOD)	 13	 14</a:t>
            </a:r>
          </a:p>
          <a:p>
            <a:pPr>
              <a:tabLst>
                <a:tab pos="2852738" algn="l"/>
                <a:tab pos="3138488" algn="l"/>
              </a:tabLst>
            </a:pPr>
            <a:r>
              <a:rPr lang="en-US" sz="800" b="1" dirty="0"/>
              <a:t>KNX - Nichols 20yd Fumble Recovery Return (Kick GOOD)	 13 	 21</a:t>
            </a:r>
          </a:p>
        </p:txBody>
      </p:sp>
      <p:sp>
        <p:nvSpPr>
          <p:cNvPr id="9" name="TextBox 8">
            <a:extLst>
              <a:ext uri="{FF2B5EF4-FFF2-40B4-BE49-F238E27FC236}">
                <a16:creationId xmlns:a16="http://schemas.microsoft.com/office/drawing/2014/main" xmlns="" id="{5261E548-C795-4519-9B31-D82A371C5C06}"/>
              </a:ext>
            </a:extLst>
          </p:cNvPr>
          <p:cNvSpPr txBox="1">
            <a:spLocks/>
          </p:cNvSpPr>
          <p:nvPr/>
        </p:nvSpPr>
        <p:spPr>
          <a:xfrm>
            <a:off x="457198" y="2267806"/>
            <a:ext cx="3200400" cy="8186857"/>
          </a:xfrm>
          <a:prstGeom prst="rect">
            <a:avLst/>
          </a:prstGeom>
          <a:noFill/>
        </p:spPr>
        <p:txBody>
          <a:bodyPr wrap="square" rtlCol="0">
            <a:spAutoFit/>
          </a:bodyPr>
          <a:lstStyle/>
          <a:p>
            <a:pPr>
              <a:tabLst>
                <a:tab pos="119063" algn="l"/>
              </a:tabLst>
            </a:pPr>
            <a:r>
              <a:rPr lang="en-US" sz="800" b="1" dirty="0"/>
              <a:t>Coin Toss “Heads” - Titans defer to the second Half -Cherokees will 	receive. </a:t>
            </a:r>
          </a:p>
          <a:p>
            <a:r>
              <a:rPr lang="en-US" sz="800" b="1" dirty="0">
                <a:latin typeface="Arial Black" pitchFamily="34" charset="0"/>
              </a:rPr>
              <a:t>1st Quarter</a:t>
            </a:r>
          </a:p>
          <a:p>
            <a:pPr>
              <a:tabLst>
                <a:tab pos="119063" algn="l"/>
              </a:tabLst>
            </a:pPr>
            <a:r>
              <a:rPr lang="en-US" sz="800" b="1" dirty="0"/>
              <a:t>15:00 KO Titans to Cherokees - 73 </a:t>
            </a:r>
            <a:r>
              <a:rPr lang="en-US" sz="800" b="1" dirty="0" err="1"/>
              <a:t>yds</a:t>
            </a:r>
            <a:r>
              <a:rPr lang="en-US" sz="800" b="1" dirty="0"/>
              <a:t> to Hogan in the end zone / No 	Return / TOUCHBACK</a:t>
            </a:r>
          </a:p>
          <a:p>
            <a:r>
              <a:rPr lang="en-US" sz="800" b="1" dirty="0"/>
              <a:t>Cherokees @ their 25</a:t>
            </a:r>
          </a:p>
          <a:p>
            <a:pPr>
              <a:tabLst>
                <a:tab pos="119063" algn="l"/>
              </a:tabLst>
            </a:pPr>
            <a:r>
              <a:rPr lang="en-US" sz="800" b="1" dirty="0"/>
              <a:t>15:00 1/10 @ 25 - </a:t>
            </a:r>
            <a:r>
              <a:rPr lang="en-US" sz="800" b="1" dirty="0" err="1"/>
              <a:t>Haushalter</a:t>
            </a:r>
            <a:r>
              <a:rPr lang="en-US" sz="800" b="1" dirty="0"/>
              <a:t> handoff to Henley / Henley -2yd Run 	(Davis)</a:t>
            </a:r>
          </a:p>
          <a:p>
            <a:r>
              <a:rPr lang="en-US" sz="800" b="1" dirty="0"/>
              <a:t>14:46 2/12 @ 23 - Henley -3yd Run (Johns)</a:t>
            </a:r>
          </a:p>
          <a:p>
            <a:r>
              <a:rPr lang="en-US" sz="800" b="1" dirty="0"/>
              <a:t>13:19 3/15 @ 20 - </a:t>
            </a:r>
            <a:r>
              <a:rPr lang="en-US" sz="800" b="1" dirty="0" err="1"/>
              <a:t>Vandergriff</a:t>
            </a:r>
            <a:r>
              <a:rPr lang="en-US" sz="800" b="1" dirty="0"/>
              <a:t> 47yd Run (FP)</a:t>
            </a:r>
          </a:p>
          <a:p>
            <a:r>
              <a:rPr lang="en-US" sz="800" b="1" dirty="0"/>
              <a:t>11:03 1/10 @ D33 - Henley -8yd Run (FP)</a:t>
            </a:r>
          </a:p>
          <a:p>
            <a:pPr>
              <a:tabLst>
                <a:tab pos="119063" algn="l"/>
              </a:tabLst>
            </a:pPr>
            <a:r>
              <a:rPr lang="en-US" sz="800" b="1" dirty="0"/>
              <a:t>10:25 2/18 @ D41 - </a:t>
            </a:r>
            <a:r>
              <a:rPr lang="en-US" sz="800" b="1" dirty="0" err="1"/>
              <a:t>Haushalter</a:t>
            </a:r>
            <a:r>
              <a:rPr lang="en-US" sz="800" b="1" dirty="0"/>
              <a:t> pass to Brown @ D25 COMP 41 </a:t>
            </a:r>
            <a:r>
              <a:rPr lang="en-US" sz="800" b="1" dirty="0" err="1"/>
              <a:t>yds</a:t>
            </a:r>
            <a:r>
              <a:rPr lang="en-US" sz="800" b="1" dirty="0"/>
              <a:t> 	TOUCHDOWN</a:t>
            </a:r>
          </a:p>
          <a:p>
            <a:r>
              <a:rPr lang="en-US" sz="800" b="1" dirty="0"/>
              <a:t>  9:04 Conversion Kick GOOD	</a:t>
            </a:r>
            <a:r>
              <a:rPr lang="en-US" sz="800" b="1" u="sng" dirty="0"/>
              <a:t>Titans 0 Cherokees 7</a:t>
            </a:r>
          </a:p>
          <a:p>
            <a:r>
              <a:rPr lang="en-US" sz="800" b="1" dirty="0"/>
              <a:t>  9:04 KO Cherokees to Titans - 47 </a:t>
            </a:r>
            <a:r>
              <a:rPr lang="en-US" sz="800" b="1" dirty="0" err="1"/>
              <a:t>yds</a:t>
            </a:r>
            <a:r>
              <a:rPr lang="en-US" sz="800" b="1" dirty="0"/>
              <a:t> to Lewis @ 33 / 18yd KR (</a:t>
            </a:r>
            <a:r>
              <a:rPr lang="en-US" sz="800" b="1" dirty="0" err="1"/>
              <a:t>Kunka</a:t>
            </a:r>
            <a:r>
              <a:rPr lang="en-US" sz="800" b="1" dirty="0"/>
              <a:t>)</a:t>
            </a:r>
          </a:p>
          <a:p>
            <a:r>
              <a:rPr lang="en-US" sz="800" b="1" dirty="0"/>
              <a:t>Titans @ their 36</a:t>
            </a:r>
          </a:p>
          <a:p>
            <a:r>
              <a:rPr lang="en-US" sz="800" b="1" dirty="0"/>
              <a:t>  8:46 1/10 @ 36 - Henry 13 yd Run (Snyder)</a:t>
            </a:r>
          </a:p>
          <a:p>
            <a:r>
              <a:rPr lang="en-US" sz="800" b="1" dirty="0"/>
              <a:t>  7:49 1/10 @ 49 - </a:t>
            </a:r>
            <a:r>
              <a:rPr lang="en-US" sz="800" b="1" dirty="0" err="1"/>
              <a:t>Tannehill</a:t>
            </a:r>
            <a:r>
              <a:rPr lang="en-US" sz="800" b="1" dirty="0"/>
              <a:t> handoff to Lewis / Lewis 9yd Run (FP)</a:t>
            </a:r>
          </a:p>
          <a:p>
            <a:r>
              <a:rPr lang="en-US" sz="800" b="1" dirty="0"/>
              <a:t>  6:24 2/9 @ D42 - Lewis -2yd Run (Locke)</a:t>
            </a:r>
          </a:p>
          <a:p>
            <a:pPr>
              <a:tabLst>
                <a:tab pos="119063" algn="l"/>
              </a:tabLst>
            </a:pPr>
            <a:r>
              <a:rPr lang="en-US" sz="800" b="1" dirty="0"/>
              <a:t>  5:32 3/7 @ D44 - </a:t>
            </a:r>
            <a:r>
              <a:rPr lang="en-US" sz="800" b="1" dirty="0" err="1"/>
              <a:t>Tannehill</a:t>
            </a:r>
            <a:r>
              <a:rPr lang="en-US" sz="800" b="1" dirty="0"/>
              <a:t> pass to Lewis @ D24 COMP 20 </a:t>
            </a:r>
            <a:r>
              <a:rPr lang="en-US" sz="800" b="1" dirty="0" err="1"/>
              <a:t>yds</a:t>
            </a:r>
            <a:r>
              <a:rPr lang="en-US" sz="800" b="1" dirty="0"/>
              <a:t> 	(Bradley)</a:t>
            </a:r>
          </a:p>
          <a:p>
            <a:r>
              <a:rPr lang="en-US" sz="800" b="1" dirty="0"/>
              <a:t>  4:13 1/10 @ D24 - Henry 7yd Run (Henley)</a:t>
            </a:r>
          </a:p>
          <a:p>
            <a:r>
              <a:rPr lang="en-US" sz="800" b="1" dirty="0"/>
              <a:t>  2:36 2/3 @ D17 - </a:t>
            </a:r>
            <a:r>
              <a:rPr lang="en-US" sz="800" b="1" dirty="0" err="1"/>
              <a:t>Tannehill</a:t>
            </a:r>
            <a:r>
              <a:rPr lang="en-US" sz="800" b="1" dirty="0"/>
              <a:t> handoff to Henry / Henry 9yd Run OB</a:t>
            </a:r>
          </a:p>
          <a:p>
            <a:pPr>
              <a:tabLst>
                <a:tab pos="119063" algn="l"/>
              </a:tabLst>
            </a:pPr>
            <a:r>
              <a:rPr lang="en-US" sz="800" b="1" dirty="0"/>
              <a:t>  1:02 1/G @ D8 - </a:t>
            </a:r>
            <a:r>
              <a:rPr lang="en-US" sz="800" b="1" dirty="0" err="1"/>
              <a:t>Tannehill</a:t>
            </a:r>
            <a:r>
              <a:rPr lang="en-US" sz="800" b="1" dirty="0"/>
              <a:t> pass to Davis in the end zone INC - Time 	expires</a:t>
            </a:r>
          </a:p>
          <a:p>
            <a:pPr>
              <a:tabLst>
                <a:tab pos="685800" algn="l"/>
              </a:tabLst>
            </a:pPr>
            <a:r>
              <a:rPr lang="en-US" sz="800" b="1" dirty="0">
                <a:latin typeface="Arial Black" pitchFamily="34" charset="0"/>
              </a:rPr>
              <a:t>End of QTR	Titans 0 Cherokees 7</a:t>
            </a:r>
          </a:p>
          <a:p>
            <a:r>
              <a:rPr lang="en-US" sz="800" b="1" dirty="0"/>
              <a:t>2nd Quarter</a:t>
            </a:r>
          </a:p>
          <a:p>
            <a:r>
              <a:rPr lang="en-US" sz="800" b="1" dirty="0"/>
              <a:t>15:00 2/G @ D8 - Henry -6yd Run (</a:t>
            </a:r>
            <a:r>
              <a:rPr lang="en-US" sz="800" b="1" dirty="0" err="1"/>
              <a:t>Synder</a:t>
            </a:r>
            <a:r>
              <a:rPr lang="en-US" sz="800" b="1" dirty="0"/>
              <a:t>)</a:t>
            </a:r>
          </a:p>
          <a:p>
            <a:r>
              <a:rPr lang="en-US" sz="800" b="1" dirty="0"/>
              <a:t>14:19 3/G @ D14 - Henry -4yd Run (Fuller)</a:t>
            </a:r>
          </a:p>
          <a:p>
            <a:pPr>
              <a:tabLst>
                <a:tab pos="119063" algn="l"/>
              </a:tabLst>
            </a:pPr>
            <a:r>
              <a:rPr lang="en-US" sz="800" b="1" dirty="0"/>
              <a:t>12:47 4/G @ D18 - 35 yd Field Goal Att. BLOCKED (defensive line pushes 	the offensive line back until an offensive blocker falls over into the 	kicker.</a:t>
            </a:r>
          </a:p>
          <a:p>
            <a:r>
              <a:rPr lang="en-US" sz="800" b="1" dirty="0"/>
              <a:t>Cherokees @ their 25</a:t>
            </a:r>
          </a:p>
          <a:p>
            <a:pPr>
              <a:tabLst>
                <a:tab pos="114300" algn="l"/>
              </a:tabLst>
            </a:pPr>
            <a:r>
              <a:rPr lang="en-US" sz="800" b="1" dirty="0"/>
              <a:t>11:57 1/10 @ 25 - </a:t>
            </a:r>
            <a:r>
              <a:rPr lang="en-US" sz="800" b="1" dirty="0" err="1"/>
              <a:t>Haushalter</a:t>
            </a:r>
            <a:r>
              <a:rPr lang="en-US" sz="800" b="1" dirty="0"/>
              <a:t> handoff to Henley / Henley 5yd run 	(Evans)</a:t>
            </a:r>
          </a:p>
          <a:p>
            <a:r>
              <a:rPr lang="en-US" sz="800" b="1" dirty="0"/>
              <a:t>11:03 2/5 @ 30 - </a:t>
            </a:r>
            <a:r>
              <a:rPr lang="en-US" sz="800" b="1" dirty="0" err="1"/>
              <a:t>Haushalter</a:t>
            </a:r>
            <a:r>
              <a:rPr lang="en-US" sz="800" b="1" dirty="0"/>
              <a:t> handoff to Brown  / 17yd Run (</a:t>
            </a:r>
            <a:r>
              <a:rPr lang="en-US" sz="800" b="1" dirty="0" err="1"/>
              <a:t>Lewan</a:t>
            </a:r>
            <a:r>
              <a:rPr lang="en-US" sz="800" b="1" dirty="0"/>
              <a:t>)</a:t>
            </a:r>
          </a:p>
          <a:p>
            <a:pPr>
              <a:tabLst>
                <a:tab pos="114300" algn="l"/>
              </a:tabLst>
            </a:pPr>
            <a:r>
              <a:rPr lang="en-US" sz="800" b="1" dirty="0"/>
              <a:t>  9:15 1/10 @ 47 - </a:t>
            </a:r>
            <a:r>
              <a:rPr lang="en-US" sz="800" b="1" dirty="0" err="1"/>
              <a:t>Haushalter</a:t>
            </a:r>
            <a:r>
              <a:rPr lang="en-US" sz="800" b="1" dirty="0"/>
              <a:t> to Vandergriff - fell down after receiving 	the handoff  / Vandergriff -10 yd Run (Conklin)</a:t>
            </a:r>
          </a:p>
          <a:p>
            <a:r>
              <a:rPr lang="en-US" sz="800" b="1" dirty="0"/>
              <a:t>  7:53 2/20 @ 37 - </a:t>
            </a:r>
            <a:r>
              <a:rPr lang="en-US" sz="800" b="1" dirty="0" err="1"/>
              <a:t>Vandergriff</a:t>
            </a:r>
            <a:r>
              <a:rPr lang="en-US" sz="800" b="1" dirty="0"/>
              <a:t> -7yd Run (Lewis)</a:t>
            </a:r>
          </a:p>
          <a:p>
            <a:pPr>
              <a:tabLst>
                <a:tab pos="114300" algn="l"/>
              </a:tabLst>
            </a:pPr>
            <a:r>
              <a:rPr lang="en-US" sz="800" b="1" dirty="0"/>
              <a:t>  7:04 3/27 @ 30 - Troutman pass to Brown @ 40 / Troutman SACKED -	5yd Run (Walker)</a:t>
            </a:r>
          </a:p>
          <a:p>
            <a:r>
              <a:rPr lang="en-US" sz="800" b="1" dirty="0"/>
              <a:t>  5:48 4/32 @ 25 - Punt 27 </a:t>
            </a:r>
            <a:r>
              <a:rPr lang="en-US" sz="800" b="1" dirty="0" err="1"/>
              <a:t>yds</a:t>
            </a:r>
            <a:r>
              <a:rPr lang="en-US" sz="800" b="1" dirty="0"/>
              <a:t> to D48 / Lewis 48yd PR - TOUCHDOWN</a:t>
            </a:r>
          </a:p>
          <a:p>
            <a:r>
              <a:rPr lang="en-US" sz="800" b="1" dirty="0"/>
              <a:t>  3:44 Conversion Kick GOOD 	</a:t>
            </a:r>
            <a:r>
              <a:rPr lang="en-US" sz="800" b="1" u="sng" dirty="0"/>
              <a:t>Titans 7 Cherokees 7 </a:t>
            </a:r>
          </a:p>
          <a:p>
            <a:r>
              <a:rPr lang="en-US" sz="800" b="1" dirty="0"/>
              <a:t>  3:44 KO Titans to Cherokees 40yds to 25 / Hogan 16yd KR (Conklin)</a:t>
            </a:r>
          </a:p>
          <a:p>
            <a:r>
              <a:rPr lang="en-US" sz="800" b="1" dirty="0"/>
              <a:t>Cherokees @ their 41  </a:t>
            </a:r>
          </a:p>
          <a:p>
            <a:pPr>
              <a:tabLst>
                <a:tab pos="114300" algn="l"/>
              </a:tabLst>
            </a:pPr>
            <a:r>
              <a:rPr lang="en-US" sz="800" b="1" dirty="0"/>
              <a:t>  3:33 1/10 @ 41 - </a:t>
            </a:r>
            <a:r>
              <a:rPr lang="en-US" sz="800" b="1" dirty="0" err="1"/>
              <a:t>Haushalter</a:t>
            </a:r>
            <a:r>
              <a:rPr lang="en-US" sz="800" b="1" dirty="0"/>
              <a:t> pass to Brown @ D20 COMP 59yds - 	TOUCHDOWN </a:t>
            </a:r>
          </a:p>
          <a:p>
            <a:pPr>
              <a:tabLst>
                <a:tab pos="1943100" algn="l"/>
              </a:tabLst>
            </a:pPr>
            <a:r>
              <a:rPr lang="en-US" sz="800" b="1" dirty="0"/>
              <a:t>  2:25 Conversion Kick NO GOOD - Wide left 	</a:t>
            </a:r>
            <a:r>
              <a:rPr lang="en-US" sz="800" b="1" u="sng" dirty="0"/>
              <a:t>Titans 7 Cherokees 13 </a:t>
            </a:r>
          </a:p>
          <a:p>
            <a:r>
              <a:rPr lang="en-US" sz="800" b="1" dirty="0"/>
              <a:t>  2:25 KO Cherokees to Titans 54yds to 11 / Henry 29yd KR (Henley)</a:t>
            </a:r>
          </a:p>
          <a:p>
            <a:r>
              <a:rPr lang="en-US" sz="800" b="1" dirty="0"/>
              <a:t>TWO MINUTE WARNING </a:t>
            </a:r>
          </a:p>
          <a:p>
            <a:r>
              <a:rPr lang="en-US" sz="800" b="1" dirty="0"/>
              <a:t>  Titans @ their 40</a:t>
            </a:r>
          </a:p>
          <a:p>
            <a:r>
              <a:rPr lang="en-US" sz="800" b="1" dirty="0"/>
              <a:t>  1:44 1/10 @ 40 - Lewis 0yd Run (Snyder) - Titans call TO (1st)</a:t>
            </a:r>
          </a:p>
          <a:p>
            <a:pPr>
              <a:tabLst>
                <a:tab pos="114300" algn="l"/>
              </a:tabLst>
            </a:pPr>
            <a:r>
              <a:rPr lang="en-US" sz="800" b="1" dirty="0"/>
              <a:t>  1:27 2/10 @ 40 - </a:t>
            </a:r>
            <a:r>
              <a:rPr lang="en-US" sz="800" b="1" dirty="0" err="1"/>
              <a:t>Tannehill</a:t>
            </a:r>
            <a:r>
              <a:rPr lang="en-US" sz="800" b="1" dirty="0"/>
              <a:t> pass to Brown @ D43 COMP/ Fumble @ 	D21 Recovered by the Cherokees Fuller / Fuller 16yd FR (Walker) - 	Brown 19yd pass reception.</a:t>
            </a:r>
          </a:p>
          <a:p>
            <a:r>
              <a:rPr lang="en-US" sz="800" b="1" dirty="0" err="1"/>
              <a:t>Cherokkes</a:t>
            </a:r>
            <a:r>
              <a:rPr lang="en-US" sz="800" b="1" dirty="0"/>
              <a:t> @ their 37  </a:t>
            </a:r>
          </a:p>
          <a:p>
            <a:r>
              <a:rPr lang="en-US" sz="800" b="1" dirty="0"/>
              <a:t>  0:24 1/10 @ 37 - </a:t>
            </a:r>
            <a:r>
              <a:rPr lang="en-US" sz="800" b="1" dirty="0" err="1"/>
              <a:t>Haushalter</a:t>
            </a:r>
            <a:r>
              <a:rPr lang="en-US" sz="800" b="1" dirty="0"/>
              <a:t> takes a knee - Time Expires </a:t>
            </a:r>
          </a:p>
          <a:p>
            <a:r>
              <a:rPr lang="en-US" sz="800" b="1" dirty="0">
                <a:latin typeface="Arial Black" pitchFamily="34" charset="0"/>
              </a:rPr>
              <a:t>End of QTR - Halftime - Titans 7 Cherokees 13</a:t>
            </a:r>
          </a:p>
          <a:p>
            <a:pPr>
              <a:tabLst>
                <a:tab pos="114300" algn="l"/>
              </a:tabLst>
            </a:pPr>
            <a:r>
              <a:rPr lang="en-US" sz="800" b="1" dirty="0"/>
              <a:t>	Titans to Receive 2nd Half Kickoff</a:t>
            </a:r>
          </a:p>
          <a:p>
            <a:pPr>
              <a:tabLst>
                <a:tab pos="228600" algn="l"/>
              </a:tabLst>
            </a:pPr>
            <a:r>
              <a:rPr lang="en-US" sz="800" b="1" dirty="0"/>
              <a:t>	</a:t>
            </a:r>
          </a:p>
          <a:p>
            <a:endParaRPr lang="en-US" sz="800" b="1" dirty="0"/>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05A41E34-94B3-49FE-924D-F28066ECF6E7}"/>
              </a:ext>
            </a:extLst>
          </p:cNvPr>
          <p:cNvSpPr txBox="1"/>
          <p:nvPr/>
        </p:nvSpPr>
        <p:spPr>
          <a:xfrm>
            <a:off x="3644847" y="2758097"/>
            <a:ext cx="3657600" cy="7571303"/>
          </a:xfrm>
          <a:prstGeom prst="rect">
            <a:avLst/>
          </a:prstGeom>
          <a:noFill/>
        </p:spPr>
        <p:txBody>
          <a:bodyPr wrap="square" rtlCol="0">
            <a:spAutoFit/>
          </a:bodyPr>
          <a:lstStyle/>
          <a:p>
            <a:r>
              <a:rPr lang="en-US" sz="800" b="1" dirty="0"/>
              <a:t>3rd Quarter</a:t>
            </a:r>
          </a:p>
          <a:p>
            <a:r>
              <a:rPr lang="en-US" sz="800" b="1" dirty="0"/>
              <a:t>15:00 KO Cherokees to Titans 57yds to 8 / Davis 31yd KR (</a:t>
            </a:r>
            <a:r>
              <a:rPr lang="en-US" sz="800" b="1" dirty="0" err="1"/>
              <a:t>Kunka</a:t>
            </a:r>
            <a:r>
              <a:rPr lang="en-US" sz="800" b="1" dirty="0"/>
              <a:t>)</a:t>
            </a:r>
          </a:p>
          <a:p>
            <a:r>
              <a:rPr lang="en-US" sz="800" b="1" dirty="0"/>
              <a:t>Titans @ their 39</a:t>
            </a:r>
          </a:p>
          <a:p>
            <a:r>
              <a:rPr lang="en-US" sz="800" b="1" dirty="0"/>
              <a:t>14:45 1/10 @ 39 - </a:t>
            </a:r>
            <a:r>
              <a:rPr lang="en-US" sz="800" b="1" dirty="0" err="1"/>
              <a:t>Tannehill</a:t>
            </a:r>
            <a:r>
              <a:rPr lang="en-US" sz="800" b="1" dirty="0"/>
              <a:t> handoff to Lewis 4yd Run OB</a:t>
            </a:r>
          </a:p>
          <a:p>
            <a:r>
              <a:rPr lang="en-US" sz="800" b="1" dirty="0"/>
              <a:t>13:47 2/6 @ 43 - Henry -7yd Run (</a:t>
            </a:r>
            <a:r>
              <a:rPr lang="en-US" sz="800" b="1" dirty="0" err="1"/>
              <a:t>Kunka</a:t>
            </a:r>
            <a:r>
              <a:rPr lang="en-US" sz="800" b="1" dirty="0"/>
              <a:t>)</a:t>
            </a:r>
          </a:p>
          <a:p>
            <a:r>
              <a:rPr lang="en-US" sz="800" b="1" dirty="0"/>
              <a:t>12:36 3/13 @ 36 - </a:t>
            </a:r>
            <a:r>
              <a:rPr lang="en-US" sz="800" b="1" dirty="0" err="1"/>
              <a:t>Tannehill</a:t>
            </a:r>
            <a:r>
              <a:rPr lang="en-US" sz="800" b="1" dirty="0"/>
              <a:t> Pass to Brown @ 50 INC</a:t>
            </a:r>
          </a:p>
          <a:p>
            <a:r>
              <a:rPr lang="en-US" sz="800" b="1" dirty="0"/>
              <a:t>10:57 4/13 @ 36 - Punt 53yds to D11 /Hogan 29yd PR OB</a:t>
            </a:r>
          </a:p>
          <a:p>
            <a:r>
              <a:rPr lang="en-US" sz="800" b="1" dirty="0"/>
              <a:t>Cherokees @ their 40</a:t>
            </a:r>
          </a:p>
          <a:p>
            <a:r>
              <a:rPr lang="en-US" sz="800" b="1" dirty="0"/>
              <a:t>  9:26 1/10 @ 40 - </a:t>
            </a:r>
            <a:r>
              <a:rPr lang="en-US" sz="800" b="1" dirty="0" err="1"/>
              <a:t>Haushalter</a:t>
            </a:r>
            <a:r>
              <a:rPr lang="en-US" sz="800" b="1" dirty="0"/>
              <a:t> handoff to Henley 22yd Run OB</a:t>
            </a:r>
          </a:p>
          <a:p>
            <a:r>
              <a:rPr lang="en-US" sz="800" b="1" dirty="0"/>
              <a:t>  8:32 1/10 @ D38 - Henley 4yd Run (</a:t>
            </a:r>
            <a:r>
              <a:rPr lang="en-US" sz="800" b="1" dirty="0" err="1"/>
              <a:t>Lewan</a:t>
            </a:r>
            <a:r>
              <a:rPr lang="en-US" sz="800" b="1" dirty="0"/>
              <a:t>)</a:t>
            </a:r>
          </a:p>
          <a:p>
            <a:r>
              <a:rPr lang="en-US" sz="800" b="1" dirty="0"/>
              <a:t>  7:15 2/6 @ D34 - </a:t>
            </a:r>
            <a:r>
              <a:rPr lang="en-US" sz="800" b="1" dirty="0" err="1"/>
              <a:t>Vandergriff</a:t>
            </a:r>
            <a:r>
              <a:rPr lang="en-US" sz="800" b="1" dirty="0"/>
              <a:t> 10yd Run (Walker)</a:t>
            </a:r>
          </a:p>
          <a:p>
            <a:r>
              <a:rPr lang="en-US" sz="800" b="1" dirty="0"/>
              <a:t>  6:04 1/10 @ D 24 - </a:t>
            </a:r>
            <a:r>
              <a:rPr lang="en-US" sz="800" b="1" dirty="0" err="1"/>
              <a:t>Haushalter</a:t>
            </a:r>
            <a:r>
              <a:rPr lang="en-US" sz="800" b="1" dirty="0"/>
              <a:t> -8yd Run </a:t>
            </a:r>
            <a:r>
              <a:rPr lang="en-US" sz="800" b="1" dirty="0" err="1"/>
              <a:t>Tannehill</a:t>
            </a:r>
            <a:r>
              <a:rPr lang="en-US" sz="800" b="1" dirty="0"/>
              <a:t>)</a:t>
            </a:r>
          </a:p>
          <a:p>
            <a:r>
              <a:rPr lang="en-US" sz="800" b="1" dirty="0"/>
              <a:t>  5:01 2/18 @ D 32 - </a:t>
            </a:r>
            <a:r>
              <a:rPr lang="en-US" sz="800" b="1" dirty="0" err="1"/>
              <a:t>Haushalter</a:t>
            </a:r>
            <a:r>
              <a:rPr lang="en-US" sz="800" b="1" dirty="0"/>
              <a:t> pass to Bradley @ D6 INC</a:t>
            </a:r>
          </a:p>
          <a:p>
            <a:r>
              <a:rPr lang="en-US" sz="800" b="1" dirty="0"/>
              <a:t>  3:20 3/18 @ D32 - </a:t>
            </a:r>
            <a:r>
              <a:rPr lang="en-US" sz="800" b="1" dirty="0" err="1"/>
              <a:t>Haushalter</a:t>
            </a:r>
            <a:r>
              <a:rPr lang="en-US" sz="800" b="1" dirty="0"/>
              <a:t> pass to Bradley @ D10 COMP 32yds -TOUCHDOWN</a:t>
            </a:r>
          </a:p>
          <a:p>
            <a:r>
              <a:rPr lang="en-US" sz="800" b="1" dirty="0"/>
              <a:t>  2:12 Conversion Kick GOOD	</a:t>
            </a:r>
            <a:r>
              <a:rPr lang="en-US" sz="800" b="1" u="sng" dirty="0"/>
              <a:t>Titans 7 Cherokee 20</a:t>
            </a:r>
          </a:p>
          <a:p>
            <a:r>
              <a:rPr lang="en-US" sz="800" b="1" dirty="0"/>
              <a:t>  2:12 KO Cherokee to Titans 53yds to 12 / Brown 22yd Run (Hogan)</a:t>
            </a:r>
          </a:p>
          <a:p>
            <a:r>
              <a:rPr lang="en-US" sz="800" b="1" dirty="0"/>
              <a:t>Titans @ their 34</a:t>
            </a:r>
          </a:p>
          <a:p>
            <a:pPr>
              <a:tabLst>
                <a:tab pos="114300" algn="l"/>
              </a:tabLst>
            </a:pPr>
            <a:r>
              <a:rPr lang="en-US" sz="800" b="1" dirty="0"/>
              <a:t>  1:56 1/10 @ 34 -</a:t>
            </a:r>
            <a:r>
              <a:rPr lang="en-US" sz="800" b="1" dirty="0" err="1"/>
              <a:t>Tannehill</a:t>
            </a:r>
            <a:r>
              <a:rPr lang="en-US" sz="800" b="1" dirty="0"/>
              <a:t> pass to Henry @ 45 SACKED / </a:t>
            </a:r>
            <a:r>
              <a:rPr lang="en-US" sz="800" b="1" dirty="0" err="1"/>
              <a:t>Tannehill</a:t>
            </a:r>
            <a:r>
              <a:rPr lang="en-US" sz="800" b="1" dirty="0"/>
              <a:t> -10yd run 	(Locke)</a:t>
            </a:r>
          </a:p>
          <a:p>
            <a:r>
              <a:rPr lang="en-US" sz="800" b="1" dirty="0"/>
              <a:t>  1:39 2/20 @ 24 - Lewis 5yd Run (</a:t>
            </a:r>
            <a:r>
              <a:rPr lang="en-US" sz="800" b="1" dirty="0" err="1"/>
              <a:t>Vandergriff</a:t>
            </a:r>
            <a:r>
              <a:rPr lang="en-US" sz="800" b="1" dirty="0"/>
              <a:t>)</a:t>
            </a:r>
          </a:p>
          <a:p>
            <a:r>
              <a:rPr lang="en-US" sz="800" b="1" dirty="0"/>
              <a:t>  0:35 3/15 @ 29 - </a:t>
            </a:r>
            <a:r>
              <a:rPr lang="en-US" sz="800" b="1" dirty="0" err="1"/>
              <a:t>Tannehill</a:t>
            </a:r>
            <a:r>
              <a:rPr lang="en-US" sz="800" b="1" dirty="0"/>
              <a:t> SACK -4yd Run (Phillips) - Time expires</a:t>
            </a:r>
          </a:p>
          <a:p>
            <a:pPr>
              <a:tabLst>
                <a:tab pos="742950" algn="l"/>
              </a:tabLst>
            </a:pPr>
            <a:r>
              <a:rPr lang="en-US" sz="800" b="1" dirty="0">
                <a:latin typeface="Arial Black" pitchFamily="34" charset="0"/>
              </a:rPr>
              <a:t>End of QTR	Titans 7 Cherokee 20</a:t>
            </a:r>
          </a:p>
          <a:p>
            <a:r>
              <a:rPr lang="en-US" sz="800" b="1" dirty="0"/>
              <a:t>4th Quarter</a:t>
            </a:r>
          </a:p>
          <a:p>
            <a:r>
              <a:rPr lang="en-US" sz="800" b="1" dirty="0"/>
              <a:t>15:00 4/19 @ 25 - Punt 40yds to D35 / Bradley 12yd PR (Evans)</a:t>
            </a:r>
          </a:p>
          <a:p>
            <a:r>
              <a:rPr lang="en-US" sz="800" b="1" dirty="0"/>
              <a:t>Cherokees @ their 47</a:t>
            </a:r>
          </a:p>
          <a:p>
            <a:r>
              <a:rPr lang="en-US" sz="800" b="1" dirty="0"/>
              <a:t>14:43 1/10 @ 47 - </a:t>
            </a:r>
            <a:r>
              <a:rPr lang="en-US" sz="800" b="1" dirty="0" err="1"/>
              <a:t>Haushalter</a:t>
            </a:r>
            <a:r>
              <a:rPr lang="en-US" sz="800" b="1" dirty="0"/>
              <a:t> handoff to Henley / 19yd Run (Brown)</a:t>
            </a:r>
          </a:p>
          <a:p>
            <a:r>
              <a:rPr lang="en-US" sz="800" b="1" dirty="0"/>
              <a:t>13:31 1/10 @ D34 - </a:t>
            </a:r>
            <a:r>
              <a:rPr lang="en-US" sz="800" b="1" dirty="0" err="1"/>
              <a:t>Vandergriff</a:t>
            </a:r>
            <a:r>
              <a:rPr lang="en-US" sz="800" b="1" dirty="0"/>
              <a:t> 13yd Run (Johns)</a:t>
            </a:r>
          </a:p>
          <a:p>
            <a:r>
              <a:rPr lang="en-US" sz="800" b="1" dirty="0"/>
              <a:t>12:00 1/10 @ D21 - </a:t>
            </a:r>
            <a:r>
              <a:rPr lang="en-US" sz="800" b="1" dirty="0" err="1"/>
              <a:t>Haushalter</a:t>
            </a:r>
            <a:r>
              <a:rPr lang="en-US" sz="800" b="1" dirty="0"/>
              <a:t> Pass to Brown @ D7 COMP 20yds (</a:t>
            </a:r>
            <a:r>
              <a:rPr lang="en-US" sz="800" b="1" dirty="0" err="1"/>
              <a:t>Tannehill</a:t>
            </a:r>
            <a:r>
              <a:rPr lang="en-US" sz="800" b="1" dirty="0"/>
              <a:t>)</a:t>
            </a:r>
          </a:p>
          <a:p>
            <a:r>
              <a:rPr lang="en-US" sz="800" b="1" dirty="0"/>
              <a:t>11:09 1/10 @ D1 - Henley FUMBLE @ D2 / Titans Lewis recovers @ D5 / 0yd FRR (Henley) - Henley -4yd Run FUMBLE</a:t>
            </a:r>
          </a:p>
          <a:p>
            <a:r>
              <a:rPr lang="en-US" sz="800" b="1" dirty="0"/>
              <a:t>  9:19 1/G @ 5 - </a:t>
            </a:r>
            <a:r>
              <a:rPr lang="en-US" sz="800" b="1" dirty="0" err="1"/>
              <a:t>Tannehill</a:t>
            </a:r>
            <a:r>
              <a:rPr lang="en-US" sz="800" b="1" dirty="0"/>
              <a:t> pass to Henry @ GL INC</a:t>
            </a:r>
          </a:p>
          <a:p>
            <a:r>
              <a:rPr lang="en-US" sz="800" b="1" dirty="0"/>
              <a:t>  9:04 1/G @ 5 - </a:t>
            </a:r>
            <a:r>
              <a:rPr lang="en-US" sz="800" b="1" dirty="0" err="1"/>
              <a:t>Tannehill</a:t>
            </a:r>
            <a:r>
              <a:rPr lang="en-US" sz="800" b="1" dirty="0"/>
              <a:t> (falls down) FUMBLE @ 2 - Brown recovers @ 2 -Fumbles @ 15 - </a:t>
            </a:r>
            <a:r>
              <a:rPr lang="en-US" sz="800" b="1" dirty="0" err="1"/>
              <a:t>Tannehill</a:t>
            </a:r>
            <a:r>
              <a:rPr lang="en-US" sz="800" b="1" dirty="0"/>
              <a:t> 	recovers Down @ 21 / </a:t>
            </a:r>
            <a:r>
              <a:rPr lang="en-US" sz="800" b="1" dirty="0" err="1"/>
              <a:t>Tannehill</a:t>
            </a:r>
            <a:r>
              <a:rPr lang="en-US" sz="800" b="1" dirty="0"/>
              <a:t> -3yd Run / Brown 13 yd Run / </a:t>
            </a:r>
            <a:r>
              <a:rPr lang="en-US" sz="800" b="1" dirty="0" err="1"/>
              <a:t>Tannehill</a:t>
            </a:r>
            <a:r>
              <a:rPr lang="en-US" sz="800" b="1" dirty="0"/>
              <a:t> 6yd Run (Henley)</a:t>
            </a:r>
          </a:p>
          <a:p>
            <a:r>
              <a:rPr lang="en-US" sz="800" b="1" dirty="0"/>
              <a:t>  6:34 1/10 @ 21 - </a:t>
            </a:r>
            <a:r>
              <a:rPr lang="en-US" sz="800" b="1" dirty="0" err="1"/>
              <a:t>Tannehill</a:t>
            </a:r>
            <a:r>
              <a:rPr lang="en-US" sz="800" b="1" dirty="0"/>
              <a:t> 9yd Run OB</a:t>
            </a:r>
          </a:p>
          <a:p>
            <a:r>
              <a:rPr lang="en-US" sz="800" b="1" dirty="0"/>
              <a:t>  5:08 2/1 @ 30 - </a:t>
            </a:r>
            <a:r>
              <a:rPr lang="en-US" sz="800" b="1" dirty="0" err="1"/>
              <a:t>Tannehill</a:t>
            </a:r>
            <a:r>
              <a:rPr lang="en-US" sz="800" b="1" dirty="0"/>
              <a:t> Pass to Lewis @ 40 COMP 70yds TD</a:t>
            </a:r>
          </a:p>
          <a:p>
            <a:pPr>
              <a:tabLst>
                <a:tab pos="1371600" algn="l"/>
              </a:tabLst>
            </a:pPr>
            <a:r>
              <a:rPr lang="en-US" sz="800" b="1" dirty="0"/>
              <a:t>  3:30 Conversion Kick (GOOD) 	</a:t>
            </a:r>
            <a:r>
              <a:rPr lang="en-US" sz="800" b="1" u="sng" dirty="0"/>
              <a:t>Titans 14 Cherokees 20</a:t>
            </a:r>
          </a:p>
          <a:p>
            <a:pPr>
              <a:tabLst>
                <a:tab pos="112713" algn="l"/>
              </a:tabLst>
            </a:pPr>
            <a:r>
              <a:rPr lang="en-US" sz="800" b="1" dirty="0"/>
              <a:t>  3:30 KO Titans to Cherokees “Onside Kick” 8yds to 43 / </a:t>
            </a:r>
            <a:r>
              <a:rPr lang="en-US" sz="800" b="1" dirty="0" err="1"/>
              <a:t>Vandergriff</a:t>
            </a:r>
            <a:r>
              <a:rPr lang="en-US" sz="800" b="1" dirty="0"/>
              <a:t> @ 43 1yd KR 	OB</a:t>
            </a:r>
          </a:p>
          <a:p>
            <a:r>
              <a:rPr lang="en-US" sz="800" b="1" dirty="0"/>
              <a:t>Cherokees @ D43</a:t>
            </a:r>
          </a:p>
          <a:p>
            <a:r>
              <a:rPr lang="en-US" sz="800" b="1" dirty="0"/>
              <a:t>  3:29 1/10 @ D43 - </a:t>
            </a:r>
            <a:r>
              <a:rPr lang="en-US" sz="800" b="1" dirty="0" err="1"/>
              <a:t>Haushalter</a:t>
            </a:r>
            <a:r>
              <a:rPr lang="en-US" sz="800" b="1" dirty="0"/>
              <a:t> handoff </a:t>
            </a:r>
            <a:r>
              <a:rPr lang="en-US" sz="800" b="1" dirty="0" err="1"/>
              <a:t>Vandergriff</a:t>
            </a:r>
            <a:r>
              <a:rPr lang="en-US" sz="800" b="1" dirty="0"/>
              <a:t> / -2yd Run (Brown)</a:t>
            </a:r>
          </a:p>
          <a:p>
            <a:r>
              <a:rPr lang="en-US" sz="800" b="1" dirty="0"/>
              <a:t>  3:04 2/12 @ D45 - </a:t>
            </a:r>
            <a:r>
              <a:rPr lang="en-US" sz="800" b="1" dirty="0" err="1"/>
              <a:t>Vandergriff</a:t>
            </a:r>
            <a:r>
              <a:rPr lang="en-US" sz="800" b="1" dirty="0"/>
              <a:t> 3yd Run OB</a:t>
            </a:r>
          </a:p>
          <a:p>
            <a:r>
              <a:rPr lang="en-US" sz="800" b="1" dirty="0"/>
              <a:t>  2:05 3/9 @ D42 - Allow clock to advance to 2:00 - Time Out</a:t>
            </a:r>
          </a:p>
          <a:p>
            <a:r>
              <a:rPr lang="en-US" sz="800" b="1" dirty="0">
                <a:latin typeface="Arial Black" pitchFamily="34" charset="0"/>
              </a:rPr>
              <a:t>TWO MINUTE WARNING</a:t>
            </a:r>
          </a:p>
          <a:p>
            <a:r>
              <a:rPr lang="en-US" sz="800" b="1" dirty="0"/>
              <a:t>  2:00 3/9 @ D42 - </a:t>
            </a:r>
            <a:r>
              <a:rPr lang="en-US" sz="800" b="1" dirty="0" err="1"/>
              <a:t>Vandergriff</a:t>
            </a:r>
            <a:r>
              <a:rPr lang="en-US" sz="800" b="1" dirty="0"/>
              <a:t> 2yd Run (Brown) Titans Time Out (1st)</a:t>
            </a:r>
          </a:p>
          <a:p>
            <a:pPr>
              <a:tabLst>
                <a:tab pos="2062163" algn="l"/>
              </a:tabLst>
            </a:pPr>
            <a:r>
              <a:rPr lang="en-US" sz="800" b="1" dirty="0"/>
              <a:t>  1:40 4/7 @ D40 - 57 yd FG Att. (70yds) GOOD 	</a:t>
            </a:r>
            <a:r>
              <a:rPr lang="en-US" sz="800" b="1" u="sng" dirty="0"/>
              <a:t>Titans 14 Cherokees 23</a:t>
            </a:r>
          </a:p>
          <a:p>
            <a:r>
              <a:rPr lang="en-US" sz="800" b="1" dirty="0"/>
              <a:t>  1:31 KO Cherokees to Titans 73yds / No Return / TOUCHBACK</a:t>
            </a:r>
          </a:p>
          <a:p>
            <a:r>
              <a:rPr lang="en-US" sz="800" b="1" dirty="0"/>
              <a:t>  Titans @ their 25</a:t>
            </a:r>
          </a:p>
          <a:p>
            <a:pPr>
              <a:tabLst>
                <a:tab pos="112713" algn="l"/>
              </a:tabLst>
            </a:pPr>
            <a:r>
              <a:rPr lang="en-US" sz="800" b="1" dirty="0"/>
              <a:t>  1:31 1/10 @ 25 - </a:t>
            </a:r>
            <a:r>
              <a:rPr lang="en-US" sz="800" b="1" dirty="0" err="1"/>
              <a:t>Tannehill</a:t>
            </a:r>
            <a:r>
              <a:rPr lang="en-US" sz="800" b="1" dirty="0"/>
              <a:t> Pass to Lewis @ D44 COMP 37yds (Hogan) Titans Time 	Out (2nd)</a:t>
            </a:r>
          </a:p>
          <a:p>
            <a:pPr>
              <a:tabLst>
                <a:tab pos="112713" algn="l"/>
              </a:tabLst>
            </a:pPr>
            <a:r>
              <a:rPr lang="en-US" sz="800" b="1" dirty="0"/>
              <a:t>  1:16 1/10 @ D38 - </a:t>
            </a:r>
            <a:r>
              <a:rPr lang="en-US" sz="800" b="1" dirty="0" err="1"/>
              <a:t>Tannehill</a:t>
            </a:r>
            <a:r>
              <a:rPr lang="en-US" sz="800" b="1" dirty="0"/>
              <a:t> Pass to @ D17 INT Cherokees Bradley / 6yd INT 	Return (Philips)</a:t>
            </a:r>
          </a:p>
          <a:p>
            <a:r>
              <a:rPr lang="en-US" sz="800" b="1" dirty="0"/>
              <a:t>  0:37 1/10 @ 23 - </a:t>
            </a:r>
            <a:r>
              <a:rPr lang="en-US" sz="800" b="1" dirty="0" err="1"/>
              <a:t>Haushalter</a:t>
            </a:r>
            <a:r>
              <a:rPr lang="en-US" sz="800" b="1" dirty="0"/>
              <a:t> -2yd Run (FP) - Victory Formation Kneel Down</a:t>
            </a:r>
          </a:p>
          <a:p>
            <a:r>
              <a:rPr lang="en-US" sz="800" b="1" dirty="0"/>
              <a:t>  0:32 2/12 @ 21 - NO PLAY - Time allowed to expire</a:t>
            </a:r>
          </a:p>
          <a:p>
            <a:pPr>
              <a:tabLst>
                <a:tab pos="1147763" algn="l"/>
              </a:tabLst>
            </a:pPr>
            <a:r>
              <a:rPr lang="en-US" sz="800" b="1" dirty="0">
                <a:latin typeface="Arial Black" pitchFamily="34" charset="0"/>
              </a:rPr>
              <a:t>End of QTR - Game Over	Titans 14 Cherokees 23</a:t>
            </a:r>
          </a:p>
          <a:p>
            <a:endParaRPr lang="en-US" sz="800" b="1" dirty="0"/>
          </a:p>
          <a:p>
            <a:endParaRPr lang="en-US" sz="1000" b="1" dirty="0"/>
          </a:p>
          <a:p>
            <a:endParaRPr lang="en-US" sz="1200" b="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xmlns="" id="{BDD74CBF-4217-4F90-9B05-C62E477E2289}"/>
              </a:ext>
            </a:extLst>
          </p:cNvPr>
          <p:cNvGrpSpPr/>
          <p:nvPr/>
        </p:nvGrpSpPr>
        <p:grpSpPr>
          <a:xfrm>
            <a:off x="137160" y="137160"/>
            <a:ext cx="7498080" cy="9784080"/>
            <a:chOff x="137160" y="137160"/>
            <a:chExt cx="7498080" cy="9784080"/>
          </a:xfrm>
        </p:grpSpPr>
        <p:sp>
          <p:nvSpPr>
            <p:cNvPr id="38" name="Rectangle: Rounded Corners 37">
              <a:extLst>
                <a:ext uri="{FF2B5EF4-FFF2-40B4-BE49-F238E27FC236}">
                  <a16:creationId xmlns:a16="http://schemas.microsoft.com/office/drawing/2014/main" xmlns="" id="{84ED880D-CDC4-44B2-9D5A-E5A04E563FB4}"/>
                </a:ext>
              </a:extLst>
            </p:cNvPr>
            <p:cNvSpPr/>
            <p:nvPr/>
          </p:nvSpPr>
          <p:spPr>
            <a:xfrm>
              <a:off x="137160" y="137160"/>
              <a:ext cx="7498080" cy="9784080"/>
            </a:xfrm>
            <a:prstGeom prst="roundRect">
              <a:avLst>
                <a:gd name="adj" fmla="val 4691"/>
              </a:avLst>
            </a:prstGeom>
            <a:ln>
              <a:no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xmlns="" id="{AF0F35F6-D397-4967-A221-AF300AC6F7FB}"/>
                </a:ext>
              </a:extLst>
            </p:cNvPr>
            <p:cNvSpPr/>
            <p:nvPr/>
          </p:nvSpPr>
          <p:spPr>
            <a:xfrm>
              <a:off x="295313" y="3394219"/>
              <a:ext cx="7181774" cy="1200329"/>
            </a:xfrm>
            <a:prstGeom prst="rect">
              <a:avLst/>
            </a:prstGeom>
            <a:noFill/>
          </p:spPr>
          <p:txBody>
            <a:bodyPr wrap="none" lIns="91440" tIns="45720" rIns="91440" bIns="45720">
              <a:spAutoFit/>
            </a:bodyPr>
            <a:lstStyle/>
            <a:p>
              <a:pPr algn="ctr"/>
              <a:r>
                <a:rPr lang="en-US" sz="32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CROSS DIVISIONAL PLAYOFFS </a:t>
              </a:r>
            </a:p>
            <a:p>
              <a:pPr algn="ctr"/>
              <a:r>
                <a:rPr lang="en-US" sz="40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ROUND 1 Game Results </a:t>
              </a:r>
              <a:endParaRPr lang="en-US" sz="4000" b="1" cap="none" spc="0"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endParaRPr>
            </a:p>
          </p:txBody>
        </p:sp>
        <p:pic>
          <p:nvPicPr>
            <p:cNvPr id="3" name="Picture 2" descr="Diagram&#10;&#10;Description automatically generated">
              <a:extLst>
                <a:ext uri="{FF2B5EF4-FFF2-40B4-BE49-F238E27FC236}">
                  <a16:creationId xmlns:a16="http://schemas.microsoft.com/office/drawing/2014/main" xmlns="" id="{312D5390-F5F6-41D3-9BBB-B844F0A5247F}"/>
                </a:ext>
              </a:extLst>
            </p:cNvPr>
            <p:cNvPicPr>
              <a:picLocks noChangeAspect="1"/>
            </p:cNvPicPr>
            <p:nvPr/>
          </p:nvPicPr>
          <p:blipFill>
            <a:blip r:embed="rId2" cstate="print"/>
            <a:stretch>
              <a:fillRect/>
            </a:stretch>
          </p:blipFill>
          <p:spPr>
            <a:xfrm>
              <a:off x="327232" y="139651"/>
              <a:ext cx="7117937" cy="3167482"/>
            </a:xfrm>
            <a:prstGeom prst="rect">
              <a:avLst/>
            </a:prstGeom>
          </p:spPr>
        </p:pic>
        <p:pic>
          <p:nvPicPr>
            <p:cNvPr id="6" name="Picture 5" descr="DSC01141.JPG">
              <a:extLst>
                <a:ext uri="{FF2B5EF4-FFF2-40B4-BE49-F238E27FC236}">
                  <a16:creationId xmlns:a16="http://schemas.microsoft.com/office/drawing/2014/main" xmlns="" id="{4397B284-DD5C-418B-908E-3B91B52FF983}"/>
                </a:ext>
              </a:extLst>
            </p:cNvPr>
            <p:cNvPicPr>
              <a:picLocks noChangeAspect="1"/>
            </p:cNvPicPr>
            <p:nvPr/>
          </p:nvPicPr>
          <p:blipFill>
            <a:blip r:embed="rId3" cstate="print"/>
            <a:stretch>
              <a:fillRect/>
            </a:stretch>
          </p:blipFill>
          <p:spPr>
            <a:xfrm>
              <a:off x="457200" y="4572716"/>
              <a:ext cx="6858000" cy="2673582"/>
            </a:xfrm>
            <a:prstGeom prst="rect">
              <a:avLst/>
            </a:prstGeom>
          </p:spPr>
        </p:pic>
        <p:sp>
          <p:nvSpPr>
            <p:cNvPr id="4" name="TextBox 3">
              <a:extLst>
                <a:ext uri="{FF2B5EF4-FFF2-40B4-BE49-F238E27FC236}">
                  <a16:creationId xmlns:a16="http://schemas.microsoft.com/office/drawing/2014/main" xmlns="" id="{0126D438-C7B9-453E-8F3F-368B10FD3804}"/>
                </a:ext>
              </a:extLst>
            </p:cNvPr>
            <p:cNvSpPr txBox="1"/>
            <p:nvPr/>
          </p:nvSpPr>
          <p:spPr>
            <a:xfrm>
              <a:off x="457199" y="6494111"/>
              <a:ext cx="731520" cy="731520"/>
            </a:xfrm>
            <a:prstGeom prst="rect">
              <a:avLst/>
            </a:prstGeom>
            <a:noFill/>
          </p:spPr>
          <p:txBody>
            <a:bodyPr wrap="square" rtlCol="0">
              <a:spAutoFit/>
            </a:bodyPr>
            <a:lstStyle/>
            <a:p>
              <a:pPr algn="ctr"/>
              <a:r>
                <a:rPr lang="en-US" sz="4000" dirty="0">
                  <a:solidFill>
                    <a:srgbClr val="FFC000"/>
                  </a:solidFill>
                  <a:effectLst>
                    <a:outerShdw blurRad="38100" dist="38100" dir="2700000" algn="tl">
                      <a:srgbClr val="000000">
                        <a:alpha val="43137"/>
                      </a:srgbClr>
                    </a:outerShdw>
                  </a:effectLst>
                  <a:latin typeface="Impact" panose="020B0806030902050204" pitchFamily="34" charset="0"/>
                </a:rPr>
                <a:t>14</a:t>
              </a:r>
            </a:p>
          </p:txBody>
        </p:sp>
        <p:sp>
          <p:nvSpPr>
            <p:cNvPr id="11" name="TextBox 10">
              <a:extLst>
                <a:ext uri="{FF2B5EF4-FFF2-40B4-BE49-F238E27FC236}">
                  <a16:creationId xmlns:a16="http://schemas.microsoft.com/office/drawing/2014/main" xmlns="" id="{577CFB46-CFE9-4B15-9289-B2492B4458B2}"/>
                </a:ext>
              </a:extLst>
            </p:cNvPr>
            <p:cNvSpPr txBox="1"/>
            <p:nvPr/>
          </p:nvSpPr>
          <p:spPr>
            <a:xfrm>
              <a:off x="3052548" y="6494111"/>
              <a:ext cx="731520" cy="731520"/>
            </a:xfrm>
            <a:prstGeom prst="rect">
              <a:avLst/>
            </a:prstGeom>
            <a:noFill/>
          </p:spPr>
          <p:txBody>
            <a:bodyPr wrap="square" rtlCol="0">
              <a:spAutoFit/>
            </a:bodyPr>
            <a:lstStyle/>
            <a:p>
              <a:pPr algn="ctr"/>
              <a:r>
                <a:rPr lang="en-US" sz="4000" dirty="0">
                  <a:solidFill>
                    <a:srgbClr val="FFC000"/>
                  </a:solidFill>
                  <a:effectLst>
                    <a:outerShdw blurRad="38100" dist="38100" dir="2700000" algn="tl">
                      <a:srgbClr val="000000">
                        <a:alpha val="43137"/>
                      </a:srgbClr>
                    </a:outerShdw>
                  </a:effectLst>
                  <a:latin typeface="Impact" panose="020B0806030902050204" pitchFamily="34" charset="0"/>
                </a:rPr>
                <a:t>23</a:t>
              </a:r>
            </a:p>
          </p:txBody>
        </p:sp>
        <p:pic>
          <p:nvPicPr>
            <p:cNvPr id="12" name="Picture 14" descr="See the source image">
              <a:extLst>
                <a:ext uri="{FF2B5EF4-FFF2-40B4-BE49-F238E27FC236}">
                  <a16:creationId xmlns:a16="http://schemas.microsoft.com/office/drawing/2014/main" xmlns="" id="{6830C96E-25C7-4D3E-A0B9-E1DBCE676ACB}"/>
                </a:ext>
              </a:extLst>
            </p:cNvPr>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backgroundRemoval t="9141" b="91225" l="9846" r="89917">
                          <a14:foregroundMark x1="14116" y1="9141" x2="14116" y2="9141"/>
                          <a14:foregroundMark x1="67141" y1="91225" x2="67141" y2="91225"/>
                        </a14:backgroundRemoval>
                      </a14:imgEffect>
                    </a14:imgLayer>
                  </a14:imgProps>
                </a:ext>
                <a:ext uri="{28A0092B-C50C-407E-A947-70E740481C1C}">
                  <a14:useLocalDpi xmlns:a14="http://schemas.microsoft.com/office/drawing/2010/main" xmlns="" val="0"/>
                </a:ext>
              </a:extLst>
            </a:blip>
            <a:srcRect l="8475" t="2560" r="7352" b="2665"/>
            <a:stretch/>
          </p:blipFill>
          <p:spPr bwMode="auto">
            <a:xfrm>
              <a:off x="1057428" y="6494111"/>
              <a:ext cx="914400" cy="668093"/>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4" descr="See the source image">
              <a:extLst>
                <a:ext uri="{FF2B5EF4-FFF2-40B4-BE49-F238E27FC236}">
                  <a16:creationId xmlns:a16="http://schemas.microsoft.com/office/drawing/2014/main" xmlns="" id="{E6F91457-787C-4D1A-8056-30906A2AB72A}"/>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359439" y="6494111"/>
              <a:ext cx="636698" cy="64008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13">
              <a:extLst>
                <a:ext uri="{FF2B5EF4-FFF2-40B4-BE49-F238E27FC236}">
                  <a16:creationId xmlns:a16="http://schemas.microsoft.com/office/drawing/2014/main" xmlns="" id="{AD44219A-2B96-46EF-967D-AA287D7724C5}"/>
                </a:ext>
              </a:extLst>
            </p:cNvPr>
            <p:cNvSpPr txBox="1"/>
            <p:nvPr/>
          </p:nvSpPr>
          <p:spPr>
            <a:xfrm>
              <a:off x="3733838" y="6513704"/>
              <a:ext cx="731520" cy="731520"/>
            </a:xfrm>
            <a:prstGeom prst="rect">
              <a:avLst/>
            </a:prstGeom>
            <a:noFill/>
          </p:spPr>
          <p:txBody>
            <a:bodyPr wrap="square" rtlCol="0">
              <a:spAutoFit/>
            </a:bodyPr>
            <a:lstStyle/>
            <a:p>
              <a:pPr algn="ctr"/>
              <a:r>
                <a:rPr lang="en-US" sz="4000" dirty="0">
                  <a:solidFill>
                    <a:srgbClr val="FFC000"/>
                  </a:solidFill>
                  <a:effectLst>
                    <a:outerShdw blurRad="38100" dist="38100" dir="2700000" algn="tl">
                      <a:srgbClr val="000000">
                        <a:alpha val="43137"/>
                      </a:srgbClr>
                    </a:outerShdw>
                  </a:effectLst>
                  <a:latin typeface="Impact" panose="020B0806030902050204" pitchFamily="34" charset="0"/>
                </a:rPr>
                <a:t>14</a:t>
              </a:r>
            </a:p>
          </p:txBody>
        </p:sp>
        <p:sp>
          <p:nvSpPr>
            <p:cNvPr id="15" name="TextBox 14">
              <a:extLst>
                <a:ext uri="{FF2B5EF4-FFF2-40B4-BE49-F238E27FC236}">
                  <a16:creationId xmlns:a16="http://schemas.microsoft.com/office/drawing/2014/main" xmlns="" id="{1610E0FA-DB13-4F92-98FE-D6437FFA23C7}"/>
                </a:ext>
              </a:extLst>
            </p:cNvPr>
            <p:cNvSpPr txBox="1"/>
            <p:nvPr/>
          </p:nvSpPr>
          <p:spPr>
            <a:xfrm>
              <a:off x="6583680" y="6513704"/>
              <a:ext cx="731520" cy="731520"/>
            </a:xfrm>
            <a:prstGeom prst="rect">
              <a:avLst/>
            </a:prstGeom>
            <a:noFill/>
          </p:spPr>
          <p:txBody>
            <a:bodyPr wrap="square" rtlCol="0">
              <a:spAutoFit/>
            </a:bodyPr>
            <a:lstStyle/>
            <a:p>
              <a:pPr algn="ctr"/>
              <a:r>
                <a:rPr lang="en-US" sz="4000" dirty="0">
                  <a:solidFill>
                    <a:srgbClr val="FFC000"/>
                  </a:solidFill>
                  <a:effectLst>
                    <a:outerShdw blurRad="38100" dist="38100" dir="2700000" algn="tl">
                      <a:srgbClr val="000000">
                        <a:alpha val="43137"/>
                      </a:srgbClr>
                    </a:outerShdw>
                  </a:effectLst>
                  <a:latin typeface="Impact" panose="020B0806030902050204" pitchFamily="34" charset="0"/>
                </a:rPr>
                <a:t>21</a:t>
              </a:r>
            </a:p>
          </p:txBody>
        </p:sp>
        <p:pic>
          <p:nvPicPr>
            <p:cNvPr id="16" name="Picture 10" descr="See the source image">
              <a:extLst>
                <a:ext uri="{FF2B5EF4-FFF2-40B4-BE49-F238E27FC236}">
                  <a16:creationId xmlns:a16="http://schemas.microsoft.com/office/drawing/2014/main" xmlns="" id="{1B30E254-A181-448F-878F-71B820C20688}"/>
                </a:ext>
              </a:extLst>
            </p:cNvPr>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backgroundRemoval t="3226" b="96129" l="3182" r="97273">
                          <a14:foregroundMark x1="8182" y1="34839" x2="8182" y2="34839"/>
                          <a14:foregroundMark x1="3636" y1="40645" x2="3636" y2="40645"/>
                          <a14:foregroundMark x1="49091" y1="89677" x2="49091" y2="89677"/>
                          <a14:foregroundMark x1="60455" y1="97419" x2="60455" y2="97419"/>
                          <a14:foregroundMark x1="97727" y1="51613" x2="97727" y2="51613"/>
                          <a14:foregroundMark x1="68182" y1="38065" x2="68182" y2="38065"/>
                          <a14:foregroundMark x1="46818" y1="3226" x2="46818" y2="3226"/>
                        </a14:backgroundRemoval>
                      </a14:imgEffect>
                    </a14:imgLayer>
                  </a14:imgProps>
                </a:ext>
                <a:ext uri="{28A0092B-C50C-407E-A947-70E740481C1C}">
                  <a14:useLocalDpi xmlns:a14="http://schemas.microsoft.com/office/drawing/2010/main" xmlns="" val="0"/>
                </a:ext>
              </a:extLst>
            </a:blip>
            <a:srcRect/>
            <a:stretch>
              <a:fillRect/>
            </a:stretch>
          </p:blipFill>
          <p:spPr bwMode="auto">
            <a:xfrm>
              <a:off x="5669280" y="6557685"/>
              <a:ext cx="914400" cy="643558"/>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0" descr="See the source image">
              <a:extLst>
                <a:ext uri="{FF2B5EF4-FFF2-40B4-BE49-F238E27FC236}">
                  <a16:creationId xmlns:a16="http://schemas.microsoft.com/office/drawing/2014/main" xmlns="" id="{445B1087-73BD-4A4D-94AB-90DC3E0ED5BD}"/>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461832" y="6559424"/>
              <a:ext cx="660311" cy="640080"/>
            </a:xfrm>
            <a:prstGeom prst="rect">
              <a:avLst/>
            </a:prstGeom>
            <a:noFill/>
            <a:extLst>
              <a:ext uri="{909E8E84-426E-40DD-AFC4-6F175D3DCCD1}">
                <a14:hiddenFill xmlns:a14="http://schemas.microsoft.com/office/drawing/2010/main" xmlns="">
                  <a:solidFill>
                    <a:srgbClr val="FFFFFF"/>
                  </a:solidFill>
                </a14:hiddenFill>
              </a:ext>
            </a:extLst>
          </p:spPr>
        </p:pic>
        <p:sp>
          <p:nvSpPr>
            <p:cNvPr id="25" name="Rectangle 24">
              <a:extLst>
                <a:ext uri="{FF2B5EF4-FFF2-40B4-BE49-F238E27FC236}">
                  <a16:creationId xmlns:a16="http://schemas.microsoft.com/office/drawing/2014/main" xmlns="" id="{C9646890-6FDD-4DCF-B753-6347E395C99C}"/>
                </a:ext>
              </a:extLst>
            </p:cNvPr>
            <p:cNvSpPr/>
            <p:nvPr/>
          </p:nvSpPr>
          <p:spPr>
            <a:xfrm>
              <a:off x="203528" y="7221052"/>
              <a:ext cx="7365350" cy="1200329"/>
            </a:xfrm>
            <a:prstGeom prst="rect">
              <a:avLst/>
            </a:prstGeom>
            <a:noFill/>
          </p:spPr>
          <p:txBody>
            <a:bodyPr wrap="none" lIns="91440" tIns="45720" rIns="91440" bIns="45720">
              <a:spAutoFit/>
            </a:bodyPr>
            <a:lstStyle/>
            <a:p>
              <a:pPr algn="ctr"/>
              <a:r>
                <a:rPr lang="en-US" sz="36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SEMI-FINAL RD2 MATCHUPS</a:t>
              </a:r>
            </a:p>
            <a:p>
              <a:pPr algn="ctr"/>
              <a:r>
                <a:rPr lang="en-US" sz="3600" b="1" cap="none" spc="0"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Game 1           Game </a:t>
              </a:r>
              <a:r>
                <a:rPr lang="en-US" sz="36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2</a:t>
              </a:r>
              <a:endParaRPr lang="en-US" sz="3600" b="1" cap="none" spc="0"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endParaRPr>
            </a:p>
          </p:txBody>
        </p:sp>
        <p:sp>
          <p:nvSpPr>
            <p:cNvPr id="26" name="Rounded Rectangle 40">
              <a:extLst>
                <a:ext uri="{FF2B5EF4-FFF2-40B4-BE49-F238E27FC236}">
                  <a16:creationId xmlns:a16="http://schemas.microsoft.com/office/drawing/2014/main" xmlns="" id="{C38F2A86-64D5-403B-BBE2-82DC84D3F76E}"/>
                </a:ext>
              </a:extLst>
            </p:cNvPr>
            <p:cNvSpPr/>
            <p:nvPr/>
          </p:nvSpPr>
          <p:spPr>
            <a:xfrm>
              <a:off x="454733" y="9033754"/>
              <a:ext cx="3383280" cy="548640"/>
            </a:xfrm>
            <a:prstGeom prst="roundRect">
              <a:avLst/>
            </a:prstGeom>
            <a:solidFill>
              <a:srgbClr val="00206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7" name="Rounded Rectangle 40">
              <a:extLst>
                <a:ext uri="{FF2B5EF4-FFF2-40B4-BE49-F238E27FC236}">
                  <a16:creationId xmlns:a16="http://schemas.microsoft.com/office/drawing/2014/main" xmlns="" id="{BF7BF9F8-B0F1-4011-8200-7D50EE0ED554}"/>
                </a:ext>
              </a:extLst>
            </p:cNvPr>
            <p:cNvSpPr/>
            <p:nvPr/>
          </p:nvSpPr>
          <p:spPr>
            <a:xfrm>
              <a:off x="3977640" y="9033754"/>
              <a:ext cx="3383280" cy="548640"/>
            </a:xfrm>
            <a:prstGeom prst="roundRect">
              <a:avLst/>
            </a:prstGeom>
            <a:solidFill>
              <a:schemeClr val="bg1">
                <a:lumMod val="5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28" name="Picture 18" descr="See the source image">
              <a:extLst>
                <a:ext uri="{FF2B5EF4-FFF2-40B4-BE49-F238E27FC236}">
                  <a16:creationId xmlns:a16="http://schemas.microsoft.com/office/drawing/2014/main" xmlns="" id="{ECA97286-C32F-4FF8-A818-6FA7AF5E41AF}"/>
                </a:ext>
              </a:extLst>
            </p:cNvPr>
            <p:cNvPicPr>
              <a:picLocks noChangeAspect="1" noChangeArrowheads="1"/>
            </p:cNvPicPr>
            <p:nvPr/>
          </p:nvPicPr>
          <p:blipFill rotWithShape="1">
            <a:blip r:embed="rId10" cstate="print">
              <a:extLst>
                <a:ext uri="{BEBA8EAE-BF5A-486C-A8C5-ECC9F3942E4B}">
                  <a14:imgProps xmlns:a14="http://schemas.microsoft.com/office/drawing/2010/main" xmlns="">
                    <a14:imgLayer r:embed="rId11">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47313" y="9148851"/>
              <a:ext cx="548640" cy="274616"/>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22" descr="See the source image">
              <a:extLst>
                <a:ext uri="{FF2B5EF4-FFF2-40B4-BE49-F238E27FC236}">
                  <a16:creationId xmlns:a16="http://schemas.microsoft.com/office/drawing/2014/main" xmlns="" id="{A016A5C8-4B6D-4160-B728-3B1DE1D30351}"/>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022657" y="9057559"/>
              <a:ext cx="561924" cy="457200"/>
            </a:xfrm>
            <a:prstGeom prst="rect">
              <a:avLst/>
            </a:prstGeom>
            <a:noFill/>
            <a:extLst>
              <a:ext uri="{909E8E84-426E-40DD-AFC4-6F175D3DCCD1}">
                <a14:hiddenFill xmlns:a14="http://schemas.microsoft.com/office/drawing/2010/main" xmlns="">
                  <a:solidFill>
                    <a:srgbClr val="FFFFFF"/>
                  </a:solidFill>
                </a14:hiddenFill>
              </a:ext>
            </a:extLst>
          </p:spPr>
        </p:pic>
        <p:sp>
          <p:nvSpPr>
            <p:cNvPr id="30" name="TextBox 29">
              <a:extLst>
                <a:ext uri="{FF2B5EF4-FFF2-40B4-BE49-F238E27FC236}">
                  <a16:creationId xmlns:a16="http://schemas.microsoft.com/office/drawing/2014/main" xmlns="" id="{97F11E7C-99D8-45E0-9F28-7BCA9564B1BE}"/>
                </a:ext>
              </a:extLst>
            </p:cNvPr>
            <p:cNvSpPr txBox="1"/>
            <p:nvPr/>
          </p:nvSpPr>
          <p:spPr>
            <a:xfrm>
              <a:off x="1147933" y="9141183"/>
              <a:ext cx="2651760" cy="274320"/>
            </a:xfrm>
            <a:prstGeom prst="rect">
              <a:avLst/>
            </a:prstGeom>
            <a:noFill/>
          </p:spPr>
          <p:txBody>
            <a:bodyPr wrap="square" rtlCol="0">
              <a:spAutoFit/>
            </a:bodyPr>
            <a:lstStyle/>
            <a:p>
              <a:r>
                <a:rPr lang="en-US" sz="1400" b="1" spc="50" dirty="0">
                  <a:ln w="0"/>
                  <a:solidFill>
                    <a:schemeClr val="bg1"/>
                  </a:solidFill>
                  <a:effectLst>
                    <a:outerShdw blurRad="38100" dist="38100" dir="2700000" algn="tl">
                      <a:srgbClr val="000000">
                        <a:alpha val="43137"/>
                      </a:srgbClr>
                    </a:outerShdw>
                  </a:effectLst>
                  <a:latin typeface="Arial Black" panose="020B0A04020102020204" pitchFamily="34" charset="0"/>
                </a:rPr>
                <a:t>2. Memphis Showboats </a:t>
              </a:r>
            </a:p>
          </p:txBody>
        </p:sp>
        <p:sp>
          <p:nvSpPr>
            <p:cNvPr id="31" name="TextBox 30">
              <a:extLst>
                <a:ext uri="{FF2B5EF4-FFF2-40B4-BE49-F238E27FC236}">
                  <a16:creationId xmlns:a16="http://schemas.microsoft.com/office/drawing/2014/main" xmlns="" id="{9310909A-9704-4A12-97A7-2ED92F444F07}"/>
                </a:ext>
              </a:extLst>
            </p:cNvPr>
            <p:cNvSpPr txBox="1"/>
            <p:nvPr/>
          </p:nvSpPr>
          <p:spPr>
            <a:xfrm>
              <a:off x="4643507" y="9122973"/>
              <a:ext cx="2651760" cy="338554"/>
            </a:xfrm>
            <a:prstGeom prst="rect">
              <a:avLst/>
            </a:prstGeom>
            <a:noFill/>
          </p:spPr>
          <p:txBody>
            <a:bodyPr wrap="square" rtlCol="0">
              <a:spAutoFit/>
            </a:bodyPr>
            <a:lstStyle/>
            <a:p>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1. Memphis </a:t>
              </a:r>
              <a:r>
                <a:rPr lang="en-US" sz="1600" b="1"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  </a:t>
              </a:r>
            </a:p>
          </p:txBody>
        </p:sp>
        <p:sp>
          <p:nvSpPr>
            <p:cNvPr id="32" name="Rounded Rectangle 40">
              <a:extLst>
                <a:ext uri="{FF2B5EF4-FFF2-40B4-BE49-F238E27FC236}">
                  <a16:creationId xmlns:a16="http://schemas.microsoft.com/office/drawing/2014/main" xmlns="" id="{9F5C69D7-FAE0-4651-8045-A9C1826BF65B}"/>
                </a:ext>
              </a:extLst>
            </p:cNvPr>
            <p:cNvSpPr/>
            <p:nvPr/>
          </p:nvSpPr>
          <p:spPr>
            <a:xfrm>
              <a:off x="454733" y="8415406"/>
              <a:ext cx="3383280" cy="548640"/>
            </a:xfrm>
            <a:prstGeom prst="roundRect">
              <a:avLst/>
            </a:prstGeom>
            <a:solidFill>
              <a:schemeClr val="bg1">
                <a:lumMod val="5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3" name="Rounded Rectangle 40">
              <a:extLst>
                <a:ext uri="{FF2B5EF4-FFF2-40B4-BE49-F238E27FC236}">
                  <a16:creationId xmlns:a16="http://schemas.microsoft.com/office/drawing/2014/main" xmlns="" id="{D7D9F18F-9E8E-420A-9129-E702A103D21C}"/>
                </a:ext>
              </a:extLst>
            </p:cNvPr>
            <p:cNvSpPr/>
            <p:nvPr/>
          </p:nvSpPr>
          <p:spPr>
            <a:xfrm>
              <a:off x="3977640" y="8415406"/>
              <a:ext cx="3383280" cy="548640"/>
            </a:xfrm>
            <a:prstGeom prst="roundRect">
              <a:avLst/>
            </a:prstGeom>
            <a:solidFill>
              <a:srgbClr val="00206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34" name="Picture 4" descr="See the source image">
              <a:extLst>
                <a:ext uri="{FF2B5EF4-FFF2-40B4-BE49-F238E27FC236}">
                  <a16:creationId xmlns:a16="http://schemas.microsoft.com/office/drawing/2014/main" xmlns="" id="{CE214918-7D04-4E5E-B4C8-5C1E27DA2287}"/>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47313" y="8459912"/>
              <a:ext cx="457200" cy="459628"/>
            </a:xfrm>
            <a:prstGeom prst="rect">
              <a:avLst/>
            </a:prstGeom>
            <a:noFill/>
            <a:extLst>
              <a:ext uri="{909E8E84-426E-40DD-AFC4-6F175D3DCCD1}">
                <a14:hiddenFill xmlns:a14="http://schemas.microsoft.com/office/drawing/2010/main" xmlns="">
                  <a:solidFill>
                    <a:srgbClr val="FFFFFF"/>
                  </a:solidFill>
                </a14:hiddenFill>
              </a:ext>
            </a:extLst>
          </p:spPr>
        </p:pic>
        <p:pic>
          <p:nvPicPr>
            <p:cNvPr id="35" name="Picture 10" descr="See the source image">
              <a:extLst>
                <a:ext uri="{FF2B5EF4-FFF2-40B4-BE49-F238E27FC236}">
                  <a16:creationId xmlns:a16="http://schemas.microsoft.com/office/drawing/2014/main" xmlns="" id="{12D6069E-FF2A-4005-B4B9-D284B4F41252}"/>
                </a:ext>
              </a:extLst>
            </p:cNvPr>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backgroundRemoval t="3226" b="96129" l="3182" r="97273">
                          <a14:foregroundMark x1="8182" y1="34839" x2="8182" y2="34839"/>
                          <a14:foregroundMark x1="3636" y1="40645" x2="3636" y2="40645"/>
                          <a14:foregroundMark x1="49091" y1="89677" x2="49091" y2="89677"/>
                          <a14:foregroundMark x1="60455" y1="97419" x2="60455" y2="97419"/>
                          <a14:foregroundMark x1="97727" y1="51613" x2="97727" y2="51613"/>
                          <a14:foregroundMark x1="68182" y1="38065" x2="68182" y2="38065"/>
                          <a14:foregroundMark x1="46818" y1="3226" x2="46818" y2="3226"/>
                        </a14:backgroundRemoval>
                      </a14:imgEffect>
                    </a14:imgLayer>
                  </a14:imgProps>
                </a:ext>
                <a:ext uri="{28A0092B-C50C-407E-A947-70E740481C1C}">
                  <a14:useLocalDpi xmlns:a14="http://schemas.microsoft.com/office/drawing/2010/main" xmlns="" val="0"/>
                </a:ext>
              </a:extLst>
            </a:blip>
            <a:srcRect/>
            <a:stretch>
              <a:fillRect/>
            </a:stretch>
          </p:blipFill>
          <p:spPr bwMode="auto">
            <a:xfrm>
              <a:off x="4022657" y="8444418"/>
              <a:ext cx="640080" cy="450490"/>
            </a:xfrm>
            <a:prstGeom prst="rect">
              <a:avLst/>
            </a:prstGeom>
            <a:noFill/>
            <a:extLst>
              <a:ext uri="{909E8E84-426E-40DD-AFC4-6F175D3DCCD1}">
                <a14:hiddenFill xmlns:a14="http://schemas.microsoft.com/office/drawing/2010/main" xmlns="">
                  <a:solidFill>
                    <a:srgbClr val="FFFFFF"/>
                  </a:solidFill>
                </a14:hiddenFill>
              </a:ext>
            </a:extLst>
          </p:spPr>
        </p:pic>
        <p:sp>
          <p:nvSpPr>
            <p:cNvPr id="36" name="TextBox 35">
              <a:extLst>
                <a:ext uri="{FF2B5EF4-FFF2-40B4-BE49-F238E27FC236}">
                  <a16:creationId xmlns:a16="http://schemas.microsoft.com/office/drawing/2014/main" xmlns="" id="{6282A35E-F5CC-4873-9B4F-FEE6B8F4CAF6}"/>
                </a:ext>
              </a:extLst>
            </p:cNvPr>
            <p:cNvSpPr txBox="1"/>
            <p:nvPr/>
          </p:nvSpPr>
          <p:spPr>
            <a:xfrm>
              <a:off x="1095383" y="8552642"/>
              <a:ext cx="2743200" cy="492443"/>
            </a:xfrm>
            <a:prstGeom prst="rect">
              <a:avLst/>
            </a:prstGeom>
            <a:noFill/>
          </p:spPr>
          <p:txBody>
            <a:bodyPr wrap="square" rtlCol="0">
              <a:spAutoFit/>
            </a:bodyPr>
            <a:lstStyle/>
            <a:p>
              <a:r>
                <a:rPr lang="en-US" sz="1300" b="1" spc="50" dirty="0">
                  <a:ln w="0"/>
                  <a:solidFill>
                    <a:schemeClr val="bg1"/>
                  </a:solidFill>
                  <a:effectLst>
                    <a:outerShdw blurRad="38100" dist="38100" dir="2700000" algn="tl">
                      <a:srgbClr val="000000">
                        <a:alpha val="43137"/>
                      </a:srgbClr>
                    </a:outerShdw>
                  </a:effectLst>
                  <a:latin typeface="Arial Black" panose="020B0A04020102020204" pitchFamily="34" charset="0"/>
                </a:rPr>
                <a:t>3.Chattanooga Cherokees</a:t>
              </a:r>
            </a:p>
          </p:txBody>
        </p:sp>
        <p:sp>
          <p:nvSpPr>
            <p:cNvPr id="37" name="TextBox 36">
              <a:extLst>
                <a:ext uri="{FF2B5EF4-FFF2-40B4-BE49-F238E27FC236}">
                  <a16:creationId xmlns:a16="http://schemas.microsoft.com/office/drawing/2014/main" xmlns="" id="{B3B860E6-E31D-41D5-84B1-A5DAC91443A0}"/>
                </a:ext>
              </a:extLst>
            </p:cNvPr>
            <p:cNvSpPr txBox="1"/>
            <p:nvPr/>
          </p:nvSpPr>
          <p:spPr>
            <a:xfrm>
              <a:off x="4819048" y="8535679"/>
              <a:ext cx="2468880" cy="338554"/>
            </a:xfrm>
            <a:prstGeom prst="rect">
              <a:avLst/>
            </a:prstGeom>
            <a:noFill/>
          </p:spPr>
          <p:txBody>
            <a:bodyPr wrap="square" rtlCol="0">
              <a:spAutoFit/>
            </a:bodyPr>
            <a:lstStyle/>
            <a:p>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4. Knoxville Bears </a:t>
              </a:r>
            </a:p>
          </p:txBody>
        </p:sp>
      </p:grpSp>
    </p:spTree>
    <p:extLst>
      <p:ext uri="{BB962C8B-B14F-4D97-AF65-F5344CB8AC3E}">
        <p14:creationId xmlns:p14="http://schemas.microsoft.com/office/powerpoint/2010/main" xmlns="" val="22400763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xmlns="" id="{4AD6F176-258C-45DF-86A5-9EE19F32F1E1}"/>
              </a:ext>
            </a:extLst>
          </p:cNvPr>
          <p:cNvGrpSpPr/>
          <p:nvPr/>
        </p:nvGrpSpPr>
        <p:grpSpPr>
          <a:xfrm>
            <a:off x="137160" y="97462"/>
            <a:ext cx="7498080" cy="9863477"/>
            <a:chOff x="137160" y="57763"/>
            <a:chExt cx="7498080" cy="9863477"/>
          </a:xfrm>
        </p:grpSpPr>
        <p:sp>
          <p:nvSpPr>
            <p:cNvPr id="2" name="Rectangle: Rounded Corners 1">
              <a:extLst>
                <a:ext uri="{FF2B5EF4-FFF2-40B4-BE49-F238E27FC236}">
                  <a16:creationId xmlns:a16="http://schemas.microsoft.com/office/drawing/2014/main" xmlns="" id="{9F0810E2-D1AF-481C-B80B-D4C523A4DE91}"/>
                </a:ext>
              </a:extLst>
            </p:cNvPr>
            <p:cNvSpPr/>
            <p:nvPr/>
          </p:nvSpPr>
          <p:spPr>
            <a:xfrm>
              <a:off x="137160" y="137160"/>
              <a:ext cx="7498080" cy="9784080"/>
            </a:xfrm>
            <a:prstGeom prst="roundRect">
              <a:avLst>
                <a:gd name="adj" fmla="val 4691"/>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3" name="Picture 2" descr="Diagram&#10;&#10;Description automatically generated">
              <a:extLst>
                <a:ext uri="{FF2B5EF4-FFF2-40B4-BE49-F238E27FC236}">
                  <a16:creationId xmlns:a16="http://schemas.microsoft.com/office/drawing/2014/main" xmlns="" id="{533CD70B-4108-424F-AA98-B512B350B64B}"/>
                </a:ext>
              </a:extLst>
            </p:cNvPr>
            <p:cNvPicPr>
              <a:picLocks noChangeAspect="1"/>
            </p:cNvPicPr>
            <p:nvPr/>
          </p:nvPicPr>
          <p:blipFill>
            <a:blip r:embed="rId2" cstate="print"/>
            <a:stretch>
              <a:fillRect/>
            </a:stretch>
          </p:blipFill>
          <p:spPr>
            <a:xfrm>
              <a:off x="327232" y="57763"/>
              <a:ext cx="7117937" cy="3167482"/>
            </a:xfrm>
            <a:prstGeom prst="rect">
              <a:avLst/>
            </a:prstGeom>
          </p:spPr>
        </p:pic>
        <p:grpSp>
          <p:nvGrpSpPr>
            <p:cNvPr id="34" name="Group 33">
              <a:extLst>
                <a:ext uri="{FF2B5EF4-FFF2-40B4-BE49-F238E27FC236}">
                  <a16:creationId xmlns:a16="http://schemas.microsoft.com/office/drawing/2014/main" xmlns="" id="{6E4EBEAB-63CB-4961-80DB-F804FBF1F8AB}"/>
                </a:ext>
              </a:extLst>
            </p:cNvPr>
            <p:cNvGrpSpPr/>
            <p:nvPr/>
          </p:nvGrpSpPr>
          <p:grpSpPr>
            <a:xfrm>
              <a:off x="376356" y="3197948"/>
              <a:ext cx="7019688" cy="2286000"/>
              <a:chOff x="376356" y="3307132"/>
              <a:chExt cx="7019688" cy="2286000"/>
            </a:xfrm>
          </p:grpSpPr>
          <p:pic>
            <p:nvPicPr>
              <p:cNvPr id="5" name="Picture 4" descr="A picture containing text&#10;&#10;Description automatically generated">
                <a:extLst>
                  <a:ext uri="{FF2B5EF4-FFF2-40B4-BE49-F238E27FC236}">
                    <a16:creationId xmlns:a16="http://schemas.microsoft.com/office/drawing/2014/main" xmlns="" id="{099E7E26-14CD-4469-9F20-66A6A35A4D6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5400000">
                <a:off x="-58083" y="3741571"/>
                <a:ext cx="2286000" cy="141712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xmlns="" id="{DFED3ABF-A653-4478-BD0C-DFF7612A8055}"/>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917398" y="3307132"/>
                <a:ext cx="5478646" cy="2286000"/>
              </a:xfrm>
              <a:prstGeom prst="rect">
                <a:avLst/>
              </a:prstGeom>
              <a:ln>
                <a:noFill/>
              </a:ln>
              <a:effectLst>
                <a:outerShdw blurRad="292100" dist="139700" dir="2700000" algn="tl" rotWithShape="0">
                  <a:srgbClr val="333333">
                    <a:alpha val="65000"/>
                  </a:srgbClr>
                </a:outerShdw>
              </a:effectLst>
            </p:spPr>
          </p:pic>
        </p:grpSp>
        <p:sp>
          <p:nvSpPr>
            <p:cNvPr id="9" name="Rectangle 8">
              <a:extLst>
                <a:ext uri="{FF2B5EF4-FFF2-40B4-BE49-F238E27FC236}">
                  <a16:creationId xmlns:a16="http://schemas.microsoft.com/office/drawing/2014/main" xmlns="" id="{5CAE8BA4-632F-4536-BB18-E3F6A9A8FE50}"/>
                </a:ext>
              </a:extLst>
            </p:cNvPr>
            <p:cNvSpPr>
              <a:spLocks/>
            </p:cNvSpPr>
            <p:nvPr/>
          </p:nvSpPr>
          <p:spPr>
            <a:xfrm>
              <a:off x="298659" y="5451127"/>
              <a:ext cx="7063286" cy="11887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NFL Electric Football </a:t>
              </a:r>
            </a:p>
            <a:p>
              <a:pPr algn="ctr"/>
              <a:r>
                <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Vintage “CLASSIC” Tudor Model # 618</a:t>
              </a:r>
            </a:p>
            <a:p>
              <a:pPr algn="ct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endParaRPr>
            </a:p>
          </p:txBody>
        </p:sp>
        <p:pic>
          <p:nvPicPr>
            <p:cNvPr id="11" name="Picture 10">
              <a:extLst>
                <a:ext uri="{FF2B5EF4-FFF2-40B4-BE49-F238E27FC236}">
                  <a16:creationId xmlns:a16="http://schemas.microsoft.com/office/drawing/2014/main" xmlns="" id="{4428DBCF-F78E-4D75-AB64-BB35120A5E1D}"/>
                </a:ext>
              </a:extLst>
            </p:cNvPr>
            <p:cNvPicPr>
              <a:picLocks/>
            </p:cNvPicPr>
            <p:nvPr/>
          </p:nvPicPr>
          <p:blipFill>
            <a:blip r:embed="rId5" cstate="print">
              <a:extLst>
                <a:ext uri="{28A0092B-C50C-407E-A947-70E740481C1C}">
                  <a14:useLocalDpi xmlns:a14="http://schemas.microsoft.com/office/drawing/2010/main" xmlns="" val="0"/>
                </a:ext>
              </a:extLst>
            </a:blip>
            <a:stretch>
              <a:fillRect/>
            </a:stretch>
          </p:blipFill>
          <p:spPr>
            <a:xfrm>
              <a:off x="327663" y="6612551"/>
              <a:ext cx="3402765" cy="91440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xmlns="" id="{C5FD2013-CC24-4FF0-A3F2-501B292115E5}"/>
                </a:ext>
              </a:extLst>
            </p:cNvPr>
            <p:cNvPicPr>
              <a:picLocks/>
            </p:cNvPicPr>
            <p:nvPr/>
          </p:nvPicPr>
          <p:blipFill>
            <a:blip r:embed="rId6" cstate="print">
              <a:extLst>
                <a:ext uri="{28A0092B-C50C-407E-A947-70E740481C1C}">
                  <a14:useLocalDpi xmlns:a14="http://schemas.microsoft.com/office/drawing/2010/main" xmlns="" val="0"/>
                </a:ext>
              </a:extLst>
            </a:blip>
            <a:stretch>
              <a:fillRect/>
            </a:stretch>
          </p:blipFill>
          <p:spPr>
            <a:xfrm>
              <a:off x="3968334" y="6612551"/>
              <a:ext cx="3429000" cy="914400"/>
            </a:xfrm>
            <a:prstGeom prst="rect">
              <a:avLst/>
            </a:prstGeom>
            <a:ln>
              <a:noFill/>
            </a:ln>
            <a:effectLst>
              <a:outerShdw blurRad="292100" dist="139700" dir="2700000" algn="tl" rotWithShape="0">
                <a:srgbClr val="333333">
                  <a:alpha val="65000"/>
                </a:srgbClr>
              </a:outerShdw>
            </a:effectLst>
          </p:spPr>
        </p:pic>
        <p:pic>
          <p:nvPicPr>
            <p:cNvPr id="15" name="Picture 14" descr="A picture containing indoor, toy, automaton&#10;&#10;Description automatically generated">
              <a:extLst>
                <a:ext uri="{FF2B5EF4-FFF2-40B4-BE49-F238E27FC236}">
                  <a16:creationId xmlns:a16="http://schemas.microsoft.com/office/drawing/2014/main" xmlns="" id="{10297CFE-0791-4F5E-9211-F408D8C257DB}"/>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481299" y="7021175"/>
              <a:ext cx="1155445" cy="914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7" name="Picture 16">
              <a:extLst>
                <a:ext uri="{FF2B5EF4-FFF2-40B4-BE49-F238E27FC236}">
                  <a16:creationId xmlns:a16="http://schemas.microsoft.com/office/drawing/2014/main" xmlns="" id="{C650CC83-C7E2-469A-BF1A-31452771C4BF}"/>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5032288" y="7021175"/>
              <a:ext cx="1301092" cy="914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grpSp>
          <p:nvGrpSpPr>
            <p:cNvPr id="38" name="Group 37">
              <a:extLst>
                <a:ext uri="{FF2B5EF4-FFF2-40B4-BE49-F238E27FC236}">
                  <a16:creationId xmlns:a16="http://schemas.microsoft.com/office/drawing/2014/main" xmlns="" id="{3E56087D-DD74-40ED-A863-47BE765801DD}"/>
                </a:ext>
              </a:extLst>
            </p:cNvPr>
            <p:cNvGrpSpPr/>
            <p:nvPr/>
          </p:nvGrpSpPr>
          <p:grpSpPr>
            <a:xfrm>
              <a:off x="356798" y="8060574"/>
              <a:ext cx="3401568" cy="1569682"/>
              <a:chOff x="397341" y="8109408"/>
              <a:chExt cx="3401568" cy="1569682"/>
            </a:xfrm>
          </p:grpSpPr>
          <p:grpSp>
            <p:nvGrpSpPr>
              <p:cNvPr id="21" name="Group 20">
                <a:extLst>
                  <a:ext uri="{FF2B5EF4-FFF2-40B4-BE49-F238E27FC236}">
                    <a16:creationId xmlns:a16="http://schemas.microsoft.com/office/drawing/2014/main" xmlns="" id="{AEF5C500-8F3C-4571-96F0-B00B3EB2B924}"/>
                  </a:ext>
                </a:extLst>
              </p:cNvPr>
              <p:cNvGrpSpPr/>
              <p:nvPr/>
            </p:nvGrpSpPr>
            <p:grpSpPr>
              <a:xfrm>
                <a:off x="406200" y="8109408"/>
                <a:ext cx="3383850" cy="629679"/>
                <a:chOff x="454733" y="8415406"/>
                <a:chExt cx="3383850" cy="629679"/>
              </a:xfrm>
            </p:grpSpPr>
            <p:sp>
              <p:nvSpPr>
                <p:cNvPr id="18" name="Rounded Rectangle 40">
                  <a:extLst>
                    <a:ext uri="{FF2B5EF4-FFF2-40B4-BE49-F238E27FC236}">
                      <a16:creationId xmlns:a16="http://schemas.microsoft.com/office/drawing/2014/main" xmlns="" id="{40169102-D429-4267-87C3-0D339E0078C5}"/>
                    </a:ext>
                  </a:extLst>
                </p:cNvPr>
                <p:cNvSpPr/>
                <p:nvPr/>
              </p:nvSpPr>
              <p:spPr>
                <a:xfrm>
                  <a:off x="454733" y="8415406"/>
                  <a:ext cx="3383280" cy="548640"/>
                </a:xfrm>
                <a:prstGeom prst="roundRect">
                  <a:avLst/>
                </a:prstGeom>
                <a:solidFill>
                  <a:schemeClr val="bg1">
                    <a:lumMod val="5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19" name="Picture 4" descr="See the source image">
                  <a:extLst>
                    <a:ext uri="{FF2B5EF4-FFF2-40B4-BE49-F238E27FC236}">
                      <a16:creationId xmlns:a16="http://schemas.microsoft.com/office/drawing/2014/main" xmlns="" id="{8041DCF1-2EAA-4CDE-9618-CAB25C56789A}"/>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47313" y="8459912"/>
                  <a:ext cx="457200" cy="459628"/>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TextBox 19">
                  <a:extLst>
                    <a:ext uri="{FF2B5EF4-FFF2-40B4-BE49-F238E27FC236}">
                      <a16:creationId xmlns:a16="http://schemas.microsoft.com/office/drawing/2014/main" xmlns="" id="{1A10F59A-E6A3-4F7F-9DFE-BD202B70CAAB}"/>
                    </a:ext>
                  </a:extLst>
                </p:cNvPr>
                <p:cNvSpPr txBox="1"/>
                <p:nvPr/>
              </p:nvSpPr>
              <p:spPr>
                <a:xfrm>
                  <a:off x="1095383" y="8552642"/>
                  <a:ext cx="2743200" cy="492443"/>
                </a:xfrm>
                <a:prstGeom prst="rect">
                  <a:avLst/>
                </a:prstGeom>
                <a:noFill/>
              </p:spPr>
              <p:txBody>
                <a:bodyPr wrap="square" rtlCol="0">
                  <a:spAutoFit/>
                </a:bodyPr>
                <a:lstStyle/>
                <a:p>
                  <a:r>
                    <a:rPr lang="en-US" sz="1300" b="1" spc="50" dirty="0">
                      <a:ln w="0"/>
                      <a:solidFill>
                        <a:schemeClr val="bg1"/>
                      </a:solidFill>
                      <a:effectLst>
                        <a:outerShdw blurRad="38100" dist="38100" dir="2700000" algn="tl">
                          <a:srgbClr val="000000">
                            <a:alpha val="43137"/>
                          </a:srgbClr>
                        </a:outerShdw>
                      </a:effectLst>
                      <a:latin typeface="Arial Black" panose="020B0A04020102020204" pitchFamily="34" charset="0"/>
                    </a:rPr>
                    <a:t>3.Chattanooga Cherokees</a:t>
                  </a:r>
                </a:p>
              </p:txBody>
            </p:sp>
          </p:grpSp>
          <p:grpSp>
            <p:nvGrpSpPr>
              <p:cNvPr id="25" name="Group 24">
                <a:extLst>
                  <a:ext uri="{FF2B5EF4-FFF2-40B4-BE49-F238E27FC236}">
                    <a16:creationId xmlns:a16="http://schemas.microsoft.com/office/drawing/2014/main" xmlns="" id="{0929D862-4061-42CD-8983-231210BF4E05}"/>
                  </a:ext>
                </a:extLst>
              </p:cNvPr>
              <p:cNvGrpSpPr/>
              <p:nvPr/>
            </p:nvGrpSpPr>
            <p:grpSpPr>
              <a:xfrm>
                <a:off x="406485" y="8692554"/>
                <a:ext cx="3383280" cy="548640"/>
                <a:chOff x="454733" y="9033754"/>
                <a:chExt cx="3383280" cy="548640"/>
              </a:xfrm>
            </p:grpSpPr>
            <p:sp>
              <p:nvSpPr>
                <p:cNvPr id="22" name="Rounded Rectangle 40">
                  <a:extLst>
                    <a:ext uri="{FF2B5EF4-FFF2-40B4-BE49-F238E27FC236}">
                      <a16:creationId xmlns:a16="http://schemas.microsoft.com/office/drawing/2014/main" xmlns="" id="{E42438A2-55D7-4409-886E-30F777EAE2F7}"/>
                    </a:ext>
                  </a:extLst>
                </p:cNvPr>
                <p:cNvSpPr/>
                <p:nvPr/>
              </p:nvSpPr>
              <p:spPr>
                <a:xfrm>
                  <a:off x="454733" y="9033754"/>
                  <a:ext cx="3383280" cy="548640"/>
                </a:xfrm>
                <a:prstGeom prst="roundRect">
                  <a:avLst/>
                </a:prstGeom>
                <a:solidFill>
                  <a:srgbClr val="00206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23" name="Picture 18" descr="See the source image">
                  <a:extLst>
                    <a:ext uri="{FF2B5EF4-FFF2-40B4-BE49-F238E27FC236}">
                      <a16:creationId xmlns:a16="http://schemas.microsoft.com/office/drawing/2014/main" xmlns="" id="{FE9485A1-C895-475B-8F7A-A5D8359655E6}"/>
                    </a:ext>
                  </a:extLst>
                </p:cNvPr>
                <p:cNvPicPr>
                  <a:picLocks noChangeAspect="1" noChangeArrowheads="1"/>
                </p:cNvPicPr>
                <p:nvPr/>
              </p:nvPicPr>
              <p:blipFill rotWithShape="1">
                <a:blip r:embed="rId10" cstate="print">
                  <a:extLst>
                    <a:ext uri="{BEBA8EAE-BF5A-486C-A8C5-ECC9F3942E4B}">
                      <a14:imgProps xmlns:a14="http://schemas.microsoft.com/office/drawing/2010/main" xmlns="">
                        <a14:imgLayer r:embed="rId11">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47313" y="9148851"/>
                  <a:ext cx="548640" cy="274616"/>
                </a:xfrm>
                <a:prstGeom prst="rect">
                  <a:avLst/>
                </a:prstGeom>
                <a:noFill/>
                <a:extLst>
                  <a:ext uri="{909E8E84-426E-40DD-AFC4-6F175D3DCCD1}">
                    <a14:hiddenFill xmlns:a14="http://schemas.microsoft.com/office/drawing/2010/main" xmlns="">
                      <a:solidFill>
                        <a:srgbClr val="FFFFFF"/>
                      </a:solidFill>
                    </a14:hiddenFill>
                  </a:ext>
                </a:extLst>
              </p:spPr>
            </p:pic>
            <p:sp>
              <p:nvSpPr>
                <p:cNvPr id="24" name="TextBox 23">
                  <a:extLst>
                    <a:ext uri="{FF2B5EF4-FFF2-40B4-BE49-F238E27FC236}">
                      <a16:creationId xmlns:a16="http://schemas.microsoft.com/office/drawing/2014/main" xmlns="" id="{2C6FF08B-068D-4C4D-8C71-255D0BE01436}"/>
                    </a:ext>
                  </a:extLst>
                </p:cNvPr>
                <p:cNvSpPr txBox="1"/>
                <p:nvPr/>
              </p:nvSpPr>
              <p:spPr>
                <a:xfrm>
                  <a:off x="1147933" y="9141183"/>
                  <a:ext cx="2651760" cy="274320"/>
                </a:xfrm>
                <a:prstGeom prst="rect">
                  <a:avLst/>
                </a:prstGeom>
                <a:noFill/>
              </p:spPr>
              <p:txBody>
                <a:bodyPr wrap="square" rtlCol="0">
                  <a:spAutoFit/>
                </a:bodyPr>
                <a:lstStyle/>
                <a:p>
                  <a:r>
                    <a:rPr lang="en-US" sz="1400" b="1" spc="50" dirty="0">
                      <a:ln w="0"/>
                      <a:solidFill>
                        <a:schemeClr val="bg1"/>
                      </a:solidFill>
                      <a:effectLst>
                        <a:outerShdw blurRad="38100" dist="38100" dir="2700000" algn="tl">
                          <a:srgbClr val="000000">
                            <a:alpha val="43137"/>
                          </a:srgbClr>
                        </a:outerShdw>
                      </a:effectLst>
                      <a:latin typeface="Arial Black" panose="020B0A04020102020204" pitchFamily="34" charset="0"/>
                    </a:rPr>
                    <a:t>2. Memphis Showboats </a:t>
                  </a:r>
                </a:p>
              </p:txBody>
            </p:sp>
          </p:grpSp>
          <p:sp>
            <p:nvSpPr>
              <p:cNvPr id="36" name="TextBox 35">
                <a:extLst>
                  <a:ext uri="{FF2B5EF4-FFF2-40B4-BE49-F238E27FC236}">
                    <a16:creationId xmlns:a16="http://schemas.microsoft.com/office/drawing/2014/main" xmlns="" id="{EAD2741C-56E9-4AB4-BBCB-B1E0479D22B3}"/>
                  </a:ext>
                </a:extLst>
              </p:cNvPr>
              <p:cNvSpPr txBox="1"/>
              <p:nvPr/>
            </p:nvSpPr>
            <p:spPr>
              <a:xfrm>
                <a:off x="397341" y="9309758"/>
                <a:ext cx="3401568" cy="369332"/>
              </a:xfrm>
              <a:prstGeom prst="rect">
                <a:avLst/>
              </a:prstGeom>
              <a:noFill/>
            </p:spPr>
            <p:txBody>
              <a:bodyPr wrap="square">
                <a:spAutoFit/>
              </a:bodyPr>
              <a:lstStyle/>
              <a:p>
                <a:pPr algn="ctr"/>
                <a:r>
                  <a:rPr lang="en-US" sz="18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SEMI-FINAL GAME 1</a:t>
                </a:r>
              </a:p>
            </p:txBody>
          </p:sp>
        </p:grpSp>
        <p:grpSp>
          <p:nvGrpSpPr>
            <p:cNvPr id="39" name="Group 38">
              <a:extLst>
                <a:ext uri="{FF2B5EF4-FFF2-40B4-BE49-F238E27FC236}">
                  <a16:creationId xmlns:a16="http://schemas.microsoft.com/office/drawing/2014/main" xmlns="" id="{0BA64519-45F6-4DC0-B5EA-9100A1635D51}"/>
                </a:ext>
              </a:extLst>
            </p:cNvPr>
            <p:cNvGrpSpPr/>
            <p:nvPr/>
          </p:nvGrpSpPr>
          <p:grpSpPr>
            <a:xfrm>
              <a:off x="4014034" y="8123056"/>
              <a:ext cx="3401568" cy="1576689"/>
              <a:chOff x="4123218" y="8123056"/>
              <a:chExt cx="3401568" cy="1576689"/>
            </a:xfrm>
          </p:grpSpPr>
          <p:grpSp>
            <p:nvGrpSpPr>
              <p:cNvPr id="29" name="Group 28">
                <a:extLst>
                  <a:ext uri="{FF2B5EF4-FFF2-40B4-BE49-F238E27FC236}">
                    <a16:creationId xmlns:a16="http://schemas.microsoft.com/office/drawing/2014/main" xmlns="" id="{C7E7D00E-92F5-4201-8FF6-61F862F00430}"/>
                  </a:ext>
                </a:extLst>
              </p:cNvPr>
              <p:cNvGrpSpPr/>
              <p:nvPr/>
            </p:nvGrpSpPr>
            <p:grpSpPr>
              <a:xfrm>
                <a:off x="4132362" y="8123056"/>
                <a:ext cx="3383280" cy="548640"/>
                <a:chOff x="3977640" y="8415406"/>
                <a:chExt cx="3383280" cy="548640"/>
              </a:xfrm>
            </p:grpSpPr>
            <p:sp>
              <p:nvSpPr>
                <p:cNvPr id="26" name="Rounded Rectangle 40">
                  <a:extLst>
                    <a:ext uri="{FF2B5EF4-FFF2-40B4-BE49-F238E27FC236}">
                      <a16:creationId xmlns:a16="http://schemas.microsoft.com/office/drawing/2014/main" xmlns="" id="{958C30AF-147E-4A8D-AECE-DCC83C97853B}"/>
                    </a:ext>
                  </a:extLst>
                </p:cNvPr>
                <p:cNvSpPr/>
                <p:nvPr/>
              </p:nvSpPr>
              <p:spPr>
                <a:xfrm>
                  <a:off x="3977640" y="8415406"/>
                  <a:ext cx="3383280" cy="548640"/>
                </a:xfrm>
                <a:prstGeom prst="roundRect">
                  <a:avLst/>
                </a:prstGeom>
                <a:solidFill>
                  <a:srgbClr val="00206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27" name="Picture 10" descr="See the source image">
                  <a:extLst>
                    <a:ext uri="{FF2B5EF4-FFF2-40B4-BE49-F238E27FC236}">
                      <a16:creationId xmlns:a16="http://schemas.microsoft.com/office/drawing/2014/main" xmlns="" id="{D0E680F7-B768-4C99-850E-7C93A797F332}"/>
                    </a:ext>
                  </a:extLst>
                </p:cNvPr>
                <p:cNvPicPr>
                  <a:picLocks noChangeAspect="1" noChangeArrowheads="1"/>
                </p:cNvPicPr>
                <p:nvPr/>
              </p:nvPicPr>
              <p:blipFill>
                <a:blip r:embed="rId12" cstate="print">
                  <a:extLst>
                    <a:ext uri="{BEBA8EAE-BF5A-486C-A8C5-ECC9F3942E4B}">
                      <a14:imgProps xmlns:a14="http://schemas.microsoft.com/office/drawing/2010/main" xmlns="">
                        <a14:imgLayer r:embed="rId13">
                          <a14:imgEffect>
                            <a14:backgroundRemoval t="3226" b="96129" l="3182" r="97273">
                              <a14:foregroundMark x1="8182" y1="34839" x2="8182" y2="34839"/>
                              <a14:foregroundMark x1="3636" y1="40645" x2="3636" y2="40645"/>
                              <a14:foregroundMark x1="49091" y1="89677" x2="49091" y2="89677"/>
                              <a14:foregroundMark x1="60455" y1="97419" x2="60455" y2="97419"/>
                              <a14:foregroundMark x1="97727" y1="51613" x2="97727" y2="51613"/>
                              <a14:foregroundMark x1="68182" y1="38065" x2="68182" y2="38065"/>
                              <a14:foregroundMark x1="46818" y1="3226" x2="46818" y2="3226"/>
                            </a14:backgroundRemoval>
                          </a14:imgEffect>
                        </a14:imgLayer>
                      </a14:imgProps>
                    </a:ext>
                    <a:ext uri="{28A0092B-C50C-407E-A947-70E740481C1C}">
                      <a14:useLocalDpi xmlns:a14="http://schemas.microsoft.com/office/drawing/2010/main" xmlns="" val="0"/>
                    </a:ext>
                  </a:extLst>
                </a:blip>
                <a:srcRect/>
                <a:stretch>
                  <a:fillRect/>
                </a:stretch>
              </p:blipFill>
              <p:spPr bwMode="auto">
                <a:xfrm>
                  <a:off x="4022657" y="8444418"/>
                  <a:ext cx="640080" cy="450490"/>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TextBox 27">
                  <a:extLst>
                    <a:ext uri="{FF2B5EF4-FFF2-40B4-BE49-F238E27FC236}">
                      <a16:creationId xmlns:a16="http://schemas.microsoft.com/office/drawing/2014/main" xmlns="" id="{782ED9BE-78F5-4FE9-B2BE-1B1829DB87CF}"/>
                    </a:ext>
                  </a:extLst>
                </p:cNvPr>
                <p:cNvSpPr txBox="1"/>
                <p:nvPr/>
              </p:nvSpPr>
              <p:spPr>
                <a:xfrm>
                  <a:off x="4819048" y="8535679"/>
                  <a:ext cx="2468880" cy="338554"/>
                </a:xfrm>
                <a:prstGeom prst="rect">
                  <a:avLst/>
                </a:prstGeom>
                <a:noFill/>
              </p:spPr>
              <p:txBody>
                <a:bodyPr wrap="square" rtlCol="0">
                  <a:spAutoFit/>
                </a:bodyPr>
                <a:lstStyle/>
                <a:p>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4. Knoxville Bears </a:t>
                  </a:r>
                </a:p>
              </p:txBody>
            </p:sp>
          </p:grpSp>
          <p:grpSp>
            <p:nvGrpSpPr>
              <p:cNvPr id="33" name="Group 32">
                <a:extLst>
                  <a:ext uri="{FF2B5EF4-FFF2-40B4-BE49-F238E27FC236}">
                    <a16:creationId xmlns:a16="http://schemas.microsoft.com/office/drawing/2014/main" xmlns="" id="{1223E78F-114B-4AEB-B37D-88502AADD277}"/>
                  </a:ext>
                </a:extLst>
              </p:cNvPr>
              <p:cNvGrpSpPr/>
              <p:nvPr/>
            </p:nvGrpSpPr>
            <p:grpSpPr>
              <a:xfrm>
                <a:off x="4132362" y="8692554"/>
                <a:ext cx="3383280" cy="548640"/>
                <a:chOff x="3977640" y="9033754"/>
                <a:chExt cx="3383280" cy="548640"/>
              </a:xfrm>
            </p:grpSpPr>
            <p:sp>
              <p:nvSpPr>
                <p:cNvPr id="30" name="Rounded Rectangle 40">
                  <a:extLst>
                    <a:ext uri="{FF2B5EF4-FFF2-40B4-BE49-F238E27FC236}">
                      <a16:creationId xmlns:a16="http://schemas.microsoft.com/office/drawing/2014/main" xmlns="" id="{39EC8F35-11A0-4BC6-86AD-D9F4CE01A0C7}"/>
                    </a:ext>
                  </a:extLst>
                </p:cNvPr>
                <p:cNvSpPr/>
                <p:nvPr/>
              </p:nvSpPr>
              <p:spPr>
                <a:xfrm>
                  <a:off x="3977640" y="9033754"/>
                  <a:ext cx="3383280" cy="548640"/>
                </a:xfrm>
                <a:prstGeom prst="roundRect">
                  <a:avLst/>
                </a:prstGeom>
                <a:solidFill>
                  <a:schemeClr val="bg1">
                    <a:lumMod val="5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31" name="Picture 22" descr="See the source image">
                  <a:extLst>
                    <a:ext uri="{FF2B5EF4-FFF2-40B4-BE49-F238E27FC236}">
                      <a16:creationId xmlns:a16="http://schemas.microsoft.com/office/drawing/2014/main" xmlns="" id="{E9DDD382-313A-408F-A784-DD24271F2509}"/>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022657" y="9057559"/>
                  <a:ext cx="561924" cy="457200"/>
                </a:xfrm>
                <a:prstGeom prst="rect">
                  <a:avLst/>
                </a:prstGeom>
                <a:noFill/>
                <a:extLst>
                  <a:ext uri="{909E8E84-426E-40DD-AFC4-6F175D3DCCD1}">
                    <a14:hiddenFill xmlns:a14="http://schemas.microsoft.com/office/drawing/2010/main" xmlns="">
                      <a:solidFill>
                        <a:srgbClr val="FFFFFF"/>
                      </a:solidFill>
                    </a14:hiddenFill>
                  </a:ext>
                </a:extLst>
              </p:spPr>
            </p:pic>
            <p:sp>
              <p:nvSpPr>
                <p:cNvPr id="32" name="TextBox 31">
                  <a:extLst>
                    <a:ext uri="{FF2B5EF4-FFF2-40B4-BE49-F238E27FC236}">
                      <a16:creationId xmlns:a16="http://schemas.microsoft.com/office/drawing/2014/main" xmlns="" id="{E1C625D6-AEFF-4A7F-B91C-B68CF0B7FB0E}"/>
                    </a:ext>
                  </a:extLst>
                </p:cNvPr>
                <p:cNvSpPr txBox="1"/>
                <p:nvPr/>
              </p:nvSpPr>
              <p:spPr>
                <a:xfrm>
                  <a:off x="4643507" y="9122973"/>
                  <a:ext cx="2651760" cy="338554"/>
                </a:xfrm>
                <a:prstGeom prst="rect">
                  <a:avLst/>
                </a:prstGeom>
                <a:noFill/>
              </p:spPr>
              <p:txBody>
                <a:bodyPr wrap="square" rtlCol="0">
                  <a:spAutoFit/>
                </a:bodyPr>
                <a:lstStyle/>
                <a:p>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1. Memphis </a:t>
                  </a:r>
                  <a:r>
                    <a:rPr lang="en-US" sz="1600" b="1"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  </a:t>
                  </a:r>
                </a:p>
              </p:txBody>
            </p:sp>
          </p:grpSp>
          <p:sp>
            <p:nvSpPr>
              <p:cNvPr id="37" name="TextBox 36">
                <a:extLst>
                  <a:ext uri="{FF2B5EF4-FFF2-40B4-BE49-F238E27FC236}">
                    <a16:creationId xmlns:a16="http://schemas.microsoft.com/office/drawing/2014/main" xmlns="" id="{C47CDD2F-2B36-492D-A99A-8E9BC9E1CB6D}"/>
                  </a:ext>
                </a:extLst>
              </p:cNvPr>
              <p:cNvSpPr txBox="1"/>
              <p:nvPr/>
            </p:nvSpPr>
            <p:spPr>
              <a:xfrm>
                <a:off x="4123218" y="9330413"/>
                <a:ext cx="3401568" cy="369332"/>
              </a:xfrm>
              <a:prstGeom prst="rect">
                <a:avLst/>
              </a:prstGeom>
              <a:noFill/>
            </p:spPr>
            <p:txBody>
              <a:bodyPr wrap="square">
                <a:spAutoFit/>
              </a:bodyPr>
              <a:lstStyle/>
              <a:p>
                <a:pPr algn="ctr"/>
                <a:r>
                  <a:rPr lang="en-US" sz="18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SEMI-FINAL GAME 2</a:t>
                </a:r>
              </a:p>
            </p:txBody>
          </p:sp>
        </p:grpSp>
      </p:grpSp>
    </p:spTree>
    <p:extLst>
      <p:ext uri="{BB962C8B-B14F-4D97-AF65-F5344CB8AC3E}">
        <p14:creationId xmlns:p14="http://schemas.microsoft.com/office/powerpoint/2010/main" xmlns="" val="40426454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xmlns="" id="{0F2607E2-690F-4906-9EC0-5321A4EAC11D}"/>
              </a:ext>
            </a:extLst>
          </p:cNvPr>
          <p:cNvGrpSpPr/>
          <p:nvPr/>
        </p:nvGrpSpPr>
        <p:grpSpPr>
          <a:xfrm>
            <a:off x="137160" y="176859"/>
            <a:ext cx="7498080" cy="9960975"/>
            <a:chOff x="137160" y="176859"/>
            <a:chExt cx="7498080" cy="9960975"/>
          </a:xfrm>
        </p:grpSpPr>
        <p:sp>
          <p:nvSpPr>
            <p:cNvPr id="2" name="Rectangle: Rounded Corners 1">
              <a:extLst>
                <a:ext uri="{FF2B5EF4-FFF2-40B4-BE49-F238E27FC236}">
                  <a16:creationId xmlns:a16="http://schemas.microsoft.com/office/drawing/2014/main" xmlns="" id="{1E42EE6E-8A95-401E-BD64-24D578B18EB4}"/>
                </a:ext>
              </a:extLst>
            </p:cNvPr>
            <p:cNvSpPr/>
            <p:nvPr/>
          </p:nvSpPr>
          <p:spPr>
            <a:xfrm>
              <a:off x="137160" y="176859"/>
              <a:ext cx="7498080" cy="9784080"/>
            </a:xfrm>
            <a:prstGeom prst="roundRect">
              <a:avLst>
                <a:gd name="adj" fmla="val 4691"/>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xmlns="" id="{606CE58E-AFDD-4B6B-A223-D95528C83DFC}"/>
                </a:ext>
              </a:extLst>
            </p:cNvPr>
            <p:cNvPicPr>
              <a:picLocks noChangeAspect="1"/>
            </p:cNvPicPr>
            <p:nvPr/>
          </p:nvPicPr>
          <p:blipFill>
            <a:blip r:embed="rId2" cstate="print"/>
            <a:stretch>
              <a:fillRect/>
            </a:stretch>
          </p:blipFill>
          <p:spPr>
            <a:xfrm>
              <a:off x="391710" y="288239"/>
              <a:ext cx="1371600" cy="609208"/>
            </a:xfrm>
            <a:prstGeom prst="rect">
              <a:avLst/>
            </a:prstGeom>
          </p:spPr>
        </p:pic>
        <p:pic>
          <p:nvPicPr>
            <p:cNvPr id="5" name="Picture 4">
              <a:extLst>
                <a:ext uri="{FF2B5EF4-FFF2-40B4-BE49-F238E27FC236}">
                  <a16:creationId xmlns:a16="http://schemas.microsoft.com/office/drawing/2014/main" xmlns="" id="{8EE3C1B2-A36E-4C0D-A8F8-138BAEAB8624}"/>
                </a:ext>
              </a:extLst>
            </p:cNvPr>
            <p:cNvPicPr>
              <a:picLocks/>
            </p:cNvPicPr>
            <p:nvPr/>
          </p:nvPicPr>
          <p:blipFill>
            <a:blip r:embed="rId3" cstate="print">
              <a:extLst>
                <a:ext uri="{28A0092B-C50C-407E-A947-70E740481C1C}">
                  <a14:useLocalDpi xmlns:a14="http://schemas.microsoft.com/office/drawing/2010/main" xmlns="" val="0"/>
                </a:ext>
              </a:extLst>
            </a:blip>
            <a:stretch>
              <a:fillRect/>
            </a:stretch>
          </p:blipFill>
          <p:spPr>
            <a:xfrm>
              <a:off x="3886200" y="960978"/>
              <a:ext cx="3402765" cy="914400"/>
            </a:xfrm>
            <a:prstGeom prst="rect">
              <a:avLst/>
            </a:prstGeom>
            <a:ln>
              <a:noFill/>
            </a:ln>
            <a:effectLst>
              <a:outerShdw blurRad="292100" dist="139700" dir="2700000" algn="tl" rotWithShape="0">
                <a:srgbClr val="333333">
                  <a:alpha val="65000"/>
                </a:srgbClr>
              </a:outerShdw>
            </a:effectLst>
          </p:spPr>
        </p:pic>
        <p:pic>
          <p:nvPicPr>
            <p:cNvPr id="6" name="Picture 5" descr="A picture containing indoor, toy, automaton&#10;&#10;Description automatically generated">
              <a:extLst>
                <a:ext uri="{FF2B5EF4-FFF2-40B4-BE49-F238E27FC236}">
                  <a16:creationId xmlns:a16="http://schemas.microsoft.com/office/drawing/2014/main" xmlns="" id="{EF61764D-E239-45A7-A310-C1CF00339F08}"/>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039836" y="1369602"/>
              <a:ext cx="1155445" cy="914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Rounded Rectangle 40">
              <a:extLst>
                <a:ext uri="{FF2B5EF4-FFF2-40B4-BE49-F238E27FC236}">
                  <a16:creationId xmlns:a16="http://schemas.microsoft.com/office/drawing/2014/main" xmlns="" id="{A95F1846-012E-4ECF-8498-56D2C61C4CCA}"/>
                </a:ext>
              </a:extLst>
            </p:cNvPr>
            <p:cNvSpPr/>
            <p:nvPr/>
          </p:nvSpPr>
          <p:spPr>
            <a:xfrm>
              <a:off x="391710" y="959334"/>
              <a:ext cx="3383280" cy="548640"/>
            </a:xfrm>
            <a:prstGeom prst="roundRect">
              <a:avLst/>
            </a:prstGeom>
            <a:solidFill>
              <a:schemeClr val="bg1">
                <a:lumMod val="5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180D49B6-76FF-474B-A8DA-6E2FB8B57703}"/>
                </a:ext>
              </a:extLst>
            </p:cNvPr>
            <p:cNvSpPr txBox="1"/>
            <p:nvPr/>
          </p:nvSpPr>
          <p:spPr>
            <a:xfrm>
              <a:off x="1032360" y="1096570"/>
              <a:ext cx="2743200" cy="492443"/>
            </a:xfrm>
            <a:prstGeom prst="rect">
              <a:avLst/>
            </a:prstGeom>
            <a:noFill/>
          </p:spPr>
          <p:txBody>
            <a:bodyPr wrap="square" rtlCol="0">
              <a:spAutoFit/>
            </a:bodyPr>
            <a:lstStyle/>
            <a:p>
              <a:r>
                <a:rPr lang="en-US" sz="1300" b="1" spc="50" dirty="0">
                  <a:ln w="0"/>
                  <a:solidFill>
                    <a:schemeClr val="bg1"/>
                  </a:solidFill>
                  <a:effectLst>
                    <a:outerShdw blurRad="38100" dist="38100" dir="2700000" algn="tl">
                      <a:srgbClr val="000000">
                        <a:alpha val="43137"/>
                      </a:srgbClr>
                    </a:outerShdw>
                  </a:effectLst>
                  <a:latin typeface="Arial Black" panose="020B0A04020102020204" pitchFamily="34" charset="0"/>
                </a:rPr>
                <a:t>3.Chattanooga Cherokees</a:t>
              </a:r>
            </a:p>
          </p:txBody>
        </p:sp>
        <p:sp>
          <p:nvSpPr>
            <p:cNvPr id="10" name="Rounded Rectangle 40">
              <a:extLst>
                <a:ext uri="{FF2B5EF4-FFF2-40B4-BE49-F238E27FC236}">
                  <a16:creationId xmlns:a16="http://schemas.microsoft.com/office/drawing/2014/main" xmlns="" id="{ED39213F-ABB5-45A4-91DD-C57127394C6C}"/>
                </a:ext>
              </a:extLst>
            </p:cNvPr>
            <p:cNvSpPr/>
            <p:nvPr/>
          </p:nvSpPr>
          <p:spPr>
            <a:xfrm>
              <a:off x="399436" y="1552480"/>
              <a:ext cx="3383280" cy="548640"/>
            </a:xfrm>
            <a:prstGeom prst="roundRect">
              <a:avLst/>
            </a:prstGeom>
            <a:solidFill>
              <a:srgbClr val="00206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11" name="Picture 18" descr="See the source image">
              <a:extLst>
                <a:ext uri="{FF2B5EF4-FFF2-40B4-BE49-F238E27FC236}">
                  <a16:creationId xmlns:a16="http://schemas.microsoft.com/office/drawing/2014/main" xmlns="" id="{FFE68222-80EA-4B6A-B541-1FFEA0ECF071}"/>
                </a:ext>
              </a:extLst>
            </p:cNvPr>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492016" y="1667577"/>
              <a:ext cx="548640" cy="274616"/>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a:extLst>
                <a:ext uri="{FF2B5EF4-FFF2-40B4-BE49-F238E27FC236}">
                  <a16:creationId xmlns:a16="http://schemas.microsoft.com/office/drawing/2014/main" xmlns="" id="{5549F350-EEC9-40DA-BE09-18F9071AE6C9}"/>
                </a:ext>
              </a:extLst>
            </p:cNvPr>
            <p:cNvSpPr txBox="1"/>
            <p:nvPr/>
          </p:nvSpPr>
          <p:spPr>
            <a:xfrm>
              <a:off x="1092636" y="1659909"/>
              <a:ext cx="2651760" cy="274320"/>
            </a:xfrm>
            <a:prstGeom prst="rect">
              <a:avLst/>
            </a:prstGeom>
            <a:noFill/>
          </p:spPr>
          <p:txBody>
            <a:bodyPr wrap="square" rtlCol="0">
              <a:spAutoFit/>
            </a:bodyPr>
            <a:lstStyle/>
            <a:p>
              <a:r>
                <a:rPr lang="en-US" sz="1400" b="1" spc="50" dirty="0">
                  <a:ln w="0"/>
                  <a:solidFill>
                    <a:schemeClr val="bg1"/>
                  </a:solidFill>
                  <a:effectLst>
                    <a:outerShdw blurRad="38100" dist="38100" dir="2700000" algn="tl">
                      <a:srgbClr val="000000">
                        <a:alpha val="43137"/>
                      </a:srgbClr>
                    </a:outerShdw>
                  </a:effectLst>
                  <a:latin typeface="Arial Black" panose="020B0A04020102020204" pitchFamily="34" charset="0"/>
                </a:rPr>
                <a:t>2. Memphis Showboats </a:t>
              </a:r>
            </a:p>
          </p:txBody>
        </p:sp>
        <p:pic>
          <p:nvPicPr>
            <p:cNvPr id="13" name="Picture 4" descr="See the source image">
              <a:extLst>
                <a:ext uri="{FF2B5EF4-FFF2-40B4-BE49-F238E27FC236}">
                  <a16:creationId xmlns:a16="http://schemas.microsoft.com/office/drawing/2014/main" xmlns="" id="{B00FED9F-6E8A-4A09-9CFA-7E95887BD91E}"/>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83435" y="1003840"/>
              <a:ext cx="457200" cy="459628"/>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extBox 14">
              <a:extLst>
                <a:ext uri="{FF2B5EF4-FFF2-40B4-BE49-F238E27FC236}">
                  <a16:creationId xmlns:a16="http://schemas.microsoft.com/office/drawing/2014/main" xmlns="" id="{F43C145C-F426-4616-97B9-898A4AC0CA21}"/>
                </a:ext>
              </a:extLst>
            </p:cNvPr>
            <p:cNvSpPr txBox="1"/>
            <p:nvPr/>
          </p:nvSpPr>
          <p:spPr>
            <a:xfrm>
              <a:off x="1619685" y="300456"/>
              <a:ext cx="5669280" cy="584775"/>
            </a:xfrm>
            <a:prstGeom prst="rect">
              <a:avLst/>
            </a:prstGeom>
            <a:noFill/>
          </p:spPr>
          <p:txBody>
            <a:bodyPr wrap="square">
              <a:spAutoFit/>
            </a:bodyPr>
            <a:lstStyle/>
            <a:p>
              <a:pPr algn="ctr"/>
              <a:r>
                <a:rPr lang="en-US" sz="32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SEMI-FINAL GAME 1</a:t>
              </a:r>
            </a:p>
          </p:txBody>
        </p:sp>
        <p:sp>
          <p:nvSpPr>
            <p:cNvPr id="16" name="TextBox 15">
              <a:extLst>
                <a:ext uri="{FF2B5EF4-FFF2-40B4-BE49-F238E27FC236}">
                  <a16:creationId xmlns:a16="http://schemas.microsoft.com/office/drawing/2014/main" xmlns="" id="{3C6CE90B-E40C-43CF-8094-DCFC43BC1F3C}"/>
                </a:ext>
              </a:extLst>
            </p:cNvPr>
            <p:cNvSpPr txBox="1"/>
            <p:nvPr/>
          </p:nvSpPr>
          <p:spPr>
            <a:xfrm>
              <a:off x="337951" y="2412642"/>
              <a:ext cx="6889529" cy="7725192"/>
            </a:xfrm>
            <a:prstGeom prst="rect">
              <a:avLst/>
            </a:prstGeom>
            <a:noFill/>
          </p:spPr>
          <p:txBody>
            <a:bodyPr wrap="square" rtlCol="0">
              <a:spAutoFit/>
            </a:bodyPr>
            <a:lstStyle/>
            <a:p>
              <a:pPr algn="just"/>
              <a:r>
                <a:rPr lang="en-US" sz="1600" b="1" dirty="0">
                  <a:solidFill>
                    <a:schemeClr val="bg1"/>
                  </a:solidFill>
                  <a:effectLst>
                    <a:outerShdw blurRad="38100" dist="38100" dir="2700000" algn="tl">
                      <a:srgbClr val="000000">
                        <a:alpha val="43137"/>
                      </a:srgbClr>
                    </a:outerShdw>
                  </a:effectLst>
                </a:rPr>
                <a:t>In this, the first game of the </a:t>
              </a:r>
              <a:r>
                <a:rPr lang="en-US" sz="1600" b="1" dirty="0" err="1">
                  <a:solidFill>
                    <a:schemeClr val="bg1"/>
                  </a:solidFill>
                  <a:effectLst>
                    <a:outerShdw blurRad="38100" dist="38100" dir="2700000" algn="tl">
                      <a:srgbClr val="000000">
                        <a:alpha val="43137"/>
                      </a:srgbClr>
                    </a:outerShdw>
                  </a:effectLst>
                </a:rPr>
                <a:t>TnPEFL</a:t>
              </a:r>
              <a:r>
                <a:rPr lang="en-US" sz="1600" b="1" dirty="0">
                  <a:solidFill>
                    <a:schemeClr val="bg1"/>
                  </a:solidFill>
                  <a:effectLst>
                    <a:outerShdw blurRad="38100" dist="38100" dir="2700000" algn="tl">
                      <a:srgbClr val="000000">
                        <a:alpha val="43137"/>
                      </a:srgbClr>
                    </a:outerShdw>
                  </a:effectLst>
                </a:rPr>
                <a:t> Cross Divisional Semi-Finals,  the #2 Showboats, with a season record of 5-2, are hosting the #3 Cherokees, who finished the season with a 3-3-1 record and are coming off a first- round playoff victory over the  Tennessee Titans 23-14.  In the only season matchup of these two teams, the Cherokees handed the Showboats their second loss by a score of 28 - 21.  So, the Showboats came into this game looking to avenge that WK 6 loss.  Despite that loss, the Showboats clinched the Blue Division Championship by virtue of a loss by the Knoxville Bears to the Titans, that same week. </a:t>
              </a:r>
            </a:p>
            <a:p>
              <a:pPr algn="just"/>
              <a:endParaRPr lang="en-US" sz="1600" b="1" dirty="0">
                <a:solidFill>
                  <a:schemeClr val="bg1"/>
                </a:solidFill>
                <a:effectLst>
                  <a:outerShdw blurRad="38100" dist="38100" dir="2700000" algn="tl">
                    <a:srgbClr val="000000">
                      <a:alpha val="43137"/>
                    </a:srgbClr>
                  </a:outerShdw>
                </a:effectLst>
              </a:endParaRPr>
            </a:p>
            <a:p>
              <a:pPr algn="just"/>
              <a:r>
                <a:rPr lang="en-US" sz="1600" b="1" dirty="0">
                  <a:solidFill>
                    <a:schemeClr val="bg1"/>
                  </a:solidFill>
                  <a:effectLst>
                    <a:outerShdw blurRad="38100" dist="38100" dir="2700000" algn="tl">
                      <a:srgbClr val="000000">
                        <a:alpha val="43137"/>
                      </a:srgbClr>
                    </a:outerShdw>
                  </a:effectLst>
                </a:rPr>
                <a:t>The first half of this game was a hard-fought struggle by both teams, with only one touchdown apiece scored to lead to a 7-7 tie at the end of the first quarter.</a:t>
              </a:r>
            </a:p>
            <a:p>
              <a:pPr algn="just"/>
              <a:r>
                <a:rPr lang="en-US" sz="1600" b="1" dirty="0">
                  <a:solidFill>
                    <a:schemeClr val="bg1"/>
                  </a:solidFill>
                  <a:effectLst>
                    <a:outerShdw blurRad="38100" dist="38100" dir="2700000" algn="tl">
                      <a:srgbClr val="000000">
                        <a:alpha val="43137"/>
                      </a:srgbClr>
                    </a:outerShdw>
                  </a:effectLst>
                </a:rPr>
                <a:t>The 2nd quarter saw both teams add a field goal and touchdown each to their scores taking the game to a 20-20 tie at the half. </a:t>
              </a:r>
            </a:p>
            <a:p>
              <a:pPr algn="just"/>
              <a:endParaRPr lang="en-US" sz="1600" b="1" dirty="0">
                <a:solidFill>
                  <a:schemeClr val="bg1"/>
                </a:solidFill>
                <a:effectLst>
                  <a:outerShdw blurRad="38100" dist="38100" dir="2700000" algn="tl">
                    <a:srgbClr val="000000">
                      <a:alpha val="43137"/>
                    </a:srgbClr>
                  </a:outerShdw>
                </a:effectLst>
              </a:endParaRPr>
            </a:p>
            <a:p>
              <a:pPr algn="just"/>
              <a:r>
                <a:rPr lang="en-US" sz="1600" b="1" dirty="0">
                  <a:solidFill>
                    <a:schemeClr val="bg1"/>
                  </a:solidFill>
                  <a:effectLst>
                    <a:outerShdw blurRad="38100" dist="38100" dir="2700000" algn="tl">
                      <a:srgbClr val="000000">
                        <a:alpha val="43137"/>
                      </a:srgbClr>
                    </a:outerShdw>
                  </a:effectLst>
                </a:rPr>
                <a:t>The Showboats were finally able to gain the edge, scoring 2 touchdowns before  the Cherokees scored again to end the 3rd quarter with a 34 - 27 lead. </a:t>
              </a:r>
            </a:p>
            <a:p>
              <a:pPr algn="just"/>
              <a:endParaRPr lang="en-US" sz="1600" b="1" dirty="0">
                <a:solidFill>
                  <a:schemeClr val="bg1"/>
                </a:solidFill>
                <a:effectLst>
                  <a:outerShdw blurRad="38100" dist="38100" dir="2700000" algn="tl">
                    <a:srgbClr val="000000">
                      <a:alpha val="43137"/>
                    </a:srgbClr>
                  </a:outerShdw>
                </a:effectLst>
              </a:endParaRPr>
            </a:p>
            <a:p>
              <a:pPr algn="just"/>
              <a:r>
                <a:rPr lang="en-US" sz="1600" b="1" dirty="0">
                  <a:solidFill>
                    <a:schemeClr val="bg1"/>
                  </a:solidFill>
                  <a:effectLst>
                    <a:outerShdw blurRad="38100" dist="38100" dir="2700000" algn="tl">
                      <a:srgbClr val="000000">
                        <a:alpha val="43137"/>
                      </a:srgbClr>
                    </a:outerShdw>
                  </a:effectLst>
                </a:rPr>
                <a:t>Then in the 4th, the dam burst with a total of 33 points being scored by both teams in the period. The Showboats scored first increasing their lead to 40 - 27, the Cherokees came back with a touchdown to make it 40 - 34 and then  Memphis scored to increase the lead to 46 - 34. The Chattanooga team then came to within 5 points, 41 - 46, but failed to recover the ensuing onside kick, which the Showboats took down the field and scored again giving them the deciding lead of 53 - 41.  </a:t>
              </a:r>
            </a:p>
            <a:p>
              <a:pPr algn="just"/>
              <a:endParaRPr lang="en-US" sz="1600" b="1" dirty="0">
                <a:solidFill>
                  <a:schemeClr val="bg1"/>
                </a:solidFill>
                <a:effectLst>
                  <a:outerShdw blurRad="38100" dist="38100" dir="2700000" algn="tl">
                    <a:srgbClr val="000000">
                      <a:alpha val="43137"/>
                    </a:srgbClr>
                  </a:outerShdw>
                </a:effectLst>
              </a:endParaRPr>
            </a:p>
            <a:p>
              <a:pPr algn="just"/>
              <a:r>
                <a:rPr lang="en-US" sz="1600" b="1" dirty="0">
                  <a:solidFill>
                    <a:schemeClr val="bg1"/>
                  </a:solidFill>
                  <a:effectLst>
                    <a:outerShdw blurRad="38100" dist="38100" dir="2700000" algn="tl">
                      <a:srgbClr val="000000">
                        <a:alpha val="43137"/>
                      </a:srgbClr>
                    </a:outerShdw>
                  </a:effectLst>
                </a:rPr>
                <a:t>The Cherokees were unable to score on their final possession of the game, handing the ball back over to the Showboats with just  1:48 left in the game. Memphis QB Lewis then took a knee for the final three plays giving he ‘Boats the win. FINAL SCORE Showboats 53 - Cherokees 41.    </a:t>
              </a:r>
            </a:p>
            <a:p>
              <a:pPr algn="just"/>
              <a:endParaRPr lang="en-US" sz="1600" b="1" dirty="0">
                <a:solidFill>
                  <a:schemeClr val="bg1"/>
                </a:solidFill>
                <a:effectLst>
                  <a:outerShdw blurRad="38100" dist="38100" dir="2700000" algn="tl">
                    <a:srgbClr val="000000">
                      <a:alpha val="43137"/>
                    </a:srgbClr>
                  </a:outerShdw>
                </a:effectLst>
              </a:endParaRPr>
            </a:p>
            <a:p>
              <a:pPr algn="just"/>
              <a:endParaRPr lang="en-US" sz="1600" b="1" dirty="0">
                <a:solidFill>
                  <a:schemeClr val="bg1"/>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xmlns="" val="25152360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19276CB-C6FB-4248-A278-A8809833CCBC}"/>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15D7CBB2-94BC-4C6F-B9AD-642C173D0D13}"/>
              </a:ext>
            </a:extLst>
          </p:cNvPr>
          <p:cNvSpPr txBox="1"/>
          <p:nvPr/>
        </p:nvSpPr>
        <p:spPr>
          <a:xfrm>
            <a:off x="1609106" y="252849"/>
            <a:ext cx="5943600" cy="584775"/>
          </a:xfrm>
          <a:prstGeom prst="rect">
            <a:avLst/>
          </a:prstGeom>
          <a:noFill/>
        </p:spPr>
        <p:txBody>
          <a:bodyPr wrap="square" rtlCol="0">
            <a:spAutoFit/>
          </a:bodyPr>
          <a:lstStyle/>
          <a:p>
            <a:r>
              <a:rPr lang="en-US" sz="1600" dirty="0">
                <a:latin typeface="Arial Black" panose="020B0A04020102020204" pitchFamily="34" charset="0"/>
              </a:rPr>
              <a:t>Cross Divisional Semi - Final Game 1 12/22/2020</a:t>
            </a:r>
          </a:p>
          <a:p>
            <a:r>
              <a:rPr lang="en-US" sz="1600" dirty="0">
                <a:latin typeface="Arial Black" panose="020B0A04020102020204" pitchFamily="34" charset="0"/>
              </a:rPr>
              <a:t>Chattanooga Cherokees @ Memphis Showboats</a:t>
            </a:r>
          </a:p>
        </p:txBody>
      </p:sp>
      <p:sp>
        <p:nvSpPr>
          <p:cNvPr id="4" name="TextBox 3">
            <a:extLst>
              <a:ext uri="{FF2B5EF4-FFF2-40B4-BE49-F238E27FC236}">
                <a16:creationId xmlns:a16="http://schemas.microsoft.com/office/drawing/2014/main" xmlns="" id="{D33DCD23-E2B8-4B5F-B2A0-E12EF24A94E8}"/>
              </a:ext>
            </a:extLst>
          </p:cNvPr>
          <p:cNvSpPr txBox="1"/>
          <p:nvPr/>
        </p:nvSpPr>
        <p:spPr>
          <a:xfrm>
            <a:off x="457198" y="758991"/>
            <a:ext cx="118872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Chattanooga Cherokees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Haushalter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30 Vandergriff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22 Henley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25 Hogan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86 Bradley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80 Brown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Kunka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60 Snyder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65 Fuller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70 Locke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Phillips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xmlns="" id="{C1A0670A-6639-4859-9EF8-1BBF95A256DA}"/>
              </a:ext>
            </a:extLst>
          </p:cNvPr>
          <p:cNvSpPr txBox="1"/>
          <p:nvPr/>
        </p:nvSpPr>
        <p:spPr>
          <a:xfrm>
            <a:off x="1371597"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444CB71A-3E1B-4453-A09D-56CA9324F33C}"/>
              </a:ext>
            </a:extLst>
          </p:cNvPr>
          <p:cNvSpPr txBox="1"/>
          <p:nvPr/>
        </p:nvSpPr>
        <p:spPr>
          <a:xfrm>
            <a:off x="2045069" y="758991"/>
            <a:ext cx="1188720" cy="1815882"/>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Showboats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10 Lewis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40 Quarles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34 Reid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Carney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9 Crawford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83 Shirk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50 Kuehn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Smith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66 Gunn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92 White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Clark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800" b="1" dirty="0">
                <a:latin typeface="Calibri" panose="020F0502020204030204" pitchFamily="34" charset="0"/>
                <a:ea typeface="Calibri" panose="020F0502020204030204" pitchFamily="34" charset="0"/>
                <a:cs typeface="Times New Roman" panose="02020603050405020304" pitchFamily="18" charset="0"/>
              </a:rPr>
              <a:t>	</a:t>
            </a:r>
          </a:p>
          <a:p>
            <a:r>
              <a:rPr lang="en-US" sz="800" b="1" dirty="0">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DF40FE68-6E3A-43E4-93D9-17B5895DECD4}"/>
              </a:ext>
            </a:extLst>
          </p:cNvPr>
          <p:cNvGraphicFramePr>
            <a:graphicFrameLocks noGrp="1"/>
          </p:cNvGraphicFramePr>
          <p:nvPr>
            <p:extLst>
              <p:ext uri="{D42A27DB-BD31-4B8C-83A1-F6EECF244321}">
                <p14:modId xmlns:p14="http://schemas.microsoft.com/office/powerpoint/2010/main" xmlns="" val="2034865132"/>
              </p:ext>
            </p:extLst>
          </p:nvPr>
        </p:nvGraphicFramePr>
        <p:xfrm>
          <a:off x="3657598" y="758358"/>
          <a:ext cx="3092117" cy="671885"/>
        </p:xfrm>
        <a:graphic>
          <a:graphicData uri="http://schemas.openxmlformats.org/drawingml/2006/table">
            <a:tbl>
              <a:tblPr firstRow="1" firstCol="1" bandRow="1">
                <a:tableStyleId>{2D5ABB26-0587-4C30-8999-92F81FD0307C}</a:tableStyleId>
              </a:tblPr>
              <a:tblGrid>
                <a:gridCol w="1236848">
                  <a:extLst>
                    <a:ext uri="{9D8B030D-6E8A-4147-A177-3AD203B41FA5}">
                      <a16:colId xmlns:a16="http://schemas.microsoft.com/office/drawing/2014/main" xmlns="" val="2676901601"/>
                    </a:ext>
                  </a:extLst>
                </a:gridCol>
                <a:gridCol w="369403">
                  <a:extLst>
                    <a:ext uri="{9D8B030D-6E8A-4147-A177-3AD203B41FA5}">
                      <a16:colId xmlns:a16="http://schemas.microsoft.com/office/drawing/2014/main" xmlns="" val="1267996276"/>
                    </a:ext>
                  </a:extLst>
                </a:gridCol>
                <a:gridCol w="371466">
                  <a:extLst>
                    <a:ext uri="{9D8B030D-6E8A-4147-A177-3AD203B41FA5}">
                      <a16:colId xmlns:a16="http://schemas.microsoft.com/office/drawing/2014/main" xmlns="" val="3660531898"/>
                    </a:ext>
                  </a:extLst>
                </a:gridCol>
                <a:gridCol w="308285">
                  <a:extLst>
                    <a:ext uri="{9D8B030D-6E8A-4147-A177-3AD203B41FA5}">
                      <a16:colId xmlns:a16="http://schemas.microsoft.com/office/drawing/2014/main" xmlns="" val="2750184934"/>
                    </a:ext>
                  </a:extLst>
                </a:gridCol>
                <a:gridCol w="434649">
                  <a:extLst>
                    <a:ext uri="{9D8B030D-6E8A-4147-A177-3AD203B41FA5}">
                      <a16:colId xmlns:a16="http://schemas.microsoft.com/office/drawing/2014/main" xmlns="" val="1564873549"/>
                    </a:ext>
                  </a:extLst>
                </a:gridCol>
                <a:gridCol w="371466">
                  <a:extLst>
                    <a:ext uri="{9D8B030D-6E8A-4147-A177-3AD203B41FA5}">
                      <a16:colId xmlns:a16="http://schemas.microsoft.com/office/drawing/2014/main" xmlns="" val="2793842699"/>
                    </a:ext>
                  </a:extLst>
                </a:gridCol>
              </a:tblGrid>
              <a:tr h="166977">
                <a:tc>
                  <a:txBody>
                    <a:bodyPr/>
                    <a:lstStyle/>
                    <a:p>
                      <a:pPr marL="0" marR="0">
                        <a:spcBef>
                          <a:spcPts val="0"/>
                        </a:spcBef>
                        <a:spcAft>
                          <a:spcPts val="0"/>
                        </a:spcAft>
                      </a:pPr>
                      <a:r>
                        <a:rPr lang="en-US" sz="1200" b="1" dirty="0">
                          <a:effectLst/>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66977">
                <a:tc>
                  <a:txBody>
                    <a:bodyPr/>
                    <a:lstStyle/>
                    <a:p>
                      <a:pPr marL="0" marR="0">
                        <a:spcBef>
                          <a:spcPts val="0"/>
                        </a:spcBef>
                        <a:spcAft>
                          <a:spcPts val="0"/>
                        </a:spcAft>
                      </a:pPr>
                      <a:r>
                        <a:rPr lang="en-US" sz="1200" b="1" dirty="0">
                          <a:effectLst/>
                        </a:rPr>
                        <a:t>Cherokees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41</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306125">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Showboats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19</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53</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A66EC404-3D4B-446E-AA0D-40A8CE16E8AD}"/>
              </a:ext>
            </a:extLst>
          </p:cNvPr>
          <p:cNvSpPr txBox="1"/>
          <p:nvPr/>
        </p:nvSpPr>
        <p:spPr>
          <a:xfrm>
            <a:off x="3657598" y="1353659"/>
            <a:ext cx="3657600" cy="255454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 pos="2801938" algn="l"/>
                <a:tab pos="3146425" algn="l"/>
              </a:tabLst>
            </a:pPr>
            <a:r>
              <a:rPr lang="en-US" sz="800" b="1" u="sng" dirty="0"/>
              <a:t>Scoring Summary</a:t>
            </a:r>
            <a:r>
              <a:rPr lang="en-US" sz="800" b="1" dirty="0"/>
              <a:t>	CHA	MEM</a:t>
            </a:r>
            <a:endParaRPr lang="en-US" sz="800" b="1" u="sng" dirty="0"/>
          </a:p>
          <a:p>
            <a:pPr>
              <a:tabLst>
                <a:tab pos="2852738" algn="l"/>
                <a:tab pos="3138488" algn="l"/>
              </a:tabLst>
            </a:pPr>
            <a:r>
              <a:rPr lang="en-US" sz="800" b="1" dirty="0"/>
              <a:t>1st QTR</a:t>
            </a:r>
          </a:p>
          <a:p>
            <a:pPr>
              <a:tabLst>
                <a:tab pos="2852738" algn="l"/>
                <a:tab pos="3138488" algn="l"/>
              </a:tabLst>
            </a:pPr>
            <a:r>
              <a:rPr lang="en-US" sz="800" b="1" dirty="0"/>
              <a:t>CHA - Vandergriff 70yd pass from </a:t>
            </a:r>
            <a:r>
              <a:rPr lang="en-US" sz="800" b="1" dirty="0" err="1"/>
              <a:t>Haushalter</a:t>
            </a:r>
            <a:r>
              <a:rPr lang="en-US" sz="800" b="1" dirty="0"/>
              <a:t> (Kick GOOD)	  7	   7</a:t>
            </a:r>
          </a:p>
          <a:p>
            <a:pPr>
              <a:tabLst>
                <a:tab pos="2852738" algn="l"/>
                <a:tab pos="3138488" algn="l"/>
              </a:tabLst>
            </a:pPr>
            <a:r>
              <a:rPr lang="en-US" sz="800" b="1" dirty="0"/>
              <a:t>MEN - Reid 35yd TD RUN (Kick GOOD)	  7	   7</a:t>
            </a:r>
          </a:p>
          <a:p>
            <a:pPr>
              <a:tabLst>
                <a:tab pos="2852738" algn="l"/>
                <a:tab pos="3138488" algn="l"/>
              </a:tabLst>
            </a:pPr>
            <a:r>
              <a:rPr lang="en-US" sz="800" b="1" dirty="0"/>
              <a:t>2nd QTR</a:t>
            </a:r>
          </a:p>
          <a:p>
            <a:pPr>
              <a:tabLst>
                <a:tab pos="2852738" algn="l"/>
                <a:tab pos="3138488" algn="l"/>
              </a:tabLst>
            </a:pPr>
            <a:r>
              <a:rPr lang="en-US" sz="800" b="1" dirty="0"/>
              <a:t>MEM - 43yd FG 	  7	  10</a:t>
            </a:r>
          </a:p>
          <a:p>
            <a:pPr>
              <a:tabLst>
                <a:tab pos="2852738" algn="l"/>
                <a:tab pos="3138488" algn="l"/>
              </a:tabLst>
            </a:pPr>
            <a:r>
              <a:rPr lang="en-US" sz="800" b="1" dirty="0"/>
              <a:t>CHA - Vandergriff 74yd Run (Kick GOOD)	 14	  10</a:t>
            </a:r>
          </a:p>
          <a:p>
            <a:pPr>
              <a:tabLst>
                <a:tab pos="2852738" algn="l"/>
                <a:tab pos="3138488" algn="l"/>
              </a:tabLst>
            </a:pPr>
            <a:r>
              <a:rPr lang="en-US" sz="800" b="1" dirty="0"/>
              <a:t>MEM - Crawford 7yd Pass from Lewis (Kick GOOD)	 14	  17</a:t>
            </a:r>
          </a:p>
          <a:p>
            <a:pPr>
              <a:tabLst>
                <a:tab pos="2852738" algn="l"/>
                <a:tab pos="3138488" algn="l"/>
              </a:tabLst>
            </a:pPr>
            <a:r>
              <a:rPr lang="en-US" sz="800" b="1" dirty="0"/>
              <a:t>CHA - Vandergriff 8yd Run (Kick FAILED) 	 20	  17</a:t>
            </a:r>
          </a:p>
          <a:p>
            <a:pPr>
              <a:tabLst>
                <a:tab pos="2852738" algn="l"/>
                <a:tab pos="3138488" algn="l"/>
              </a:tabLst>
            </a:pPr>
            <a:r>
              <a:rPr lang="en-US" sz="800" b="1" dirty="0"/>
              <a:t>MEM - 24yd FG GOOD	 20	  20</a:t>
            </a:r>
          </a:p>
          <a:p>
            <a:pPr>
              <a:tabLst>
                <a:tab pos="2852738" algn="l"/>
                <a:tab pos="3138488" algn="l"/>
              </a:tabLst>
            </a:pPr>
            <a:r>
              <a:rPr lang="en-US" sz="800" b="1" dirty="0"/>
              <a:t>3rd QTR</a:t>
            </a:r>
          </a:p>
          <a:p>
            <a:pPr>
              <a:tabLst>
                <a:tab pos="2852738" algn="l"/>
                <a:tab pos="3138488" algn="l"/>
              </a:tabLst>
            </a:pPr>
            <a:r>
              <a:rPr lang="en-US" sz="800" b="1" dirty="0"/>
              <a:t>MEM - Quarles 18yd Pass from Lewis (Kick GOOD)	 20	  27</a:t>
            </a:r>
          </a:p>
          <a:p>
            <a:pPr>
              <a:tabLst>
                <a:tab pos="2852738" algn="l"/>
                <a:tab pos="3138488" algn="l"/>
              </a:tabLst>
            </a:pPr>
            <a:r>
              <a:rPr lang="en-US" sz="800" b="1" dirty="0"/>
              <a:t>MEM - Reid 23yd Run (Kick GOOD)	 20	  34</a:t>
            </a:r>
          </a:p>
          <a:p>
            <a:pPr>
              <a:tabLst>
                <a:tab pos="2852738" algn="l"/>
                <a:tab pos="3138488" algn="l"/>
              </a:tabLst>
            </a:pPr>
            <a:r>
              <a:rPr lang="en-US" sz="800" b="1" dirty="0"/>
              <a:t>CHA - Vandergriff 65yd Run (Kick GOOD)	 27	  34</a:t>
            </a:r>
          </a:p>
          <a:p>
            <a:pPr>
              <a:tabLst>
                <a:tab pos="2852738" algn="l"/>
                <a:tab pos="3138488" algn="l"/>
              </a:tabLst>
            </a:pPr>
            <a:r>
              <a:rPr lang="en-US" sz="800" b="1" dirty="0"/>
              <a:t>4th QTR</a:t>
            </a:r>
          </a:p>
          <a:p>
            <a:pPr>
              <a:tabLst>
                <a:tab pos="2852738" algn="l"/>
                <a:tab pos="3138488" algn="l"/>
              </a:tabLst>
            </a:pPr>
            <a:r>
              <a:rPr lang="en-US" sz="800" b="1" dirty="0"/>
              <a:t>MEM - Quarles 50yd Pass from Lewis (Kick FAILED)	 27	  40</a:t>
            </a:r>
          </a:p>
          <a:p>
            <a:pPr>
              <a:tabLst>
                <a:tab pos="2852738" algn="l"/>
                <a:tab pos="3138488" algn="l"/>
              </a:tabLst>
            </a:pPr>
            <a:r>
              <a:rPr lang="en-US" sz="800" b="1" dirty="0"/>
              <a:t>CHA - Henley 85yd KR (Kick GOOD)	 34	  40</a:t>
            </a:r>
          </a:p>
          <a:p>
            <a:pPr>
              <a:tabLst>
                <a:tab pos="2852738" algn="l"/>
                <a:tab pos="3138488" algn="l"/>
              </a:tabLst>
            </a:pPr>
            <a:r>
              <a:rPr lang="en-US" sz="800" b="1" dirty="0"/>
              <a:t>MEM - Reid 80yd Run (Kick FAILED)	 34	  46</a:t>
            </a:r>
          </a:p>
          <a:p>
            <a:pPr>
              <a:tabLst>
                <a:tab pos="2852738" algn="l"/>
                <a:tab pos="3138488" algn="l"/>
              </a:tabLst>
            </a:pPr>
            <a:r>
              <a:rPr lang="en-US" sz="800" b="1" dirty="0"/>
              <a:t>CHA - Vandergriff 20yd Pass from </a:t>
            </a:r>
            <a:r>
              <a:rPr lang="en-US" sz="800" b="1" dirty="0" err="1"/>
              <a:t>Haushalter</a:t>
            </a:r>
            <a:r>
              <a:rPr lang="en-US" sz="800" b="1" dirty="0"/>
              <a:t> (Kick GOOD)	 41	  46</a:t>
            </a:r>
          </a:p>
          <a:p>
            <a:pPr>
              <a:tabLst>
                <a:tab pos="2852738" algn="l"/>
                <a:tab pos="3138488" algn="l"/>
              </a:tabLst>
            </a:pPr>
            <a:r>
              <a:rPr lang="en-US" sz="800" b="1" dirty="0"/>
              <a:t>MEM - Quarles 20yd Run (Kick GOOD)	 41	  53</a:t>
            </a:r>
          </a:p>
        </p:txBody>
      </p:sp>
      <p:sp>
        <p:nvSpPr>
          <p:cNvPr id="9" name="TextBox 8">
            <a:extLst>
              <a:ext uri="{FF2B5EF4-FFF2-40B4-BE49-F238E27FC236}">
                <a16:creationId xmlns:a16="http://schemas.microsoft.com/office/drawing/2014/main" xmlns="" id="{FE48D738-3BFB-4134-BA11-8552C65A2224}"/>
              </a:ext>
            </a:extLst>
          </p:cNvPr>
          <p:cNvSpPr txBox="1">
            <a:spLocks/>
          </p:cNvSpPr>
          <p:nvPr/>
        </p:nvSpPr>
        <p:spPr>
          <a:xfrm>
            <a:off x="457198" y="2267806"/>
            <a:ext cx="3200400" cy="7543800"/>
          </a:xfrm>
          <a:prstGeom prst="rect">
            <a:avLst/>
          </a:prstGeom>
          <a:noFill/>
        </p:spPr>
        <p:txBody>
          <a:bodyPr wrap="square" rtlCol="0">
            <a:spAutoFit/>
          </a:bodyPr>
          <a:lstStyle/>
          <a:p>
            <a:pPr>
              <a:tabLst>
                <a:tab pos="228600" algn="l"/>
              </a:tabLst>
            </a:pPr>
            <a:r>
              <a:rPr lang="en-US" sz="800" b="1" dirty="0"/>
              <a:t>Coin Toss “Tails” - Showboats defer to the second Half - Cherokees will 	Receive. </a:t>
            </a:r>
          </a:p>
          <a:p>
            <a:pPr>
              <a:tabLst>
                <a:tab pos="119063" algn="l"/>
              </a:tabLst>
            </a:pPr>
            <a:r>
              <a:rPr lang="en-US" sz="800" b="1" dirty="0"/>
              <a:t>1st Quarter</a:t>
            </a:r>
          </a:p>
          <a:p>
            <a:pPr>
              <a:tabLst>
                <a:tab pos="228600" algn="l"/>
              </a:tabLst>
            </a:pPr>
            <a:r>
              <a:rPr lang="en-US" sz="800" b="1" dirty="0"/>
              <a:t>15:00 KO Showboats to Cherokees 53yds to 12 / </a:t>
            </a:r>
            <a:r>
              <a:rPr lang="en-US" sz="800" b="1" dirty="0" err="1"/>
              <a:t>Haushalter</a:t>
            </a:r>
            <a:r>
              <a:rPr lang="en-US" sz="800" b="1" dirty="0"/>
              <a:t> 19yd KR 	(Crawford)</a:t>
            </a:r>
          </a:p>
          <a:p>
            <a:pPr>
              <a:tabLst>
                <a:tab pos="119063" algn="l"/>
              </a:tabLst>
            </a:pPr>
            <a:r>
              <a:rPr lang="en-US" sz="800" b="1" dirty="0"/>
              <a:t>Cherokees @ their 31</a:t>
            </a:r>
          </a:p>
          <a:p>
            <a:pPr>
              <a:tabLst>
                <a:tab pos="119063" algn="l"/>
              </a:tabLst>
            </a:pPr>
            <a:r>
              <a:rPr lang="en-US" sz="800" b="1" dirty="0"/>
              <a:t>14:45 1/10 @ 31 - Henley -1yd Run (Shirk)</a:t>
            </a:r>
          </a:p>
          <a:p>
            <a:pPr>
              <a:tabLst>
                <a:tab pos="119063" algn="l"/>
              </a:tabLst>
            </a:pPr>
            <a:r>
              <a:rPr lang="en-US" sz="800" b="1" dirty="0"/>
              <a:t>14:08 2/11 @ 30 - Vandergriff 0yd Run (Brown)</a:t>
            </a:r>
          </a:p>
          <a:p>
            <a:pPr>
              <a:tabLst>
                <a:tab pos="119063" algn="l"/>
              </a:tabLst>
            </a:pPr>
            <a:r>
              <a:rPr lang="en-US" sz="800" b="1" dirty="0"/>
              <a:t>13:06 3/11 @ 30 - </a:t>
            </a:r>
            <a:r>
              <a:rPr lang="en-US" sz="800" b="1" dirty="0" err="1"/>
              <a:t>Haushalter</a:t>
            </a:r>
            <a:r>
              <a:rPr lang="en-US" sz="800" b="1" dirty="0"/>
              <a:t> pass to Vandergriff @ 19 COMP 70yds TD</a:t>
            </a:r>
          </a:p>
          <a:p>
            <a:pPr>
              <a:tabLst>
                <a:tab pos="119063" algn="l"/>
              </a:tabLst>
            </a:pPr>
            <a:r>
              <a:rPr lang="en-US" sz="800" b="1" dirty="0"/>
              <a:t>11:14 Conversion Kick GOOD</a:t>
            </a:r>
          </a:p>
          <a:p>
            <a:pPr>
              <a:tabLst>
                <a:tab pos="119063" algn="l"/>
                <a:tab pos="342900" algn="l"/>
              </a:tabLst>
            </a:pPr>
            <a:r>
              <a:rPr lang="en-US" sz="800" b="1" dirty="0"/>
              <a:t>		Cherokees 7 Showboats 0</a:t>
            </a:r>
          </a:p>
          <a:p>
            <a:pPr>
              <a:tabLst>
                <a:tab pos="119063" algn="l"/>
              </a:tabLst>
            </a:pPr>
            <a:r>
              <a:rPr lang="en-US" sz="800" b="1" dirty="0"/>
              <a:t>11:14 KO Cherokees to Showboats 43yds to 22 / Crawford 21yd KR OB</a:t>
            </a:r>
          </a:p>
          <a:p>
            <a:pPr>
              <a:tabLst>
                <a:tab pos="119063" algn="l"/>
              </a:tabLst>
            </a:pPr>
            <a:r>
              <a:rPr lang="en-US" sz="800" b="1" dirty="0"/>
              <a:t>Cherokees @ their 43</a:t>
            </a:r>
          </a:p>
          <a:p>
            <a:pPr>
              <a:tabLst>
                <a:tab pos="119063" algn="l"/>
              </a:tabLst>
            </a:pPr>
            <a:r>
              <a:rPr lang="en-US" sz="800" b="1" dirty="0"/>
              <a:t>11:09 1/10 @ 43 - Quarles 11yd Run (Vandergriff)</a:t>
            </a:r>
          </a:p>
          <a:p>
            <a:pPr>
              <a:tabLst>
                <a:tab pos="119063" algn="l"/>
              </a:tabLst>
            </a:pPr>
            <a:r>
              <a:rPr lang="en-US" sz="800" b="1" dirty="0"/>
              <a:t>10:12 1/10 @ D46 - Lewis to Quarles 11yd Run OB</a:t>
            </a:r>
          </a:p>
          <a:p>
            <a:pPr>
              <a:tabLst>
                <a:tab pos="119063" algn="l"/>
              </a:tabLst>
            </a:pPr>
            <a:r>
              <a:rPr lang="en-US" sz="800" b="1" dirty="0"/>
              <a:t>  8:53 1/10 @ D35 - Reid 35yd run TD </a:t>
            </a:r>
          </a:p>
          <a:p>
            <a:pPr>
              <a:tabLst>
                <a:tab pos="119063" algn="l"/>
              </a:tabLst>
            </a:pPr>
            <a:r>
              <a:rPr lang="en-US" sz="800" b="1" dirty="0"/>
              <a:t>  7:46 Conversion Kick GOOD</a:t>
            </a:r>
          </a:p>
          <a:p>
            <a:pPr>
              <a:tabLst>
                <a:tab pos="119063" algn="l"/>
                <a:tab pos="342900" algn="l"/>
              </a:tabLst>
            </a:pPr>
            <a:r>
              <a:rPr lang="en-US" sz="800" b="1" dirty="0"/>
              <a:t>		Cherokees 7 Showboats 7</a:t>
            </a:r>
          </a:p>
          <a:p>
            <a:pPr>
              <a:tabLst>
                <a:tab pos="285750" algn="l"/>
              </a:tabLst>
            </a:pPr>
            <a:r>
              <a:rPr lang="en-US" sz="800" b="1" dirty="0"/>
              <a:t>  7:46 KO Showboats to Cherokees 65yds to GL / Crawford - No return - 	TOUCHBACK</a:t>
            </a:r>
          </a:p>
          <a:p>
            <a:pPr>
              <a:tabLst>
                <a:tab pos="119063" algn="l"/>
              </a:tabLst>
            </a:pPr>
            <a:r>
              <a:rPr lang="en-US" sz="800" b="1" dirty="0"/>
              <a:t>Cherokees @ their 25</a:t>
            </a:r>
          </a:p>
          <a:p>
            <a:pPr>
              <a:tabLst>
                <a:tab pos="119063" algn="l"/>
              </a:tabLst>
            </a:pPr>
            <a:r>
              <a:rPr lang="en-US" sz="800" b="1" dirty="0"/>
              <a:t>  7:46 1/10 @ 25 - Vandergriff 20yd Run (Crawford)</a:t>
            </a:r>
          </a:p>
          <a:p>
            <a:pPr>
              <a:tabLst>
                <a:tab pos="119063" algn="l"/>
              </a:tabLst>
            </a:pPr>
            <a:r>
              <a:rPr lang="en-US" sz="800" b="1" dirty="0"/>
              <a:t>  6:54 1/10 @ 45 - </a:t>
            </a:r>
            <a:r>
              <a:rPr lang="en-US" sz="800" b="1" dirty="0" err="1"/>
              <a:t>Haushalter</a:t>
            </a:r>
            <a:r>
              <a:rPr lang="en-US" sz="800" b="1" dirty="0"/>
              <a:t> to Henley 3yd Run (Kuehn)</a:t>
            </a:r>
          </a:p>
          <a:p>
            <a:pPr>
              <a:tabLst>
                <a:tab pos="119063" algn="l"/>
              </a:tabLst>
            </a:pPr>
            <a:r>
              <a:rPr lang="en-US" sz="800" b="1" dirty="0"/>
              <a:t>  5:16 2/7 @ 48 - Henley 22yd Run OB</a:t>
            </a:r>
          </a:p>
          <a:p>
            <a:pPr>
              <a:tabLst>
                <a:tab pos="228600" algn="l"/>
              </a:tabLst>
            </a:pPr>
            <a:r>
              <a:rPr lang="en-US" sz="800" b="1" dirty="0"/>
              <a:t>  3:30 1/10 @ D30 -  </a:t>
            </a:r>
            <a:r>
              <a:rPr lang="en-US" sz="800" b="1" dirty="0" err="1"/>
              <a:t>Haushalter</a:t>
            </a:r>
            <a:r>
              <a:rPr lang="en-US" sz="800" b="1" dirty="0"/>
              <a:t> pass to Bradley / INT Showboats Kuehn 	@ D39 / 35yd INT Return OB</a:t>
            </a:r>
          </a:p>
          <a:p>
            <a:pPr>
              <a:tabLst>
                <a:tab pos="119063" algn="l"/>
              </a:tabLst>
            </a:pPr>
            <a:r>
              <a:rPr lang="en-US" sz="800" b="1" dirty="0"/>
              <a:t>Showboats @ D26</a:t>
            </a:r>
          </a:p>
          <a:p>
            <a:pPr>
              <a:tabLst>
                <a:tab pos="119063" algn="l"/>
              </a:tabLst>
            </a:pPr>
            <a:r>
              <a:rPr lang="en-US" sz="800" b="1" dirty="0"/>
              <a:t>  2:28 1/10 @ D26 - Lewis pass to Carney @ D4 INC</a:t>
            </a:r>
          </a:p>
          <a:p>
            <a:pPr>
              <a:tabLst>
                <a:tab pos="119063" algn="l"/>
              </a:tabLst>
            </a:pPr>
            <a:r>
              <a:rPr lang="en-US" sz="800" b="1" dirty="0"/>
              <a:t>  1:31 2/10 @ D26 - Lewis pass to Shirk @ D16 INC</a:t>
            </a:r>
          </a:p>
          <a:p>
            <a:pPr>
              <a:tabLst>
                <a:tab pos="119063" algn="l"/>
              </a:tabLst>
            </a:pPr>
            <a:r>
              <a:rPr lang="en-US" sz="800" b="1" dirty="0"/>
              <a:t>  0:47 3/10 @ D26 - Lewis pass to Reid @ D26 INC - Time Expires</a:t>
            </a:r>
          </a:p>
          <a:p>
            <a:pPr>
              <a:tabLst>
                <a:tab pos="119063" algn="l"/>
              </a:tabLst>
            </a:pPr>
            <a:r>
              <a:rPr lang="en-US" sz="800" b="1" dirty="0">
                <a:latin typeface="Arial Black" panose="020B0A04020102020204" pitchFamily="34" charset="0"/>
              </a:rPr>
              <a:t>End of QTR	Cherokees 7 Showboats 7</a:t>
            </a:r>
          </a:p>
          <a:p>
            <a:pPr>
              <a:tabLst>
                <a:tab pos="119063" algn="l"/>
              </a:tabLst>
            </a:pPr>
            <a:r>
              <a:rPr lang="en-US" sz="800" b="1" dirty="0"/>
              <a:t>2nd Quarter</a:t>
            </a:r>
          </a:p>
          <a:p>
            <a:pPr>
              <a:tabLst>
                <a:tab pos="119063" algn="l"/>
              </a:tabLst>
            </a:pPr>
            <a:r>
              <a:rPr lang="en-US" sz="800" b="1" dirty="0"/>
              <a:t>15:00 4/10 @ D26 -  43yd FG Att. GOOD</a:t>
            </a:r>
          </a:p>
          <a:p>
            <a:pPr>
              <a:tabLst>
                <a:tab pos="119063" algn="l"/>
                <a:tab pos="342900" algn="l"/>
              </a:tabLst>
            </a:pPr>
            <a:r>
              <a:rPr lang="en-US" sz="800" b="1" dirty="0"/>
              <a:t>		Cherokees 7 Showboats 10</a:t>
            </a:r>
          </a:p>
          <a:p>
            <a:pPr>
              <a:tabLst>
                <a:tab pos="285750" algn="l"/>
              </a:tabLst>
            </a:pPr>
            <a:r>
              <a:rPr lang="en-US" sz="800" b="1" dirty="0"/>
              <a:t>14:47 KO Showboats to Cherokees 73 yds to -8yds in end zone / 	TOUCHBACK</a:t>
            </a:r>
          </a:p>
          <a:p>
            <a:pPr>
              <a:tabLst>
                <a:tab pos="119063" algn="l"/>
              </a:tabLst>
            </a:pPr>
            <a:r>
              <a:rPr lang="en-US" sz="800" b="1" dirty="0"/>
              <a:t>Cherokees @ their 25</a:t>
            </a:r>
          </a:p>
          <a:p>
            <a:pPr>
              <a:tabLst>
                <a:tab pos="119063" algn="l"/>
              </a:tabLst>
            </a:pPr>
            <a:r>
              <a:rPr lang="en-US" sz="800" b="1" dirty="0"/>
              <a:t>14:47 1/10 @ 25 - </a:t>
            </a:r>
            <a:r>
              <a:rPr lang="en-US" sz="800" b="1" dirty="0" err="1"/>
              <a:t>Haushalter</a:t>
            </a:r>
            <a:r>
              <a:rPr lang="en-US" sz="800" b="1" dirty="0"/>
              <a:t> to Henley 1yd Run (Carney)</a:t>
            </a:r>
          </a:p>
          <a:p>
            <a:pPr>
              <a:tabLst>
                <a:tab pos="119063" algn="l"/>
              </a:tabLst>
            </a:pPr>
            <a:r>
              <a:rPr lang="en-US" sz="800" b="1" dirty="0"/>
              <a:t>14:17 2/9 @ 26 - Vandergriff 74yd Run TD</a:t>
            </a:r>
          </a:p>
          <a:p>
            <a:pPr>
              <a:tabLst>
                <a:tab pos="119063" algn="l"/>
              </a:tabLst>
            </a:pPr>
            <a:r>
              <a:rPr lang="en-US" sz="800" b="1" dirty="0"/>
              <a:t>13:35 Conversion Kick GOOD</a:t>
            </a:r>
          </a:p>
          <a:p>
            <a:pPr>
              <a:tabLst>
                <a:tab pos="119063" algn="l"/>
                <a:tab pos="342900" algn="l"/>
              </a:tabLst>
            </a:pPr>
            <a:r>
              <a:rPr lang="en-US" sz="800" b="1" dirty="0"/>
              <a:t>		Cherokees 14 Showboats 10</a:t>
            </a:r>
          </a:p>
          <a:p>
            <a:pPr>
              <a:tabLst>
                <a:tab pos="119063" algn="l"/>
              </a:tabLst>
            </a:pPr>
            <a:r>
              <a:rPr lang="en-US" sz="800" b="1" dirty="0"/>
              <a:t>13:35 KO Cherokees to Showboats 57 yds to 8 / Crawford 35yd KR OB</a:t>
            </a:r>
          </a:p>
          <a:p>
            <a:pPr>
              <a:tabLst>
                <a:tab pos="119063" algn="l"/>
              </a:tabLst>
            </a:pPr>
            <a:r>
              <a:rPr lang="en-US" sz="800" b="1" dirty="0"/>
              <a:t>Showboats @ their 43</a:t>
            </a:r>
          </a:p>
          <a:p>
            <a:pPr>
              <a:tabLst>
                <a:tab pos="119063" algn="l"/>
              </a:tabLst>
            </a:pPr>
            <a:r>
              <a:rPr lang="en-US" sz="800" b="1" dirty="0"/>
              <a:t>13:03 1/10 @ 43 - Quarles -3yd Run (Snyder) </a:t>
            </a:r>
          </a:p>
          <a:p>
            <a:pPr>
              <a:tabLst>
                <a:tab pos="119063" algn="l"/>
              </a:tabLst>
            </a:pPr>
            <a:r>
              <a:rPr lang="en-US" sz="800" b="1" dirty="0"/>
              <a:t>12:41 2/13 @ 40 - Lewis 58yd Run OB</a:t>
            </a:r>
          </a:p>
          <a:p>
            <a:pPr>
              <a:tabLst>
                <a:tab pos="119063" algn="l"/>
              </a:tabLst>
            </a:pPr>
            <a:r>
              <a:rPr lang="en-US" sz="800" b="1" dirty="0"/>
              <a:t>10:54 1/G @ 2 - Quarles -5yd Run (Kunka)</a:t>
            </a:r>
          </a:p>
          <a:p>
            <a:pPr>
              <a:tabLst>
                <a:tab pos="119063" algn="l"/>
              </a:tabLst>
            </a:pPr>
            <a:r>
              <a:rPr lang="en-US" sz="800" b="1" dirty="0"/>
              <a:t>10:02 2/G @ 7 - Lewis pass to Crawford @ 14 / COMP 7yds TD</a:t>
            </a:r>
          </a:p>
          <a:p>
            <a:pPr>
              <a:tabLst>
                <a:tab pos="119063" algn="l"/>
              </a:tabLst>
            </a:pPr>
            <a:r>
              <a:rPr lang="en-US" sz="800" b="1" dirty="0"/>
              <a:t>  9:08 Conversion Kick GOOD</a:t>
            </a:r>
          </a:p>
          <a:p>
            <a:pPr>
              <a:tabLst>
                <a:tab pos="119063" algn="l"/>
                <a:tab pos="342900" algn="l"/>
              </a:tabLst>
            </a:pPr>
            <a:r>
              <a:rPr lang="en-US" sz="800" b="1" dirty="0"/>
              <a:t>		Cherokees 14 Showboats 17</a:t>
            </a:r>
          </a:p>
          <a:p>
            <a:pPr>
              <a:tabLst>
                <a:tab pos="119063" algn="l"/>
              </a:tabLst>
            </a:pPr>
            <a:r>
              <a:rPr lang="en-US" sz="800" b="1" dirty="0"/>
              <a:t>  9:08 KO Showboats to Cherokees 47yds to 18 / Bradley 23yd KR (Reid)</a:t>
            </a:r>
          </a:p>
          <a:p>
            <a:pPr>
              <a:tabLst>
                <a:tab pos="228600" algn="l"/>
              </a:tabLst>
            </a:pPr>
            <a:r>
              <a:rPr lang="en-US" sz="800" b="1" dirty="0"/>
              <a:t>	Cherokees @ their 41  </a:t>
            </a:r>
          </a:p>
          <a:p>
            <a:pPr>
              <a:tabLst>
                <a:tab pos="119063" algn="l"/>
              </a:tabLst>
            </a:pPr>
            <a:r>
              <a:rPr lang="en-US" sz="800" b="1" dirty="0"/>
              <a:t>  8:52 1/10 @ 41 - Vandergriff 24yd Run (Reid)</a:t>
            </a:r>
          </a:p>
          <a:p>
            <a:pPr>
              <a:tabLst>
                <a:tab pos="119063" algn="l"/>
              </a:tabLst>
            </a:pPr>
            <a:r>
              <a:rPr lang="en-US" sz="800" b="1" dirty="0"/>
              <a:t>  8:03 1/10 @ D35 - Henley 27yd Run (Smith)</a:t>
            </a:r>
          </a:p>
          <a:p>
            <a:pPr>
              <a:tabLst>
                <a:tab pos="119063" algn="l"/>
              </a:tabLst>
            </a:pPr>
            <a:r>
              <a:rPr lang="en-US" sz="800" b="1" dirty="0"/>
              <a:t>  6:58 1/G @ D8 - </a:t>
            </a:r>
            <a:r>
              <a:rPr lang="en-US" sz="800" b="1" dirty="0" err="1"/>
              <a:t>Haushalter</a:t>
            </a:r>
            <a:r>
              <a:rPr lang="en-US" sz="800" b="1" dirty="0"/>
              <a:t> to Vandergriff 8yd Run TD</a:t>
            </a:r>
          </a:p>
          <a:p>
            <a:pPr>
              <a:tabLst>
                <a:tab pos="119063" algn="l"/>
              </a:tabLst>
            </a:pPr>
            <a:r>
              <a:rPr lang="en-US" sz="800" b="1" dirty="0"/>
              <a:t>  5:57 Conversion Kick NO GOOD (Short)</a:t>
            </a:r>
          </a:p>
          <a:p>
            <a:pPr>
              <a:tabLst>
                <a:tab pos="119063" algn="l"/>
                <a:tab pos="342900" algn="l"/>
              </a:tabLst>
            </a:pPr>
            <a:r>
              <a:rPr lang="en-US" sz="800" b="1" dirty="0"/>
              <a:t>		Cherokees 20 Showboats 17</a:t>
            </a:r>
          </a:p>
          <a:p>
            <a:pPr>
              <a:tabLst>
                <a:tab pos="119063" algn="l"/>
              </a:tabLst>
            </a:pPr>
            <a:r>
              <a:rPr lang="en-US" sz="800" b="1" dirty="0"/>
              <a:t>  5:57 KO Cherokees to Showboats 62yds to 3 / Shirk 32yd KR (Fuller)</a:t>
            </a:r>
          </a:p>
          <a:p>
            <a:pPr>
              <a:tabLst>
                <a:tab pos="119063" algn="l"/>
              </a:tabLst>
            </a:pPr>
            <a:r>
              <a:rPr lang="en-US" sz="800" b="1" dirty="0"/>
              <a:t>Showboats @ their 35</a:t>
            </a:r>
          </a:p>
          <a:p>
            <a:pPr>
              <a:tabLst>
                <a:tab pos="119063" algn="l"/>
              </a:tabLst>
            </a:pPr>
            <a:r>
              <a:rPr lang="en-US" sz="800" b="1" dirty="0"/>
              <a:t>  5:19 1/10 @ 35 - Lewis 24yd Run (Snyder)</a:t>
            </a:r>
          </a:p>
          <a:p>
            <a:pPr>
              <a:tabLst>
                <a:tab pos="119063" algn="l"/>
              </a:tabLst>
            </a:pPr>
            <a:r>
              <a:rPr lang="en-US" sz="800" b="1" dirty="0"/>
              <a:t>  3:36 1/10 @ D41 - Reid 36yd Run (Kunka)</a:t>
            </a:r>
          </a:p>
          <a:p>
            <a:pPr>
              <a:tabLst>
                <a:tab pos="119063" algn="l"/>
              </a:tabLst>
            </a:pPr>
            <a:r>
              <a:rPr lang="en-US" sz="800" b="1" dirty="0"/>
              <a:t>  2:27 1/G @ D5 - No Play - Time allowed to run to 2:00 -Time Out</a:t>
            </a:r>
          </a:p>
          <a:p>
            <a:endParaRPr lang="en-US" sz="800" b="1" dirty="0"/>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5654F358-70B6-405E-8B2B-8D84D4C02BA2}"/>
              </a:ext>
            </a:extLst>
          </p:cNvPr>
          <p:cNvSpPr txBox="1"/>
          <p:nvPr/>
        </p:nvSpPr>
        <p:spPr>
          <a:xfrm>
            <a:off x="3644847" y="3910622"/>
            <a:ext cx="3657600" cy="6340197"/>
          </a:xfrm>
          <a:prstGeom prst="rect">
            <a:avLst/>
          </a:prstGeom>
          <a:noFill/>
        </p:spPr>
        <p:txBody>
          <a:bodyPr wrap="square" rtlCol="0">
            <a:spAutoFit/>
          </a:bodyPr>
          <a:lstStyle/>
          <a:p>
            <a:r>
              <a:rPr lang="en-US" sz="800" b="1" dirty="0"/>
              <a:t>TWO MINUTE WARNING</a:t>
            </a:r>
          </a:p>
          <a:p>
            <a:r>
              <a:rPr lang="en-US" sz="800" b="1" dirty="0"/>
              <a:t>  2:00 1/G @ D5 - Lewis pass to Crawford in end zone INC</a:t>
            </a:r>
          </a:p>
          <a:p>
            <a:r>
              <a:rPr lang="en-US" sz="800" b="1" dirty="0"/>
              <a:t>  1:44 2/G @ D5 - Lewis pass to Carney in end zone INC </a:t>
            </a:r>
          </a:p>
          <a:p>
            <a:r>
              <a:rPr lang="en-US" sz="800" b="1" dirty="0"/>
              <a:t>  1:32 3/G @ D5 - Lewis “Shotgun” scramble -2yd Run (FP)</a:t>
            </a:r>
          </a:p>
          <a:p>
            <a:pPr>
              <a:tabLst>
                <a:tab pos="114300" algn="l"/>
              </a:tabLst>
            </a:pPr>
            <a:r>
              <a:rPr lang="en-US" sz="800" b="1" dirty="0"/>
              <a:t>  1:11 4/G @ D7 - 24yd FG Att. - Time allowed to run to 0:32 Showboats call Time 	Out (1st)</a:t>
            </a:r>
          </a:p>
          <a:p>
            <a:r>
              <a:rPr lang="en-US" sz="800" b="1" dirty="0"/>
              <a:t>  0:32 4/G @ D7 - 24 yd FG Att. Good</a:t>
            </a:r>
          </a:p>
          <a:p>
            <a:pPr>
              <a:tabLst>
                <a:tab pos="228600" algn="l"/>
                <a:tab pos="457200" algn="l"/>
              </a:tabLst>
            </a:pPr>
            <a:r>
              <a:rPr lang="en-US" sz="800" b="1" dirty="0"/>
              <a:t>		Cherokees 20 Showboats 20</a:t>
            </a:r>
          </a:p>
          <a:p>
            <a:r>
              <a:rPr lang="en-US" sz="800" b="1" dirty="0"/>
              <a:t>  0:23 KO Showboats to Cherokees 43 yds to 22 / </a:t>
            </a:r>
            <a:r>
              <a:rPr lang="en-US" sz="800" b="1" dirty="0" err="1"/>
              <a:t>Haushalter</a:t>
            </a:r>
            <a:r>
              <a:rPr lang="en-US" sz="800" b="1" dirty="0"/>
              <a:t> 18yd KR (Shirk)</a:t>
            </a:r>
          </a:p>
          <a:p>
            <a:r>
              <a:rPr lang="en-US" sz="800" b="1" dirty="0"/>
              <a:t>  0:05 1/10 @ 40 - </a:t>
            </a:r>
            <a:r>
              <a:rPr lang="en-US" sz="800" b="1" dirty="0" err="1"/>
              <a:t>Haushalter</a:t>
            </a:r>
            <a:r>
              <a:rPr lang="en-US" sz="800" b="1" dirty="0"/>
              <a:t> -2 yard Run (Kneel down) - Time Expires</a:t>
            </a:r>
          </a:p>
          <a:p>
            <a:pPr>
              <a:tabLst>
                <a:tab pos="1143000" algn="l"/>
              </a:tabLst>
            </a:pPr>
            <a:r>
              <a:rPr lang="en-US" sz="800" b="1" dirty="0">
                <a:latin typeface="Arial Black" panose="020B0A04020102020204" pitchFamily="34" charset="0"/>
              </a:rPr>
              <a:t>End of QTR - Halftime	Cherokees 20 Showboats 20</a:t>
            </a:r>
          </a:p>
          <a:p>
            <a:pPr>
              <a:tabLst>
                <a:tab pos="1143000" algn="l"/>
              </a:tabLst>
            </a:pPr>
            <a:r>
              <a:rPr lang="en-US" sz="800" b="1" dirty="0"/>
              <a:t>3rd Quarter</a:t>
            </a:r>
          </a:p>
          <a:p>
            <a:pPr>
              <a:tabLst>
                <a:tab pos="1143000" algn="l"/>
              </a:tabLst>
            </a:pPr>
            <a:r>
              <a:rPr lang="en-US" sz="800" b="1" dirty="0"/>
              <a:t>Showboats to receive 2nd Half Kickoff</a:t>
            </a:r>
          </a:p>
          <a:p>
            <a:pPr>
              <a:tabLst>
                <a:tab pos="1143000" algn="l"/>
              </a:tabLst>
            </a:pPr>
            <a:r>
              <a:rPr lang="en-US" sz="800" b="1" dirty="0"/>
              <a:t>15:00 KO Cherokees to Showboats 62yds to 3 / Crawford 25yd KR (Snyder)</a:t>
            </a:r>
          </a:p>
          <a:p>
            <a:pPr>
              <a:tabLst>
                <a:tab pos="1143000" algn="l"/>
              </a:tabLst>
            </a:pPr>
            <a:r>
              <a:rPr lang="en-US" sz="800" b="1" dirty="0"/>
              <a:t>Showboats @ their 27</a:t>
            </a:r>
          </a:p>
          <a:p>
            <a:pPr>
              <a:tabLst>
                <a:tab pos="1143000" algn="l"/>
              </a:tabLst>
            </a:pPr>
            <a:r>
              <a:rPr lang="en-US" sz="800" b="1" dirty="0"/>
              <a:t>14:44 1/10 @ 27 - Quarles 15yd Run (Brown)</a:t>
            </a:r>
          </a:p>
          <a:p>
            <a:pPr>
              <a:tabLst>
                <a:tab pos="1143000" algn="l"/>
              </a:tabLst>
            </a:pPr>
            <a:r>
              <a:rPr lang="en-US" sz="800" b="1" dirty="0"/>
              <a:t>14:02 1/10 @ 42 - Lewis pass to Carney @ D42 INC</a:t>
            </a:r>
          </a:p>
          <a:p>
            <a:pPr>
              <a:tabLst>
                <a:tab pos="1143000" algn="l"/>
              </a:tabLst>
            </a:pPr>
            <a:r>
              <a:rPr lang="en-US" sz="800" b="1" dirty="0"/>
              <a:t>13:23 2/10 @ 42 - Reid 9yd Run (Brown)</a:t>
            </a:r>
          </a:p>
          <a:p>
            <a:pPr>
              <a:tabLst>
                <a:tab pos="1143000" algn="l"/>
              </a:tabLst>
            </a:pPr>
            <a:r>
              <a:rPr lang="en-US" sz="800" b="1" dirty="0"/>
              <a:t>12:22 3/1 @ D49 - Reid 31yd Run OB</a:t>
            </a:r>
          </a:p>
          <a:p>
            <a:pPr>
              <a:tabLst>
                <a:tab pos="1143000" algn="l"/>
              </a:tabLst>
            </a:pPr>
            <a:r>
              <a:rPr lang="en-US" sz="800" b="1" dirty="0"/>
              <a:t>11:02 1/10 @ D 18 - Lewis to Quarles 18yds TD</a:t>
            </a:r>
          </a:p>
          <a:p>
            <a:pPr>
              <a:tabLst>
                <a:tab pos="1143000" algn="l"/>
              </a:tabLst>
            </a:pPr>
            <a:r>
              <a:rPr lang="en-US" sz="800" b="1" dirty="0"/>
              <a:t>  9:58 Conversion Kick GOOD</a:t>
            </a:r>
          </a:p>
          <a:p>
            <a:pPr>
              <a:tabLst>
                <a:tab pos="457200" algn="l"/>
                <a:tab pos="1143000" algn="l"/>
              </a:tabLst>
            </a:pPr>
            <a:r>
              <a:rPr lang="en-US" sz="800" b="1" dirty="0"/>
              <a:t>	Cherokees 20 Showboats 27</a:t>
            </a:r>
          </a:p>
          <a:p>
            <a:pPr>
              <a:tabLst>
                <a:tab pos="1143000" algn="l"/>
              </a:tabLst>
            </a:pPr>
            <a:r>
              <a:rPr lang="en-US" sz="800" b="1" dirty="0"/>
              <a:t>  9:58 KO Showboats to Cherokees 43yds to 22 / Hogan 15yd KR (Kuehn)</a:t>
            </a:r>
          </a:p>
          <a:p>
            <a:pPr>
              <a:tabLst>
                <a:tab pos="1143000" algn="l"/>
              </a:tabLst>
            </a:pPr>
            <a:r>
              <a:rPr lang="en-US" sz="800" b="1" dirty="0"/>
              <a:t>Cherokees @ their 37</a:t>
            </a:r>
          </a:p>
          <a:p>
            <a:pPr>
              <a:tabLst>
                <a:tab pos="1143000" algn="l"/>
              </a:tabLst>
            </a:pPr>
            <a:r>
              <a:rPr lang="en-US" sz="800" b="1" dirty="0"/>
              <a:t>  9:41 1/10 @ 37 - Henley 6yd Run (Kuehn)</a:t>
            </a:r>
          </a:p>
          <a:p>
            <a:pPr>
              <a:tabLst>
                <a:tab pos="228600" algn="l"/>
                <a:tab pos="1143000" algn="l"/>
              </a:tabLst>
            </a:pPr>
            <a:r>
              <a:rPr lang="en-US" sz="800" b="1" dirty="0"/>
              <a:t>  8:56 2/4 @ 43 - Lewis FUMBLE @ 32 recovered by Showboats Shirk / 2yd FR 	Return - Lewis -11yd Run (Fumble)</a:t>
            </a:r>
          </a:p>
          <a:p>
            <a:pPr>
              <a:tabLst>
                <a:tab pos="1143000" algn="l"/>
              </a:tabLst>
            </a:pPr>
            <a:r>
              <a:rPr lang="en-US" sz="800" b="1" dirty="0"/>
              <a:t>Showboats @ D30</a:t>
            </a:r>
          </a:p>
          <a:p>
            <a:pPr>
              <a:tabLst>
                <a:tab pos="1143000" algn="l"/>
              </a:tabLst>
            </a:pPr>
            <a:r>
              <a:rPr lang="en-US" sz="800" b="1" dirty="0"/>
              <a:t>  7:33 1/10 @ D30 - Lewis to Quarles 7yd Run (Bradley)</a:t>
            </a:r>
          </a:p>
          <a:p>
            <a:pPr>
              <a:tabLst>
                <a:tab pos="1143000" algn="l"/>
              </a:tabLst>
            </a:pPr>
            <a:r>
              <a:rPr lang="en-US" sz="800" b="1" dirty="0"/>
              <a:t>  7:02 2/3 @ D23 - Reid 23 yd Run TD</a:t>
            </a:r>
          </a:p>
          <a:p>
            <a:pPr>
              <a:tabLst>
                <a:tab pos="1143000" algn="l"/>
              </a:tabLst>
            </a:pPr>
            <a:r>
              <a:rPr lang="en-US" sz="800" b="1" dirty="0"/>
              <a:t>  5:33 Conversion Kick GOOD </a:t>
            </a:r>
          </a:p>
          <a:p>
            <a:pPr>
              <a:tabLst>
                <a:tab pos="457200" algn="l"/>
                <a:tab pos="1143000" algn="l"/>
              </a:tabLst>
            </a:pPr>
            <a:r>
              <a:rPr lang="en-US" sz="800" b="1" dirty="0"/>
              <a:t>	Cherokees 20 Showboats 34</a:t>
            </a:r>
          </a:p>
          <a:p>
            <a:pPr>
              <a:tabLst>
                <a:tab pos="1143000" algn="l"/>
              </a:tabLst>
            </a:pPr>
            <a:r>
              <a:rPr lang="en-US" sz="800" b="1" dirty="0"/>
              <a:t>  5:33 KO Showboats to Cherokees 53yds to 12 / Bradley 26yd KR (Quarles)</a:t>
            </a:r>
          </a:p>
          <a:p>
            <a:pPr>
              <a:tabLst>
                <a:tab pos="1143000" algn="l"/>
              </a:tabLst>
            </a:pPr>
            <a:r>
              <a:rPr lang="en-US" sz="800" b="1" dirty="0"/>
              <a:t>Cherokees @ their 38  </a:t>
            </a:r>
          </a:p>
          <a:p>
            <a:pPr>
              <a:tabLst>
                <a:tab pos="1143000" algn="l"/>
              </a:tabLst>
            </a:pPr>
            <a:r>
              <a:rPr lang="en-US" sz="800" b="1" dirty="0"/>
              <a:t>  5:19 1/10 @ 38 - </a:t>
            </a:r>
            <a:r>
              <a:rPr lang="en-US" sz="800" b="1" dirty="0" err="1"/>
              <a:t>Haushalter</a:t>
            </a:r>
            <a:r>
              <a:rPr lang="en-US" sz="800" b="1" dirty="0"/>
              <a:t> to Brown -3yd Run (Smith)</a:t>
            </a:r>
          </a:p>
          <a:p>
            <a:pPr>
              <a:tabLst>
                <a:tab pos="1143000" algn="l"/>
              </a:tabLst>
            </a:pPr>
            <a:r>
              <a:rPr lang="en-US" sz="800" b="1" dirty="0"/>
              <a:t>  4:18 2/13 @ 35 - Vandergriff 65yd run TD</a:t>
            </a:r>
          </a:p>
          <a:p>
            <a:pPr>
              <a:tabLst>
                <a:tab pos="1143000" algn="l"/>
              </a:tabLst>
            </a:pPr>
            <a:r>
              <a:rPr lang="en-US" sz="800" b="1" dirty="0"/>
              <a:t>  3:05 Conversion Kick GOOD </a:t>
            </a:r>
          </a:p>
          <a:p>
            <a:pPr>
              <a:tabLst>
                <a:tab pos="457200" algn="l"/>
                <a:tab pos="1143000" algn="l"/>
              </a:tabLst>
            </a:pPr>
            <a:r>
              <a:rPr lang="en-US" sz="800" b="1" dirty="0"/>
              <a:t>	Cherokees 27 Showboats 34</a:t>
            </a:r>
          </a:p>
          <a:p>
            <a:pPr>
              <a:tabLst>
                <a:tab pos="1143000" algn="l"/>
              </a:tabLst>
            </a:pPr>
            <a:r>
              <a:rPr lang="en-US" sz="800" b="1" dirty="0"/>
              <a:t>  3:05 KO Cherokees to Showboats 38yds to 27 / Shirk 15yd KR (FP)</a:t>
            </a:r>
          </a:p>
          <a:p>
            <a:pPr>
              <a:tabLst>
                <a:tab pos="1143000" algn="l"/>
              </a:tabLst>
            </a:pPr>
            <a:r>
              <a:rPr lang="en-US" sz="800" b="1" dirty="0"/>
              <a:t>Showboats @ their 42</a:t>
            </a:r>
          </a:p>
          <a:p>
            <a:pPr>
              <a:tabLst>
                <a:tab pos="1143000" algn="l"/>
              </a:tabLst>
            </a:pPr>
            <a:r>
              <a:rPr lang="en-US" sz="800" b="1" dirty="0"/>
              <a:t>  2:50 1/10 @ 42 - Lewis to Reid -4yd Run (Vandergriff)</a:t>
            </a:r>
          </a:p>
          <a:p>
            <a:pPr>
              <a:tabLst>
                <a:tab pos="1143000" algn="l"/>
              </a:tabLst>
            </a:pPr>
            <a:r>
              <a:rPr lang="en-US" sz="800" b="1" dirty="0"/>
              <a:t>  2:14 2/14 @ 38 - Quarles 14yd Run OB</a:t>
            </a:r>
          </a:p>
          <a:p>
            <a:pPr>
              <a:tabLst>
                <a:tab pos="228600" algn="l"/>
                <a:tab pos="1143000" algn="l"/>
              </a:tabLst>
            </a:pPr>
            <a:r>
              <a:rPr lang="en-US" sz="800" b="1" dirty="0"/>
              <a:t>  0:57 1/10 @ D48 - Lewis pass to Reid @ 40 COMP 3yds (</a:t>
            </a:r>
            <a:r>
              <a:rPr lang="en-US" sz="800" b="1" dirty="0" err="1"/>
              <a:t>Haushalter</a:t>
            </a:r>
            <a:r>
              <a:rPr lang="en-US" sz="800" b="1" dirty="0"/>
              <a:t>) - Time 	Expires</a:t>
            </a:r>
          </a:p>
          <a:p>
            <a:pPr>
              <a:tabLst>
                <a:tab pos="685800" algn="l"/>
                <a:tab pos="1143000" algn="l"/>
              </a:tabLst>
            </a:pPr>
            <a:r>
              <a:rPr lang="en-US" sz="800" b="1" dirty="0">
                <a:latin typeface="Arial Black" panose="020B0A04020102020204" pitchFamily="34" charset="0"/>
              </a:rPr>
              <a:t>End of QTR	Cherokees 27 Showboats 34</a:t>
            </a:r>
          </a:p>
          <a:p>
            <a:pPr>
              <a:tabLst>
                <a:tab pos="1143000" algn="l"/>
              </a:tabLst>
            </a:pPr>
            <a:endParaRPr lang="en-US" sz="800" b="1" dirty="0">
              <a:latin typeface="Arial Black" panose="020B0A04020102020204" pitchFamily="34" charset="0"/>
            </a:endParaRP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29722627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FF4AE008-DDF8-422A-9E80-8630F73E4563}"/>
              </a:ext>
            </a:extLst>
          </p:cNvPr>
          <p:cNvSpPr txBox="1"/>
          <p:nvPr/>
        </p:nvSpPr>
        <p:spPr>
          <a:xfrm>
            <a:off x="478463" y="260738"/>
            <a:ext cx="3200400" cy="3293209"/>
          </a:xfrm>
          <a:prstGeom prst="rect">
            <a:avLst/>
          </a:prstGeom>
          <a:noFill/>
        </p:spPr>
        <p:txBody>
          <a:bodyPr wrap="square" rtlCol="0">
            <a:spAutoFit/>
          </a:bodyPr>
          <a:lstStyle/>
          <a:p>
            <a:r>
              <a:rPr lang="en-US" sz="800" b="1" dirty="0"/>
              <a:t>4th Quarter</a:t>
            </a:r>
          </a:p>
          <a:p>
            <a:r>
              <a:rPr lang="en-US" sz="800" b="1" dirty="0"/>
              <a:t>15:00 2/7 @ D45 - Lewis to Reid -5yd Run (FP)</a:t>
            </a:r>
          </a:p>
          <a:p>
            <a:r>
              <a:rPr lang="en-US" sz="800" b="1" dirty="0"/>
              <a:t>14:35 3/12 @ 50 - Lewis pass to Quarles @ D46 50yds TD</a:t>
            </a:r>
          </a:p>
          <a:p>
            <a:r>
              <a:rPr lang="en-US" sz="800" b="1" dirty="0"/>
              <a:t>13:40 Conversion Kick FAILED (Blocked) </a:t>
            </a:r>
          </a:p>
          <a:p>
            <a:pPr>
              <a:tabLst>
                <a:tab pos="457200" algn="l"/>
              </a:tabLst>
            </a:pPr>
            <a:r>
              <a:rPr lang="en-US" sz="800" b="1" dirty="0"/>
              <a:t>	Cherokees 27 Showboats 40</a:t>
            </a:r>
          </a:p>
          <a:p>
            <a:r>
              <a:rPr lang="en-US" sz="800" b="1" dirty="0"/>
              <a:t>13:40 KO Showboats to Cherokees 55yds to 15 / Henley 85yd KR TD</a:t>
            </a:r>
          </a:p>
          <a:p>
            <a:r>
              <a:rPr lang="en-US" sz="800" b="1" dirty="0"/>
              <a:t>13:00 Conversion Kick GOOD </a:t>
            </a:r>
          </a:p>
          <a:p>
            <a:pPr>
              <a:tabLst>
                <a:tab pos="457200" algn="l"/>
              </a:tabLst>
            </a:pPr>
            <a:r>
              <a:rPr lang="en-US" sz="800" b="1" dirty="0"/>
              <a:t>	Cherokees 34 Showboats 40</a:t>
            </a:r>
          </a:p>
          <a:p>
            <a:r>
              <a:rPr lang="en-US" sz="800" b="1" dirty="0"/>
              <a:t>13:00 KO Cherokees to Showboats 54yds to 11 / Reid 9yd KR (FP)</a:t>
            </a:r>
          </a:p>
          <a:p>
            <a:r>
              <a:rPr lang="en-US" sz="800" b="1" dirty="0"/>
              <a:t>Showboats @ their 20</a:t>
            </a:r>
          </a:p>
          <a:p>
            <a:r>
              <a:rPr lang="en-US" sz="800" b="1" dirty="0"/>
              <a:t>12:34 1/10 @ 20 - Reid 80yd Run TD</a:t>
            </a:r>
          </a:p>
          <a:p>
            <a:r>
              <a:rPr lang="en-US" sz="800" b="1" dirty="0"/>
              <a:t>11:11 Conversion Kick GOOD </a:t>
            </a:r>
          </a:p>
          <a:p>
            <a:pPr>
              <a:tabLst>
                <a:tab pos="457200" algn="l"/>
              </a:tabLst>
            </a:pPr>
            <a:r>
              <a:rPr lang="en-US" sz="800" b="1" dirty="0"/>
              <a:t>	Cherokees 34 Showboats 46</a:t>
            </a:r>
          </a:p>
          <a:p>
            <a:r>
              <a:rPr lang="en-US" sz="800" b="1" dirty="0"/>
              <a:t>11:11 KO Showboats to Cherokees 57yds to 8 / Hogan 19yd KR (Clark)</a:t>
            </a:r>
          </a:p>
          <a:p>
            <a:r>
              <a:rPr lang="en-US" sz="800" b="1" dirty="0"/>
              <a:t>10:43 1/10 @ 27 - </a:t>
            </a:r>
            <a:r>
              <a:rPr lang="en-US" sz="800" b="1" dirty="0" err="1"/>
              <a:t>Haushalter</a:t>
            </a:r>
            <a:r>
              <a:rPr lang="en-US" sz="800" b="1" dirty="0"/>
              <a:t> pass to Hogan @ 36 INC</a:t>
            </a:r>
          </a:p>
          <a:p>
            <a:r>
              <a:rPr lang="en-US" sz="800" b="1" dirty="0"/>
              <a:t>10:34 - 2/10 @ 27 - </a:t>
            </a:r>
            <a:r>
              <a:rPr lang="en-US" sz="800" b="1" dirty="0" err="1"/>
              <a:t>Haushalter</a:t>
            </a:r>
            <a:r>
              <a:rPr lang="en-US" sz="800" b="1" dirty="0"/>
              <a:t> “Shotgun” pass to Brown @ 30 INC</a:t>
            </a:r>
          </a:p>
          <a:p>
            <a:pPr>
              <a:tabLst>
                <a:tab pos="228600" algn="l"/>
              </a:tabLst>
            </a:pPr>
            <a:r>
              <a:rPr lang="en-US" sz="800" b="1" dirty="0"/>
              <a:t>  9:53 - 3/10 @ 27 - </a:t>
            </a:r>
            <a:r>
              <a:rPr lang="en-US" sz="800" b="1" dirty="0" err="1"/>
              <a:t>Haushalter</a:t>
            </a:r>
            <a:r>
              <a:rPr lang="en-US" sz="800" b="1" dirty="0"/>
              <a:t> “Shotgun” pass to Brown @ 28 COMP </a:t>
            </a:r>
          </a:p>
          <a:p>
            <a:pPr>
              <a:tabLst>
                <a:tab pos="228600" algn="l"/>
              </a:tabLst>
            </a:pPr>
            <a:r>
              <a:rPr lang="en-US" sz="800" b="1" dirty="0"/>
              <a:t>	8yds (Gunn)</a:t>
            </a:r>
          </a:p>
          <a:p>
            <a:r>
              <a:rPr lang="en-US" sz="800" b="1" dirty="0"/>
              <a:t>  8:56 - 4/2 @ 35 - </a:t>
            </a:r>
            <a:r>
              <a:rPr lang="en-US" sz="800" b="1" dirty="0" err="1"/>
              <a:t>Haushalter</a:t>
            </a:r>
            <a:r>
              <a:rPr lang="en-US" sz="800" b="1" dirty="0"/>
              <a:t> “Shotgun” 4yd Run (Smith)</a:t>
            </a:r>
          </a:p>
          <a:p>
            <a:pPr>
              <a:tabLst>
                <a:tab pos="228600" algn="l"/>
              </a:tabLst>
            </a:pPr>
            <a:r>
              <a:rPr lang="en-US" sz="800" b="1" dirty="0"/>
              <a:t>  8:15 - 1/10 @ 39 - </a:t>
            </a:r>
            <a:r>
              <a:rPr lang="en-US" sz="800" b="1" dirty="0" err="1"/>
              <a:t>Haushalter</a:t>
            </a:r>
            <a:r>
              <a:rPr lang="en-US" sz="800" b="1" dirty="0"/>
              <a:t> pass to Vandergriff @ 48 COMP 41yds 	OB</a:t>
            </a:r>
          </a:p>
          <a:p>
            <a:pPr>
              <a:tabLst>
                <a:tab pos="228600" algn="l"/>
              </a:tabLst>
            </a:pPr>
            <a:r>
              <a:rPr lang="en-US" sz="800" b="1" dirty="0"/>
              <a:t>  7:19 - 1/10 @ D20 - </a:t>
            </a:r>
            <a:r>
              <a:rPr lang="en-US" sz="800" b="1" dirty="0" err="1"/>
              <a:t>Haushalter</a:t>
            </a:r>
            <a:r>
              <a:rPr lang="en-US" sz="800" b="1" dirty="0"/>
              <a:t> pass to Vandergriff @ 24 COMP 20yd 	TD </a:t>
            </a:r>
          </a:p>
          <a:p>
            <a:r>
              <a:rPr lang="en-US" sz="800" b="1" dirty="0"/>
              <a:t>  5:58 - Conversion Kick GOOD</a:t>
            </a:r>
          </a:p>
          <a:p>
            <a:r>
              <a:rPr lang="en-US" sz="800" b="1" dirty="0"/>
              <a:t>		Cherokees 41 Showboats 46</a:t>
            </a:r>
          </a:p>
          <a:p>
            <a:r>
              <a:rPr lang="en-US" sz="800" b="1" dirty="0"/>
              <a:t>  </a:t>
            </a:r>
            <a:endParaRPr lang="en-US" sz="1200" b="1" dirty="0"/>
          </a:p>
        </p:txBody>
      </p:sp>
      <p:sp>
        <p:nvSpPr>
          <p:cNvPr id="3" name="TextBox 2">
            <a:extLst>
              <a:ext uri="{FF2B5EF4-FFF2-40B4-BE49-F238E27FC236}">
                <a16:creationId xmlns:a16="http://schemas.microsoft.com/office/drawing/2014/main" xmlns="" id="{F9624EA6-307D-454D-9DFC-EAAB67304A5B}"/>
              </a:ext>
            </a:extLst>
          </p:cNvPr>
          <p:cNvSpPr txBox="1"/>
          <p:nvPr/>
        </p:nvSpPr>
        <p:spPr>
          <a:xfrm>
            <a:off x="3636337" y="260738"/>
            <a:ext cx="3657600" cy="3046988"/>
          </a:xfrm>
          <a:prstGeom prst="rect">
            <a:avLst/>
          </a:prstGeom>
          <a:noFill/>
        </p:spPr>
        <p:txBody>
          <a:bodyPr wrap="square" rtlCol="0">
            <a:spAutoFit/>
          </a:bodyPr>
          <a:lstStyle/>
          <a:p>
            <a:pPr>
              <a:tabLst>
                <a:tab pos="228600" algn="l"/>
              </a:tabLst>
            </a:pPr>
            <a:r>
              <a:rPr lang="en-US" sz="800" b="1" dirty="0"/>
              <a:t> 5:58 KO Cherokees to Showboats “Onside Kick” 8yds to 43 / Cherokees Bradley - 	“first to touch” @ the 43 - Ruling “Short kick - illegally touched” / Ball to 	Showboats at the point of illegal </a:t>
            </a:r>
            <a:r>
              <a:rPr lang="en-US" sz="800" b="1" dirty="0" err="1"/>
              <a:t>touch.Showboats</a:t>
            </a:r>
            <a:r>
              <a:rPr lang="en-US" sz="800" b="1" dirty="0"/>
              <a:t> @ D43</a:t>
            </a:r>
          </a:p>
          <a:p>
            <a:r>
              <a:rPr lang="en-US" sz="800" b="1" dirty="0"/>
              <a:t>  5:58 1/10 @ D43 - Reid 2yd Run (Vandergriff)</a:t>
            </a:r>
          </a:p>
          <a:p>
            <a:r>
              <a:rPr lang="en-US" sz="800" b="1" dirty="0"/>
              <a:t>  5:41 2/8 @ D41 - Quarles 21 yd Run OB</a:t>
            </a:r>
          </a:p>
          <a:p>
            <a:r>
              <a:rPr lang="en-US" sz="800" b="1" dirty="0"/>
              <a:t>  4:43 1/10 @ 20 - Lewis 0yd Run (Kunka)</a:t>
            </a:r>
          </a:p>
          <a:p>
            <a:r>
              <a:rPr lang="en-US" sz="800" b="1" dirty="0"/>
              <a:t>  4:07 2/10 @ 20 - Lewis to Quarles 20yd Run TD</a:t>
            </a:r>
          </a:p>
          <a:p>
            <a:r>
              <a:rPr lang="en-US" sz="800" b="1" dirty="0"/>
              <a:t>  3:11 Conversion Kick GOOD</a:t>
            </a:r>
          </a:p>
          <a:p>
            <a:pPr>
              <a:tabLst>
                <a:tab pos="457200" algn="l"/>
              </a:tabLst>
            </a:pPr>
            <a:r>
              <a:rPr lang="en-US" sz="800" b="1" dirty="0"/>
              <a:t>	Cherokees 41 Showboats 53</a:t>
            </a:r>
          </a:p>
          <a:p>
            <a:r>
              <a:rPr lang="en-US" sz="800" b="1" dirty="0"/>
              <a:t>  3:11 KO Showboats to Cherokees 62yds to 3 / Bradley 28yd KR (Clark)</a:t>
            </a:r>
          </a:p>
          <a:p>
            <a:r>
              <a:rPr lang="en-US" sz="800" b="1" dirty="0"/>
              <a:t>Cherokees @ 31</a:t>
            </a:r>
          </a:p>
          <a:p>
            <a:r>
              <a:rPr lang="en-US" sz="800" b="1" dirty="0"/>
              <a:t>  2:59 1/10 @ 31 - </a:t>
            </a:r>
            <a:r>
              <a:rPr lang="en-US" sz="800" b="1" dirty="0" err="1"/>
              <a:t>Haushalter</a:t>
            </a:r>
            <a:r>
              <a:rPr lang="en-US" sz="800" b="1" dirty="0"/>
              <a:t> -7yd Run OB</a:t>
            </a:r>
          </a:p>
          <a:p>
            <a:pPr>
              <a:tabLst>
                <a:tab pos="228600" algn="l"/>
              </a:tabLst>
            </a:pPr>
            <a:r>
              <a:rPr lang="en-US" sz="800" b="1" dirty="0"/>
              <a:t>  2:47 2/17 @ 24 - </a:t>
            </a:r>
            <a:r>
              <a:rPr lang="en-US" sz="800" b="1" dirty="0" err="1"/>
              <a:t>Haushalter</a:t>
            </a:r>
            <a:r>
              <a:rPr lang="en-US" sz="800" b="1" dirty="0"/>
              <a:t> “Shotgun” pass to Bradley @ 42 INC -Time allowed 	to run to 2:00 -Time Out</a:t>
            </a:r>
          </a:p>
          <a:p>
            <a:r>
              <a:rPr lang="en-US" sz="800" b="1" dirty="0"/>
              <a:t>TWO MINUTE WARNING</a:t>
            </a:r>
          </a:p>
          <a:p>
            <a:r>
              <a:rPr lang="en-US" sz="800" b="1" dirty="0"/>
              <a:t>  2:00 3/17 @ 24 - </a:t>
            </a:r>
            <a:r>
              <a:rPr lang="en-US" sz="800" b="1" dirty="0" err="1"/>
              <a:t>Haushelter</a:t>
            </a:r>
            <a:r>
              <a:rPr lang="en-US" sz="800" b="1" dirty="0"/>
              <a:t> “Shotgun” pass to Hogan @ 47 INC</a:t>
            </a:r>
          </a:p>
          <a:p>
            <a:pPr>
              <a:tabLst>
                <a:tab pos="228600" algn="l"/>
              </a:tabLst>
            </a:pPr>
            <a:r>
              <a:rPr lang="en-US" sz="800" b="1" dirty="0"/>
              <a:t>  1:53 4/17 @ 24 - </a:t>
            </a:r>
            <a:r>
              <a:rPr lang="en-US" sz="800" b="1" dirty="0" err="1"/>
              <a:t>Haushalter</a:t>
            </a:r>
            <a:r>
              <a:rPr lang="en-US" sz="800" b="1" dirty="0"/>
              <a:t> “Shotgun” pass SACKED (Smith) / -2yd Run - Ball 	goes over downs.</a:t>
            </a:r>
          </a:p>
          <a:p>
            <a:r>
              <a:rPr lang="en-US" sz="800" b="1" dirty="0"/>
              <a:t>Showboats @ D24 </a:t>
            </a:r>
          </a:p>
          <a:p>
            <a:r>
              <a:rPr lang="en-US" sz="800" b="1" dirty="0"/>
              <a:t>  1:48 1/10 @ D24 - Lewis KNEEL DOWN / -2yd Run (FP)</a:t>
            </a:r>
          </a:p>
          <a:p>
            <a:r>
              <a:rPr lang="en-US" sz="800" b="1" dirty="0"/>
              <a:t>  1:45 2/12 @ D26 - Lewis KNEEL DOWN / -2yd Run (FP)</a:t>
            </a:r>
          </a:p>
          <a:p>
            <a:r>
              <a:rPr lang="en-US" sz="800" b="1" dirty="0"/>
              <a:t>  1:03 3/14 @ D28 - Lewis KNEEL DOWN / -2yd Run (FP)</a:t>
            </a:r>
          </a:p>
          <a:p>
            <a:r>
              <a:rPr lang="en-US" sz="800" b="1" dirty="0"/>
              <a:t>  0:22 4/14 @ D30 - NO PLAY - Time allowed to expire</a:t>
            </a:r>
          </a:p>
          <a:p>
            <a:pPr>
              <a:tabLst>
                <a:tab pos="1143000" algn="l"/>
                <a:tab pos="1600200" algn="l"/>
              </a:tabLst>
            </a:pPr>
            <a:r>
              <a:rPr lang="en-US" sz="800" b="1" dirty="0">
                <a:latin typeface="Arial Black" panose="020B0A04020102020204" pitchFamily="34" charset="0"/>
              </a:rPr>
              <a:t>End of Game - Game Over	Cherokees 41 Showboats 53 </a:t>
            </a:r>
          </a:p>
        </p:txBody>
      </p:sp>
      <p:grpSp>
        <p:nvGrpSpPr>
          <p:cNvPr id="27" name="Group 26">
            <a:extLst>
              <a:ext uri="{FF2B5EF4-FFF2-40B4-BE49-F238E27FC236}">
                <a16:creationId xmlns:a16="http://schemas.microsoft.com/office/drawing/2014/main" xmlns="" id="{C55052A5-ED8F-4C95-8EB8-66A56CA6C9E0}"/>
              </a:ext>
            </a:extLst>
          </p:cNvPr>
          <p:cNvGrpSpPr/>
          <p:nvPr/>
        </p:nvGrpSpPr>
        <p:grpSpPr>
          <a:xfrm>
            <a:off x="457200" y="3553947"/>
            <a:ext cx="6858000" cy="6069024"/>
            <a:chOff x="457200" y="3553947"/>
            <a:chExt cx="6858000" cy="6069024"/>
          </a:xfrm>
        </p:grpSpPr>
        <p:sp>
          <p:nvSpPr>
            <p:cNvPr id="4" name="Rectangle 3">
              <a:extLst>
                <a:ext uri="{FF2B5EF4-FFF2-40B4-BE49-F238E27FC236}">
                  <a16:creationId xmlns:a16="http://schemas.microsoft.com/office/drawing/2014/main" xmlns="" id="{2588A093-CF82-4EBA-95DF-C55DEB5A07AC}"/>
                </a:ext>
              </a:extLst>
            </p:cNvPr>
            <p:cNvSpPr/>
            <p:nvPr/>
          </p:nvSpPr>
          <p:spPr>
            <a:xfrm>
              <a:off x="457200" y="3553947"/>
              <a:ext cx="6858000" cy="606902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xmlns="" id="{F0CB988A-A87F-46C9-932D-C039661815DA}"/>
                </a:ext>
              </a:extLst>
            </p:cNvPr>
            <p:cNvSpPr txBox="1"/>
            <p:nvPr/>
          </p:nvSpPr>
          <p:spPr>
            <a:xfrm>
              <a:off x="457200" y="8864028"/>
              <a:ext cx="6858000" cy="548640"/>
            </a:xfrm>
            <a:prstGeom prst="rect">
              <a:avLst/>
            </a:prstGeom>
            <a:noFill/>
          </p:spPr>
          <p:txBody>
            <a:bodyPr wrap="square">
              <a:spAutoFit/>
            </a:bodyPr>
            <a:lstStyle/>
            <a:p>
              <a:pPr algn="ctr"/>
              <a:r>
                <a:rPr lang="en-US" sz="32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Showboats 53 Cherokees 41</a:t>
              </a:r>
            </a:p>
          </p:txBody>
        </p:sp>
        <p:pic>
          <p:nvPicPr>
            <p:cNvPr id="19" name="Picture 18">
              <a:extLst>
                <a:ext uri="{FF2B5EF4-FFF2-40B4-BE49-F238E27FC236}">
                  <a16:creationId xmlns:a16="http://schemas.microsoft.com/office/drawing/2014/main" xmlns="" id="{76CC8EB9-DACB-43F0-8A61-9F140FF78B9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67123" y="5387862"/>
              <a:ext cx="2072640" cy="1554480"/>
            </a:xfrm>
            <a:prstGeom prst="rect">
              <a:avLst/>
            </a:prstGeom>
            <a:ln>
              <a:noFill/>
            </a:ln>
            <a:effectLst>
              <a:outerShdw blurRad="292100" dist="139700" dir="2700000" algn="tl" rotWithShape="0">
                <a:srgbClr val="333333">
                  <a:alpha val="65000"/>
                </a:srgbClr>
              </a:outerShdw>
            </a:effectLst>
          </p:spPr>
        </p:pic>
        <p:grpSp>
          <p:nvGrpSpPr>
            <p:cNvPr id="26" name="Group 25">
              <a:extLst>
                <a:ext uri="{FF2B5EF4-FFF2-40B4-BE49-F238E27FC236}">
                  <a16:creationId xmlns:a16="http://schemas.microsoft.com/office/drawing/2014/main" xmlns="" id="{BEC4408F-E343-4387-A08B-107F3CF93DB0}"/>
                </a:ext>
              </a:extLst>
            </p:cNvPr>
            <p:cNvGrpSpPr/>
            <p:nvPr/>
          </p:nvGrpSpPr>
          <p:grpSpPr>
            <a:xfrm>
              <a:off x="552485" y="3641031"/>
              <a:ext cx="6667430" cy="5015656"/>
              <a:chOff x="552485" y="3641031"/>
              <a:chExt cx="6667430" cy="5015656"/>
            </a:xfrm>
          </p:grpSpPr>
          <p:pic>
            <p:nvPicPr>
              <p:cNvPr id="6" name="Picture 5" descr="A picture containing indoor, floor&#10;&#10;Description automatically generated">
                <a:extLst>
                  <a:ext uri="{FF2B5EF4-FFF2-40B4-BE49-F238E27FC236}">
                    <a16:creationId xmlns:a16="http://schemas.microsoft.com/office/drawing/2014/main" xmlns="" id="{2C3B212C-5606-4BC8-A061-46998B3951A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54011" y="3641031"/>
                <a:ext cx="2072640" cy="155448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xmlns="" id="{4FA92D2B-A9E3-4E39-8E96-4962ABFEF06E}"/>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850643" y="3641031"/>
                <a:ext cx="2072640" cy="155448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xmlns="" id="{002BD335-40DC-4B8E-8388-8A8C60CCD590}"/>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147275" y="3641031"/>
                <a:ext cx="2072640" cy="155448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xmlns="" id="{FDD43A39-D97E-41B6-97B4-84CACA174308}"/>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52485" y="5349785"/>
                <a:ext cx="2072640" cy="1554480"/>
              </a:xfrm>
              <a:prstGeom prst="rect">
                <a:avLst/>
              </a:prstGeom>
              <a:ln>
                <a:noFill/>
              </a:ln>
              <a:effectLst>
                <a:outerShdw blurRad="292100" dist="139700" dir="2700000" algn="tl" rotWithShape="0">
                  <a:srgbClr val="333333">
                    <a:alpha val="65000"/>
                  </a:srgbClr>
                </a:outerShdw>
              </a:effectLst>
            </p:spPr>
          </p:pic>
          <p:pic>
            <p:nvPicPr>
              <p:cNvPr id="15" name="Picture 14" descr="A picture containing text, green, stadium&#10;&#10;Description automatically generated">
                <a:extLst>
                  <a:ext uri="{FF2B5EF4-FFF2-40B4-BE49-F238E27FC236}">
                    <a16:creationId xmlns:a16="http://schemas.microsoft.com/office/drawing/2014/main" xmlns="" id="{3D4DB2F2-9091-43CD-B67E-F761220A183A}"/>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859804" y="5387862"/>
                <a:ext cx="2072640" cy="1554480"/>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xmlns="" id="{1E6778A9-1037-4172-BEEA-DF2EAB5EABC3}"/>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552485" y="7102081"/>
                <a:ext cx="2072640" cy="1554480"/>
              </a:xfrm>
              <a:prstGeom prst="rect">
                <a:avLst/>
              </a:prstGeom>
              <a:ln>
                <a:noFill/>
              </a:ln>
              <a:effectLst>
                <a:outerShdw blurRad="292100" dist="139700" dir="2700000" algn="tl" rotWithShape="0">
                  <a:srgbClr val="333333">
                    <a:alpha val="65000"/>
                  </a:srgbClr>
                </a:outerShdw>
              </a:effectLst>
            </p:spPr>
          </p:pic>
          <p:pic>
            <p:nvPicPr>
              <p:cNvPr id="23" name="Picture 22" descr="A picture containing toy&#10;&#10;Description automatically generated">
                <a:extLst>
                  <a:ext uri="{FF2B5EF4-FFF2-40B4-BE49-F238E27FC236}">
                    <a16:creationId xmlns:a16="http://schemas.microsoft.com/office/drawing/2014/main" xmlns="" id="{5F7EFCB1-353A-46CB-8170-C120B0E18E13}"/>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849880" y="7102207"/>
                <a:ext cx="2072640" cy="1554480"/>
              </a:xfrm>
              <a:prstGeom prst="rect">
                <a:avLst/>
              </a:prstGeom>
              <a:ln>
                <a:noFill/>
              </a:ln>
              <a:effectLst>
                <a:outerShdw blurRad="292100" dist="139700" dir="2700000" algn="tl" rotWithShape="0">
                  <a:srgbClr val="333333">
                    <a:alpha val="65000"/>
                  </a:srgbClr>
                </a:outerShdw>
              </a:effectLst>
            </p:spPr>
          </p:pic>
          <p:pic>
            <p:nvPicPr>
              <p:cNvPr id="25" name="Picture 24">
                <a:extLst>
                  <a:ext uri="{FF2B5EF4-FFF2-40B4-BE49-F238E27FC236}">
                    <a16:creationId xmlns:a16="http://schemas.microsoft.com/office/drawing/2014/main" xmlns="" id="{5073A1D5-E140-41F0-82D8-7A13D6C0E983}"/>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5147275" y="7072968"/>
                <a:ext cx="2072640" cy="1554480"/>
              </a:xfrm>
              <a:prstGeom prst="rect">
                <a:avLst/>
              </a:prstGeom>
              <a:ln>
                <a:noFill/>
              </a:ln>
              <a:effectLst>
                <a:outerShdw blurRad="292100" dist="139700" dir="2700000" algn="tl" rotWithShape="0">
                  <a:srgbClr val="333333">
                    <a:alpha val="65000"/>
                  </a:srgbClr>
                </a:outerShdw>
              </a:effectLst>
            </p:spPr>
          </p:pic>
        </p:grpSp>
      </p:grpSp>
    </p:spTree>
    <p:extLst>
      <p:ext uri="{BB962C8B-B14F-4D97-AF65-F5344CB8AC3E}">
        <p14:creationId xmlns:p14="http://schemas.microsoft.com/office/powerpoint/2010/main" xmlns="" val="24387754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xmlns="" id="{0E641D84-021E-4D33-8778-B0986BA05D2C}"/>
              </a:ext>
            </a:extLst>
          </p:cNvPr>
          <p:cNvGrpSpPr/>
          <p:nvPr/>
        </p:nvGrpSpPr>
        <p:grpSpPr>
          <a:xfrm>
            <a:off x="137160" y="176859"/>
            <a:ext cx="7498080" cy="10308907"/>
            <a:chOff x="137160" y="176859"/>
            <a:chExt cx="7498080" cy="10308907"/>
          </a:xfrm>
        </p:grpSpPr>
        <p:grpSp>
          <p:nvGrpSpPr>
            <p:cNvPr id="2" name="Group 1">
              <a:extLst>
                <a:ext uri="{FF2B5EF4-FFF2-40B4-BE49-F238E27FC236}">
                  <a16:creationId xmlns:a16="http://schemas.microsoft.com/office/drawing/2014/main" xmlns="" id="{FDE32680-6167-4949-BE23-05779A58B10A}"/>
                </a:ext>
              </a:extLst>
            </p:cNvPr>
            <p:cNvGrpSpPr/>
            <p:nvPr/>
          </p:nvGrpSpPr>
          <p:grpSpPr>
            <a:xfrm>
              <a:off x="137160" y="176859"/>
              <a:ext cx="7498080" cy="10308907"/>
              <a:chOff x="137160" y="176859"/>
              <a:chExt cx="7498080" cy="10308907"/>
            </a:xfrm>
          </p:grpSpPr>
          <p:sp>
            <p:nvSpPr>
              <p:cNvPr id="3" name="Rectangle: Rounded Corners 2">
                <a:extLst>
                  <a:ext uri="{FF2B5EF4-FFF2-40B4-BE49-F238E27FC236}">
                    <a16:creationId xmlns:a16="http://schemas.microsoft.com/office/drawing/2014/main" xmlns="" id="{EA72B4EB-8141-489F-A213-B39E2B676321}"/>
                  </a:ext>
                </a:extLst>
              </p:cNvPr>
              <p:cNvSpPr/>
              <p:nvPr/>
            </p:nvSpPr>
            <p:spPr>
              <a:xfrm>
                <a:off x="137160" y="176859"/>
                <a:ext cx="7498080" cy="9784080"/>
              </a:xfrm>
              <a:prstGeom prst="roundRect">
                <a:avLst>
                  <a:gd name="adj" fmla="val 4691"/>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xmlns="" id="{55473937-0108-46DB-89FD-58C3EBD3E7DF}"/>
                  </a:ext>
                </a:extLst>
              </p:cNvPr>
              <p:cNvPicPr>
                <a:picLocks noChangeAspect="1"/>
              </p:cNvPicPr>
              <p:nvPr/>
            </p:nvPicPr>
            <p:blipFill>
              <a:blip r:embed="rId2" cstate="print"/>
              <a:stretch>
                <a:fillRect/>
              </a:stretch>
            </p:blipFill>
            <p:spPr>
              <a:xfrm>
                <a:off x="391710" y="288239"/>
                <a:ext cx="1371600" cy="609208"/>
              </a:xfrm>
              <a:prstGeom prst="rect">
                <a:avLst/>
              </a:prstGeom>
            </p:spPr>
          </p:pic>
          <p:sp>
            <p:nvSpPr>
              <p:cNvPr id="13" name="TextBox 12">
                <a:extLst>
                  <a:ext uri="{FF2B5EF4-FFF2-40B4-BE49-F238E27FC236}">
                    <a16:creationId xmlns:a16="http://schemas.microsoft.com/office/drawing/2014/main" xmlns="" id="{03A3CED8-34ED-45B2-87AE-E297C1ED5D89}"/>
                  </a:ext>
                </a:extLst>
              </p:cNvPr>
              <p:cNvSpPr txBox="1"/>
              <p:nvPr/>
            </p:nvSpPr>
            <p:spPr>
              <a:xfrm>
                <a:off x="1619685" y="300456"/>
                <a:ext cx="5669280" cy="584775"/>
              </a:xfrm>
              <a:prstGeom prst="rect">
                <a:avLst/>
              </a:prstGeom>
              <a:noFill/>
            </p:spPr>
            <p:txBody>
              <a:bodyPr wrap="square">
                <a:spAutoFit/>
              </a:bodyPr>
              <a:lstStyle/>
              <a:p>
                <a:pPr algn="ctr"/>
                <a:r>
                  <a:rPr lang="en-US" sz="3200" b="1" dirty="0">
                    <a:ln w="17780" cmpd="sng">
                      <a:solidFill>
                        <a:srgbClr val="FFFFFF"/>
                      </a:solidFill>
                      <a:prstDash val="solid"/>
                      <a:miter lim="800000"/>
                    </a:ln>
                    <a:solidFill>
                      <a:srgbClr val="FFC000"/>
                    </a:solidFill>
                    <a:effectLst>
                      <a:outerShdw blurRad="50800" algn="tl" rotWithShape="0">
                        <a:srgbClr val="000000"/>
                      </a:outerShdw>
                    </a:effectLst>
                    <a:latin typeface="Arial Black" pitchFamily="34" charset="0"/>
                  </a:rPr>
                  <a:t>SEMI-FINAL GAME 2</a:t>
                </a:r>
              </a:p>
            </p:txBody>
          </p:sp>
          <p:sp>
            <p:nvSpPr>
              <p:cNvPr id="14" name="TextBox 13">
                <a:extLst>
                  <a:ext uri="{FF2B5EF4-FFF2-40B4-BE49-F238E27FC236}">
                    <a16:creationId xmlns:a16="http://schemas.microsoft.com/office/drawing/2014/main" xmlns="" id="{2772630E-F63D-499F-BF92-ABB177DC438F}"/>
                  </a:ext>
                </a:extLst>
              </p:cNvPr>
              <p:cNvSpPr txBox="1"/>
              <p:nvPr/>
            </p:nvSpPr>
            <p:spPr>
              <a:xfrm>
                <a:off x="384340" y="2268132"/>
                <a:ext cx="6889529" cy="8217634"/>
              </a:xfrm>
              <a:prstGeom prst="rect">
                <a:avLst/>
              </a:prstGeom>
              <a:noFill/>
            </p:spPr>
            <p:txBody>
              <a:bodyPr wrap="square" rtlCol="0">
                <a:spAutoFit/>
              </a:bodyPr>
              <a:lstStyle/>
              <a:p>
                <a:pPr algn="just"/>
                <a:r>
                  <a:rPr lang="en-US" sz="1600" b="1" dirty="0">
                    <a:solidFill>
                      <a:schemeClr val="bg1"/>
                    </a:solidFill>
                    <a:effectLst>
                      <a:outerShdw blurRad="38100" dist="38100" dir="2700000" algn="tl">
                        <a:srgbClr val="000000">
                          <a:alpha val="43137"/>
                        </a:srgbClr>
                      </a:outerShdw>
                    </a:effectLst>
                  </a:rPr>
                  <a:t>The second game of the SEMI-FINAL Cross Divisional Playoffs has the #1 undefeated Memphis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(7-0) hosting the #4 Knoxville Bears (2-4-1). In their only meeting during the regular season (WK 7 Game 2) the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narrowly defeated the Bears 21 - 17.  That game was a short format game with the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leading the Bears by the final score after the 3rd quarter and then the Bears failed to score on their possession in the 4th period giving the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the win without having to possess the ball in the last period. </a:t>
                </a:r>
              </a:p>
              <a:p>
                <a:pPr algn="just"/>
                <a:endParaRPr lang="en-US" sz="1200" b="1" dirty="0">
                  <a:solidFill>
                    <a:schemeClr val="bg1"/>
                  </a:solidFill>
                  <a:effectLst>
                    <a:outerShdw blurRad="38100" dist="38100" dir="2700000" algn="tl">
                      <a:srgbClr val="000000">
                        <a:alpha val="43137"/>
                      </a:srgbClr>
                    </a:outerShdw>
                  </a:effectLst>
                </a:endParaRPr>
              </a:p>
              <a:p>
                <a:pPr algn="just"/>
                <a:r>
                  <a:rPr lang="en-US" sz="1600" b="1" dirty="0">
                    <a:solidFill>
                      <a:schemeClr val="bg1"/>
                    </a:solidFill>
                    <a:effectLst>
                      <a:outerShdw blurRad="38100" dist="38100" dir="2700000" algn="tl">
                        <a:srgbClr val="000000">
                          <a:alpha val="43137"/>
                        </a:srgbClr>
                      </a:outerShdw>
                    </a:effectLst>
                  </a:rPr>
                  <a:t>This game started with the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winning the coin toss and choosing to defer, giving the Bears the first possession of the game. The Bears were able to score twice and hold the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scoreless on two possessions to take the early 14 - 0 1st QTR lead. The period ended with the Bears in possession of the ball deep in their own territory. </a:t>
                </a:r>
              </a:p>
              <a:p>
                <a:pPr algn="just"/>
                <a:endParaRPr lang="en-US" sz="1200" b="1" dirty="0">
                  <a:solidFill>
                    <a:schemeClr val="bg1"/>
                  </a:solidFill>
                  <a:effectLst>
                    <a:outerShdw blurRad="38100" dist="38100" dir="2700000" algn="tl">
                      <a:srgbClr val="000000">
                        <a:alpha val="43137"/>
                      </a:srgbClr>
                    </a:outerShdw>
                  </a:effectLst>
                </a:endParaRPr>
              </a:p>
              <a:p>
                <a:pPr algn="just"/>
                <a:r>
                  <a:rPr lang="en-US" sz="1600" b="1" dirty="0">
                    <a:solidFill>
                      <a:schemeClr val="bg1"/>
                    </a:solidFill>
                    <a:effectLst>
                      <a:outerShdw blurRad="38100" dist="38100" dir="2700000" algn="tl">
                        <a:srgbClr val="000000">
                          <a:alpha val="43137"/>
                        </a:srgbClr>
                      </a:outerShdw>
                    </a:effectLst>
                  </a:rPr>
                  <a:t>After a Bears punt from their 6 yard-line, the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took possession inside Bears territory, completing a 4 play, 44-yard drive to get their first TD. Bears 14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7. Three and outs by both teams led to a Bears possession beginning at the </a:t>
                </a:r>
                <a:r>
                  <a:rPr lang="en-US" sz="1600" b="1" dirty="0" err="1">
                    <a:solidFill>
                      <a:schemeClr val="bg1"/>
                    </a:solidFill>
                    <a:effectLst>
                      <a:outerShdw blurRad="38100" dist="38100" dir="2700000" algn="tl">
                        <a:srgbClr val="000000">
                          <a:alpha val="43137"/>
                        </a:srgbClr>
                      </a:outerShdw>
                    </a:effectLst>
                  </a:rPr>
                  <a:t>Southmen’s</a:t>
                </a:r>
                <a:r>
                  <a:rPr lang="en-US" sz="1600" b="1" dirty="0">
                    <a:solidFill>
                      <a:schemeClr val="bg1"/>
                    </a:solidFill>
                    <a:effectLst>
                      <a:outerShdw blurRad="38100" dist="38100" dir="2700000" algn="tl">
                        <a:srgbClr val="000000">
                          <a:alpha val="43137"/>
                        </a:srgbClr>
                      </a:outerShdw>
                    </a:effectLst>
                  </a:rPr>
                  <a:t> 36 with 3:26 remaining in the half. The Bears scored with 0:36 seconds remaining to take the 21 - 7 lead. However, the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came right back with a 65yd KR and then kicked a 39yd FG to end the half down by 11 21 - 10. </a:t>
                </a:r>
              </a:p>
              <a:p>
                <a:pPr algn="just"/>
                <a:endParaRPr lang="en-US" sz="1200" b="1" dirty="0">
                  <a:solidFill>
                    <a:schemeClr val="bg1"/>
                  </a:solidFill>
                  <a:effectLst>
                    <a:outerShdw blurRad="38100" dist="38100" dir="2700000" algn="tl">
                      <a:srgbClr val="000000">
                        <a:alpha val="43137"/>
                      </a:srgbClr>
                    </a:outerShdw>
                  </a:effectLst>
                </a:endParaRPr>
              </a:p>
              <a:p>
                <a:pPr algn="just"/>
                <a:r>
                  <a:rPr lang="en-US" sz="1600" b="1" dirty="0">
                    <a:solidFill>
                      <a:schemeClr val="bg1"/>
                    </a:solidFill>
                    <a:effectLst>
                      <a:outerShdw blurRad="38100" dist="38100" dir="2700000" algn="tl">
                        <a:srgbClr val="000000">
                          <a:alpha val="43137"/>
                        </a:srgbClr>
                      </a:outerShdw>
                    </a:effectLst>
                  </a:rPr>
                  <a:t>The third quarter saw only one score by the Bears that did not occur until there was only 0:15 left in the quarter. Going into the fourth, with the Bears leading 28 - 10, things were not looking good for the </a:t>
                </a:r>
                <a:r>
                  <a:rPr lang="en-US" sz="1600" b="1" dirty="0" err="1">
                    <a:solidFill>
                      <a:schemeClr val="bg1"/>
                    </a:solidFill>
                    <a:effectLst>
                      <a:outerShdw blurRad="38100" dist="38100" dir="2700000" algn="tl">
                        <a:srgbClr val="000000">
                          <a:alpha val="43137"/>
                        </a:srgbClr>
                      </a:outerShdw>
                    </a:effectLst>
                  </a:rPr>
                  <a:t>Souhmen</a:t>
                </a:r>
                <a:r>
                  <a:rPr lang="en-US" sz="1600" b="1" dirty="0">
                    <a:solidFill>
                      <a:schemeClr val="bg1"/>
                    </a:solidFill>
                    <a:effectLst>
                      <a:outerShdw blurRad="38100" dist="38100" dir="2700000" algn="tl">
                        <a:srgbClr val="000000">
                          <a:alpha val="43137"/>
                        </a:srgbClr>
                      </a:outerShdw>
                    </a:effectLst>
                  </a:rPr>
                  <a:t>. </a:t>
                </a:r>
              </a:p>
              <a:p>
                <a:pPr algn="just"/>
                <a:endParaRPr lang="en-US" sz="1200" b="1" dirty="0">
                  <a:solidFill>
                    <a:schemeClr val="bg1"/>
                  </a:solidFill>
                  <a:effectLst>
                    <a:outerShdw blurRad="38100" dist="38100" dir="2700000" algn="tl">
                      <a:srgbClr val="000000">
                        <a:alpha val="43137"/>
                      </a:srgbClr>
                    </a:outerShdw>
                  </a:effectLst>
                </a:endParaRPr>
              </a:p>
              <a:p>
                <a:pPr algn="just"/>
                <a:r>
                  <a:rPr lang="en-US" sz="1600" b="1" dirty="0">
                    <a:solidFill>
                      <a:schemeClr val="bg1"/>
                    </a:solidFill>
                    <a:effectLst>
                      <a:outerShdw blurRad="38100" dist="38100" dir="2700000" algn="tl">
                        <a:srgbClr val="000000">
                          <a:alpha val="43137"/>
                        </a:srgbClr>
                      </a:outerShdw>
                    </a:effectLst>
                  </a:rPr>
                  <a:t>The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scored on the first play of the 4th QTR to pull within 11, 28 - 17, but that is as close as it ever got. The Bears scored 3 more TDs and the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scored twice more.  This ended the season for the </a:t>
                </a:r>
                <a:r>
                  <a:rPr lang="en-US" sz="1600" b="1" dirty="0" err="1">
                    <a:solidFill>
                      <a:schemeClr val="bg1"/>
                    </a:solidFill>
                    <a:effectLst>
                      <a:outerShdw blurRad="38100" dist="38100" dir="2700000" algn="tl">
                        <a:srgbClr val="000000">
                          <a:alpha val="43137"/>
                        </a:srgbClr>
                      </a:outerShdw>
                    </a:effectLst>
                  </a:rPr>
                  <a:t>Southmen</a:t>
                </a:r>
                <a:r>
                  <a:rPr lang="en-US" sz="1600" b="1" dirty="0">
                    <a:solidFill>
                      <a:schemeClr val="bg1"/>
                    </a:solidFill>
                    <a:effectLst>
                      <a:outerShdw blurRad="38100" dist="38100" dir="2700000" algn="tl">
                        <a:srgbClr val="000000">
                          <a:alpha val="43137"/>
                        </a:srgbClr>
                      </a:outerShdw>
                    </a:effectLst>
                  </a:rPr>
                  <a:t> and any chance of meeting that other team from Memphis, the Showboats,  in the Championship Game.   </a:t>
                </a:r>
              </a:p>
              <a:p>
                <a:pPr algn="just"/>
                <a:r>
                  <a:rPr lang="en-US" sz="1600" b="1" dirty="0">
                    <a:solidFill>
                      <a:schemeClr val="bg1"/>
                    </a:solidFill>
                    <a:effectLst>
                      <a:outerShdw blurRad="38100" dist="38100" dir="2700000" algn="tl">
                        <a:srgbClr val="000000">
                          <a:alpha val="43137"/>
                        </a:srgbClr>
                      </a:outerShdw>
                    </a:effectLst>
                  </a:rPr>
                  <a:t>  </a:t>
                </a:r>
              </a:p>
              <a:p>
                <a:pPr algn="just"/>
                <a:endParaRPr lang="en-US" sz="1600" b="1" dirty="0">
                  <a:solidFill>
                    <a:schemeClr val="bg1"/>
                  </a:solidFill>
                  <a:effectLst>
                    <a:outerShdw blurRad="38100" dist="38100" dir="2700000" algn="tl">
                      <a:srgbClr val="000000">
                        <a:alpha val="43137"/>
                      </a:srgbClr>
                    </a:outerShdw>
                  </a:effectLst>
                </a:endParaRPr>
              </a:p>
              <a:p>
                <a:pPr algn="just"/>
                <a:endParaRPr lang="en-US" sz="1600" b="1" dirty="0">
                  <a:solidFill>
                    <a:schemeClr val="bg1"/>
                  </a:solidFill>
                  <a:effectLst>
                    <a:outerShdw blurRad="38100" dist="38100" dir="2700000" algn="tl">
                      <a:srgbClr val="000000">
                        <a:alpha val="43137"/>
                      </a:srgbClr>
                    </a:outerShdw>
                  </a:effectLst>
                </a:endParaRPr>
              </a:p>
            </p:txBody>
          </p:sp>
        </p:grpSp>
        <p:pic>
          <p:nvPicPr>
            <p:cNvPr id="15" name="Picture 14">
              <a:extLst>
                <a:ext uri="{FF2B5EF4-FFF2-40B4-BE49-F238E27FC236}">
                  <a16:creationId xmlns:a16="http://schemas.microsoft.com/office/drawing/2014/main" xmlns="" id="{6DFDA58D-DE4B-4573-B825-CD59A804BEDD}"/>
                </a:ext>
              </a:extLst>
            </p:cNvPr>
            <p:cNvPicPr>
              <a:picLocks/>
            </p:cNvPicPr>
            <p:nvPr/>
          </p:nvPicPr>
          <p:blipFill>
            <a:blip r:embed="rId3" cstate="print">
              <a:extLst>
                <a:ext uri="{28A0092B-C50C-407E-A947-70E740481C1C}">
                  <a14:useLocalDpi xmlns:a14="http://schemas.microsoft.com/office/drawing/2010/main" xmlns="" val="0"/>
                </a:ext>
              </a:extLst>
            </a:blip>
            <a:stretch>
              <a:fillRect/>
            </a:stretch>
          </p:blipFill>
          <p:spPr>
            <a:xfrm>
              <a:off x="3800632" y="897447"/>
              <a:ext cx="3429000" cy="914400"/>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xmlns="" id="{7A4E04E4-1F23-4490-9513-364E266ACA93}"/>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864586" y="1306071"/>
              <a:ext cx="1301092" cy="914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7" name="Rounded Rectangle 40">
              <a:extLst>
                <a:ext uri="{FF2B5EF4-FFF2-40B4-BE49-F238E27FC236}">
                  <a16:creationId xmlns:a16="http://schemas.microsoft.com/office/drawing/2014/main" xmlns="" id="{45E09E41-216E-4745-9312-5706E322B35D}"/>
                </a:ext>
              </a:extLst>
            </p:cNvPr>
            <p:cNvSpPr/>
            <p:nvPr/>
          </p:nvSpPr>
          <p:spPr>
            <a:xfrm>
              <a:off x="339323" y="929494"/>
              <a:ext cx="3383280" cy="548640"/>
            </a:xfrm>
            <a:prstGeom prst="roundRect">
              <a:avLst/>
            </a:prstGeom>
            <a:solidFill>
              <a:srgbClr val="002060"/>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18" name="Picture 10" descr="See the source image">
              <a:extLst>
                <a:ext uri="{FF2B5EF4-FFF2-40B4-BE49-F238E27FC236}">
                  <a16:creationId xmlns:a16="http://schemas.microsoft.com/office/drawing/2014/main" xmlns="" id="{59484136-4A5D-4151-958A-482AD569DF26}"/>
                </a:ext>
              </a:extLst>
            </p:cNvPr>
            <p:cNvPicPr>
              <a:picLocks noChangeAspect="1" noChangeArrowheads="1"/>
            </p:cNvPicPr>
            <p:nvPr/>
          </p:nvPicPr>
          <p:blipFill>
            <a:blip r:embed="rId5" cstate="print">
              <a:extLst>
                <a:ext uri="{BEBA8EAE-BF5A-486C-A8C5-ECC9F3942E4B}">
                  <a14:imgProps xmlns:a14="http://schemas.microsoft.com/office/drawing/2010/main" xmlns="">
                    <a14:imgLayer r:embed="rId6">
                      <a14:imgEffect>
                        <a14:backgroundRemoval t="3226" b="96129" l="3182" r="97273">
                          <a14:foregroundMark x1="8182" y1="34839" x2="8182" y2="34839"/>
                          <a14:foregroundMark x1="3636" y1="40645" x2="3636" y2="40645"/>
                          <a14:foregroundMark x1="49091" y1="89677" x2="49091" y2="89677"/>
                          <a14:foregroundMark x1="60455" y1="97419" x2="60455" y2="97419"/>
                          <a14:foregroundMark x1="97727" y1="51613" x2="97727" y2="51613"/>
                          <a14:foregroundMark x1="68182" y1="38065" x2="68182" y2="38065"/>
                          <a14:foregroundMark x1="46818" y1="3226" x2="46818" y2="3226"/>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84340" y="958506"/>
              <a:ext cx="640080" cy="450490"/>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TextBox 18">
              <a:extLst>
                <a:ext uri="{FF2B5EF4-FFF2-40B4-BE49-F238E27FC236}">
                  <a16:creationId xmlns:a16="http://schemas.microsoft.com/office/drawing/2014/main" xmlns="" id="{4C585C00-7405-4C78-B278-929A04530D82}"/>
                </a:ext>
              </a:extLst>
            </p:cNvPr>
            <p:cNvSpPr txBox="1"/>
            <p:nvPr/>
          </p:nvSpPr>
          <p:spPr>
            <a:xfrm>
              <a:off x="1180731" y="1049767"/>
              <a:ext cx="2468880" cy="338554"/>
            </a:xfrm>
            <a:prstGeom prst="rect">
              <a:avLst/>
            </a:prstGeom>
            <a:noFill/>
          </p:spPr>
          <p:txBody>
            <a:bodyPr wrap="square" rtlCol="0">
              <a:spAutoFit/>
            </a:bodyPr>
            <a:lstStyle/>
            <a:p>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4. Knoxville Bears </a:t>
              </a:r>
            </a:p>
          </p:txBody>
        </p:sp>
        <p:sp>
          <p:nvSpPr>
            <p:cNvPr id="20" name="Rounded Rectangle 40">
              <a:extLst>
                <a:ext uri="{FF2B5EF4-FFF2-40B4-BE49-F238E27FC236}">
                  <a16:creationId xmlns:a16="http://schemas.microsoft.com/office/drawing/2014/main" xmlns="" id="{1CE68342-5476-4673-99BD-5CE6497EFE69}"/>
                </a:ext>
              </a:extLst>
            </p:cNvPr>
            <p:cNvSpPr/>
            <p:nvPr/>
          </p:nvSpPr>
          <p:spPr>
            <a:xfrm>
              <a:off x="339323" y="1498992"/>
              <a:ext cx="3383280" cy="548640"/>
            </a:xfrm>
            <a:prstGeom prst="roundRect">
              <a:avLst/>
            </a:prstGeom>
            <a:solidFill>
              <a:schemeClr val="bg1">
                <a:lumMod val="5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21" name="Picture 22" descr="See the source image">
              <a:extLst>
                <a:ext uri="{FF2B5EF4-FFF2-40B4-BE49-F238E27FC236}">
                  <a16:creationId xmlns:a16="http://schemas.microsoft.com/office/drawing/2014/main" xmlns="" id="{89EAB66D-2E2E-46A9-815E-DBA037EC3EEF}"/>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84340" y="1522797"/>
              <a:ext cx="561924" cy="457200"/>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TextBox 21">
              <a:extLst>
                <a:ext uri="{FF2B5EF4-FFF2-40B4-BE49-F238E27FC236}">
                  <a16:creationId xmlns:a16="http://schemas.microsoft.com/office/drawing/2014/main" xmlns="" id="{813A1C16-D3D3-49A7-88FF-CDC87CCC2F31}"/>
                </a:ext>
              </a:extLst>
            </p:cNvPr>
            <p:cNvSpPr txBox="1"/>
            <p:nvPr/>
          </p:nvSpPr>
          <p:spPr>
            <a:xfrm>
              <a:off x="1005190" y="1588211"/>
              <a:ext cx="2651760" cy="338554"/>
            </a:xfrm>
            <a:prstGeom prst="rect">
              <a:avLst/>
            </a:prstGeom>
            <a:noFill/>
          </p:spPr>
          <p:txBody>
            <a:bodyPr wrap="square" rtlCol="0">
              <a:spAutoFit/>
            </a:bodyPr>
            <a:lstStyle/>
            <a:p>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1. Memphis </a:t>
              </a:r>
              <a:r>
                <a:rPr lang="en-US" sz="1600" b="1" dirty="0" err="1">
                  <a:solidFill>
                    <a:schemeClr val="bg1"/>
                  </a:solidFill>
                  <a:effectLst>
                    <a:outerShdw blurRad="38100" dist="38100" dir="2700000" algn="tl">
                      <a:srgbClr val="000000">
                        <a:alpha val="43137"/>
                      </a:srgbClr>
                    </a:outerShdw>
                  </a:effectLst>
                  <a:latin typeface="Arial Black" panose="020B0A04020102020204" pitchFamily="34" charset="0"/>
                </a:rPr>
                <a:t>Southmen</a:t>
              </a:r>
              <a:r>
                <a:rPr lang="en-US" sz="1600" b="1" dirty="0">
                  <a:solidFill>
                    <a:schemeClr val="bg1"/>
                  </a:solidFill>
                  <a:effectLst>
                    <a:outerShdw blurRad="38100" dist="38100" dir="2700000" algn="tl">
                      <a:srgbClr val="000000">
                        <a:alpha val="43137"/>
                      </a:srgbClr>
                    </a:outerShdw>
                  </a:effectLst>
                  <a:latin typeface="Arial Black" panose="020B0A04020102020204" pitchFamily="34" charset="0"/>
                </a:rPr>
                <a:t>  </a:t>
              </a:r>
            </a:p>
          </p:txBody>
        </p:sp>
      </p:grpSp>
    </p:spTree>
    <p:extLst>
      <p:ext uri="{BB962C8B-B14F-4D97-AF65-F5344CB8AC3E}">
        <p14:creationId xmlns:p14="http://schemas.microsoft.com/office/powerpoint/2010/main" xmlns="" val="13982158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FB60DBE-D0A0-4DDC-809B-017E6D8E94B9}"/>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B970D82C-4BA3-43B3-BB0A-4B63A1F2F48E}"/>
              </a:ext>
            </a:extLst>
          </p:cNvPr>
          <p:cNvSpPr txBox="1"/>
          <p:nvPr/>
        </p:nvSpPr>
        <p:spPr>
          <a:xfrm>
            <a:off x="1609106" y="252849"/>
            <a:ext cx="5943600" cy="584775"/>
          </a:xfrm>
          <a:prstGeom prst="rect">
            <a:avLst/>
          </a:prstGeom>
          <a:noFill/>
        </p:spPr>
        <p:txBody>
          <a:bodyPr wrap="square" rtlCol="0">
            <a:spAutoFit/>
          </a:bodyPr>
          <a:lstStyle/>
          <a:p>
            <a:r>
              <a:rPr lang="en-US" sz="1600" dirty="0">
                <a:latin typeface="Arial Black" panose="020B0A04020102020204" pitchFamily="34" charset="0"/>
              </a:rPr>
              <a:t>Cross Divisional Semi - Final Game 2 12/26/2020</a:t>
            </a:r>
          </a:p>
          <a:p>
            <a:r>
              <a:rPr lang="en-US" sz="1600" dirty="0">
                <a:latin typeface="Arial Black" panose="020B0A04020102020204" pitchFamily="34" charset="0"/>
              </a:rPr>
              <a:t>Knoxville Bears @ Memphis </a:t>
            </a:r>
            <a:r>
              <a:rPr lang="en-US" sz="1600" dirty="0" err="1">
                <a:latin typeface="Arial Black" panose="020B0A04020102020204" pitchFamily="34" charset="0"/>
              </a:rPr>
              <a:t>Southmen</a:t>
            </a:r>
            <a:endParaRPr lang="en-US" sz="1600" dirty="0">
              <a:latin typeface="Arial Black" panose="020B0A04020102020204" pitchFamily="34" charset="0"/>
            </a:endParaRPr>
          </a:p>
        </p:txBody>
      </p:sp>
      <p:sp>
        <p:nvSpPr>
          <p:cNvPr id="4" name="TextBox 3">
            <a:extLst>
              <a:ext uri="{FF2B5EF4-FFF2-40B4-BE49-F238E27FC236}">
                <a16:creationId xmlns:a16="http://schemas.microsoft.com/office/drawing/2014/main" xmlns="" id="{69356785-E3BB-437C-8E20-0FCCA4E731BE}"/>
              </a:ext>
            </a:extLst>
          </p:cNvPr>
          <p:cNvSpPr txBox="1"/>
          <p:nvPr/>
        </p:nvSpPr>
        <p:spPr>
          <a:xfrm>
            <a:off x="457198" y="758991"/>
            <a:ext cx="118872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Knoxville Bears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12 Troutman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31 Nichols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23 Faircloth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Frazier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Baskette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McCauley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52 Shafer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Warwick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Cole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75 Daniels 	</a:t>
            </a:r>
          </a:p>
        </p:txBody>
      </p:sp>
      <p:sp>
        <p:nvSpPr>
          <p:cNvPr id="5" name="TextBox 4">
            <a:extLst>
              <a:ext uri="{FF2B5EF4-FFF2-40B4-BE49-F238E27FC236}">
                <a16:creationId xmlns:a16="http://schemas.microsoft.com/office/drawing/2014/main" xmlns="" id="{A4CDEA08-37A7-4E6C-91B2-43C07739D049}"/>
              </a:ext>
            </a:extLst>
          </p:cNvPr>
          <p:cNvSpPr txBox="1"/>
          <p:nvPr/>
        </p:nvSpPr>
        <p:spPr>
          <a:xfrm>
            <a:off x="1371597"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8B2C4E73-2248-482A-9B56-A4201C06AD75}"/>
              </a:ext>
            </a:extLst>
          </p:cNvPr>
          <p:cNvSpPr txBox="1"/>
          <p:nvPr/>
        </p:nvSpPr>
        <p:spPr>
          <a:xfrm>
            <a:off x="2045069" y="758991"/>
            <a:ext cx="1188720" cy="1938992"/>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Memphis </a:t>
            </a:r>
            <a:r>
              <a:rPr lang="en-US" sz="800" b="1" u="sng"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Huarte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39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Csonka</a:t>
            </a:r>
            <a:r>
              <a:rPr lang="en-US" sz="800" b="1" dirty="0">
                <a:effectLst/>
                <a:latin typeface="Calibri" panose="020F0502020204030204" pitchFamily="34" charset="0"/>
                <a:ea typeface="Calibri" panose="020F0502020204030204" pitchFamily="34" charset="0"/>
                <a:cs typeface="Times New Roman" panose="02020603050405020304" pitchFamily="18" charset="0"/>
              </a:rPr>
              <a:t> 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21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Kiick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42 Warfield  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89 Marshall 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87 Shirk 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53 Hill C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Kruyer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Mikolajczyk</a:t>
            </a:r>
            <a:r>
              <a:rPr lang="en-US" sz="800" b="1" dirty="0">
                <a:effectLst/>
                <a:latin typeface="Calibri" panose="020F0502020204030204" pitchFamily="34" charset="0"/>
                <a:ea typeface="Calibri" panose="020F0502020204030204" pitchFamily="34" charset="0"/>
                <a:cs typeface="Times New Roman" panose="02020603050405020304" pitchFamily="18" charset="0"/>
              </a:rPr>
              <a:t> 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73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Canale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77 Cotton T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800" b="1" dirty="0">
                <a:latin typeface="Calibri" panose="020F0502020204030204" pitchFamily="34" charset="0"/>
                <a:ea typeface="Calibri" panose="020F0502020204030204" pitchFamily="34" charset="0"/>
                <a:cs typeface="Times New Roman" panose="02020603050405020304" pitchFamily="18" charset="0"/>
              </a:rPr>
              <a:t>	</a:t>
            </a:r>
          </a:p>
          <a:p>
            <a:r>
              <a:rPr lang="en-US" sz="800" b="1" dirty="0">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D5A9A133-9396-4D26-93D5-87E8FA549EC6}"/>
              </a:ext>
            </a:extLst>
          </p:cNvPr>
          <p:cNvGraphicFramePr>
            <a:graphicFrameLocks noGrp="1"/>
          </p:cNvGraphicFramePr>
          <p:nvPr>
            <p:extLst>
              <p:ext uri="{D42A27DB-BD31-4B8C-83A1-F6EECF244321}">
                <p14:modId xmlns:p14="http://schemas.microsoft.com/office/powerpoint/2010/main" xmlns="" val="1796581424"/>
              </p:ext>
            </p:extLst>
          </p:nvPr>
        </p:nvGraphicFramePr>
        <p:xfrm>
          <a:off x="3657598" y="758358"/>
          <a:ext cx="3092117" cy="671885"/>
        </p:xfrm>
        <a:graphic>
          <a:graphicData uri="http://schemas.openxmlformats.org/drawingml/2006/table">
            <a:tbl>
              <a:tblPr firstRow="1" firstCol="1" bandRow="1">
                <a:tableStyleId>{2D5ABB26-0587-4C30-8999-92F81FD0307C}</a:tableStyleId>
              </a:tblPr>
              <a:tblGrid>
                <a:gridCol w="1236848">
                  <a:extLst>
                    <a:ext uri="{9D8B030D-6E8A-4147-A177-3AD203B41FA5}">
                      <a16:colId xmlns:a16="http://schemas.microsoft.com/office/drawing/2014/main" xmlns="" val="2676901601"/>
                    </a:ext>
                  </a:extLst>
                </a:gridCol>
                <a:gridCol w="369403">
                  <a:extLst>
                    <a:ext uri="{9D8B030D-6E8A-4147-A177-3AD203B41FA5}">
                      <a16:colId xmlns:a16="http://schemas.microsoft.com/office/drawing/2014/main" xmlns="" val="1267996276"/>
                    </a:ext>
                  </a:extLst>
                </a:gridCol>
                <a:gridCol w="371466">
                  <a:extLst>
                    <a:ext uri="{9D8B030D-6E8A-4147-A177-3AD203B41FA5}">
                      <a16:colId xmlns:a16="http://schemas.microsoft.com/office/drawing/2014/main" xmlns="" val="3660531898"/>
                    </a:ext>
                  </a:extLst>
                </a:gridCol>
                <a:gridCol w="308285">
                  <a:extLst>
                    <a:ext uri="{9D8B030D-6E8A-4147-A177-3AD203B41FA5}">
                      <a16:colId xmlns:a16="http://schemas.microsoft.com/office/drawing/2014/main" xmlns="" val="2750184934"/>
                    </a:ext>
                  </a:extLst>
                </a:gridCol>
                <a:gridCol w="434649">
                  <a:extLst>
                    <a:ext uri="{9D8B030D-6E8A-4147-A177-3AD203B41FA5}">
                      <a16:colId xmlns:a16="http://schemas.microsoft.com/office/drawing/2014/main" xmlns="" val="1564873549"/>
                    </a:ext>
                  </a:extLst>
                </a:gridCol>
                <a:gridCol w="371466">
                  <a:extLst>
                    <a:ext uri="{9D8B030D-6E8A-4147-A177-3AD203B41FA5}">
                      <a16:colId xmlns:a16="http://schemas.microsoft.com/office/drawing/2014/main" xmlns="" val="2793842699"/>
                    </a:ext>
                  </a:extLst>
                </a:gridCol>
              </a:tblGrid>
              <a:tr h="166977">
                <a:tc>
                  <a:txBody>
                    <a:bodyPr/>
                    <a:lstStyle/>
                    <a:p>
                      <a:pPr marL="0" marR="0">
                        <a:spcBef>
                          <a:spcPts val="0"/>
                        </a:spcBef>
                        <a:spcAft>
                          <a:spcPts val="0"/>
                        </a:spcAft>
                      </a:pPr>
                      <a:r>
                        <a:rPr lang="en-US" sz="1200" b="1" dirty="0">
                          <a:effectLst/>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66977">
                <a:tc>
                  <a:txBody>
                    <a:bodyPr/>
                    <a:lstStyle/>
                    <a:p>
                      <a:pPr marL="0" marR="0">
                        <a:spcBef>
                          <a:spcPts val="0"/>
                        </a:spcBef>
                        <a:spcAft>
                          <a:spcPts val="0"/>
                        </a:spcAft>
                      </a:pPr>
                      <a:r>
                        <a:rPr lang="en-US" sz="1200" b="1" dirty="0">
                          <a:effectLst/>
                        </a:rPr>
                        <a:t>Bears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a:effectLst/>
                        </a:rPr>
                        <a:t>14</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49</a:t>
                      </a: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306125">
                <a:tc>
                  <a:txBody>
                    <a:bodyPr/>
                    <a:lstStyle/>
                    <a:p>
                      <a:pPr marL="0" marR="0">
                        <a:spcBef>
                          <a:spcPts val="0"/>
                        </a:spcBef>
                        <a:spcAft>
                          <a:spcPts val="0"/>
                        </a:spcAft>
                      </a:pP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Southmen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31</a:t>
                      </a: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4478FC56-3B2D-4341-8A1C-19589DE43DFF}"/>
              </a:ext>
            </a:extLst>
          </p:cNvPr>
          <p:cNvSpPr txBox="1"/>
          <p:nvPr/>
        </p:nvSpPr>
        <p:spPr>
          <a:xfrm>
            <a:off x="3657598" y="1353659"/>
            <a:ext cx="3657600" cy="218521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 pos="2801938" algn="l"/>
                <a:tab pos="3146425" algn="l"/>
              </a:tabLst>
            </a:pPr>
            <a:r>
              <a:rPr lang="en-US" sz="800" b="1" u="sng" dirty="0"/>
              <a:t>Scoring Summary</a:t>
            </a:r>
            <a:r>
              <a:rPr lang="en-US" sz="800" b="1" dirty="0"/>
              <a:t>	KNX	MEM</a:t>
            </a:r>
            <a:endParaRPr lang="en-US" sz="800" b="1" u="sng" dirty="0"/>
          </a:p>
          <a:p>
            <a:pPr>
              <a:tabLst>
                <a:tab pos="2852738" algn="l"/>
                <a:tab pos="3138488" algn="l"/>
              </a:tabLst>
            </a:pPr>
            <a:r>
              <a:rPr lang="en-US" sz="800" b="1" dirty="0"/>
              <a:t>1st QTR</a:t>
            </a:r>
          </a:p>
          <a:p>
            <a:pPr>
              <a:tabLst>
                <a:tab pos="2852738" algn="l"/>
                <a:tab pos="3138488" algn="l"/>
              </a:tabLst>
            </a:pPr>
            <a:r>
              <a:rPr lang="en-US" sz="800" b="1" dirty="0"/>
              <a:t>KNX - Nichols 27 yd Run (Kick GOOD)	  7	  0</a:t>
            </a:r>
          </a:p>
          <a:p>
            <a:pPr>
              <a:tabLst>
                <a:tab pos="2852738" algn="l"/>
                <a:tab pos="3138488" algn="l"/>
              </a:tabLst>
            </a:pPr>
            <a:r>
              <a:rPr lang="en-US" sz="800" b="1" dirty="0"/>
              <a:t>KNX  - Frazier 20yd Pass from Troutman (Kick GOOD)	 14	  0</a:t>
            </a:r>
          </a:p>
          <a:p>
            <a:pPr>
              <a:tabLst>
                <a:tab pos="2852738" algn="l"/>
                <a:tab pos="3138488" algn="l"/>
              </a:tabLst>
            </a:pPr>
            <a:r>
              <a:rPr lang="en-US" sz="800" b="1" dirty="0"/>
              <a:t>2nd QTR</a:t>
            </a:r>
          </a:p>
          <a:p>
            <a:pPr>
              <a:tabLst>
                <a:tab pos="2852738" algn="l"/>
                <a:tab pos="3138488" algn="l"/>
              </a:tabLst>
            </a:pPr>
            <a:r>
              <a:rPr lang="en-US" sz="800" b="1" dirty="0"/>
              <a:t>MEM - 2yd Run (Kick GOOD)	  14	   7</a:t>
            </a:r>
          </a:p>
          <a:p>
            <a:pPr>
              <a:tabLst>
                <a:tab pos="2852738" algn="l"/>
                <a:tab pos="3138488" algn="l"/>
              </a:tabLst>
            </a:pPr>
            <a:r>
              <a:rPr lang="en-US" sz="800" b="1" dirty="0"/>
              <a:t>KNX - Nichols 5yd Pass form Troutman (Kick GOOD)	  21	   7</a:t>
            </a:r>
          </a:p>
          <a:p>
            <a:pPr>
              <a:tabLst>
                <a:tab pos="2852738" algn="l"/>
                <a:tab pos="3138488" algn="l"/>
              </a:tabLst>
            </a:pPr>
            <a:r>
              <a:rPr lang="en-US" sz="800" b="1" dirty="0"/>
              <a:t>MEM - 39yd FG	  21	  10</a:t>
            </a:r>
          </a:p>
          <a:p>
            <a:pPr>
              <a:tabLst>
                <a:tab pos="2852738" algn="l"/>
                <a:tab pos="3138488" algn="l"/>
              </a:tabLst>
            </a:pPr>
            <a:r>
              <a:rPr lang="en-US" sz="800" b="1" dirty="0"/>
              <a:t>3rd QTR</a:t>
            </a:r>
          </a:p>
          <a:p>
            <a:pPr>
              <a:tabLst>
                <a:tab pos="2852738" algn="l"/>
                <a:tab pos="3138488" algn="l"/>
              </a:tabLst>
            </a:pPr>
            <a:r>
              <a:rPr lang="en-US" sz="800" b="1" dirty="0"/>
              <a:t>KNX - Faircloth 4yd Run (Kick GOOD)	  28	  10</a:t>
            </a:r>
          </a:p>
          <a:p>
            <a:pPr>
              <a:tabLst>
                <a:tab pos="2852738" algn="l"/>
                <a:tab pos="3138488" algn="l"/>
              </a:tabLst>
            </a:pPr>
            <a:r>
              <a:rPr lang="en-US" sz="800" b="1" dirty="0"/>
              <a:t>4th QTR</a:t>
            </a:r>
          </a:p>
          <a:p>
            <a:pPr>
              <a:tabLst>
                <a:tab pos="2852738" algn="l"/>
                <a:tab pos="3138488" algn="l"/>
              </a:tabLst>
            </a:pPr>
            <a:r>
              <a:rPr lang="en-US" sz="800" b="1" dirty="0"/>
              <a:t>MEM - </a:t>
            </a:r>
            <a:r>
              <a:rPr lang="en-US" sz="800" b="1" dirty="0" err="1"/>
              <a:t>Csonka</a:t>
            </a:r>
            <a:r>
              <a:rPr lang="en-US" sz="800" b="1" dirty="0"/>
              <a:t> 66yd Run (Kick GOOD)	  28	  17</a:t>
            </a:r>
          </a:p>
          <a:p>
            <a:pPr>
              <a:tabLst>
                <a:tab pos="2852738" algn="l"/>
                <a:tab pos="3138488" algn="l"/>
              </a:tabLst>
            </a:pPr>
            <a:r>
              <a:rPr lang="en-US" sz="800" b="1" dirty="0"/>
              <a:t>KNX - McCauley 24yd Pass from Troutman (Kick GOOD)	  35	  17</a:t>
            </a:r>
          </a:p>
          <a:p>
            <a:pPr>
              <a:tabLst>
                <a:tab pos="2852738" algn="l"/>
                <a:tab pos="3138488" algn="l"/>
              </a:tabLst>
            </a:pPr>
            <a:r>
              <a:rPr lang="en-US" sz="800" b="1" dirty="0"/>
              <a:t>MEM - </a:t>
            </a:r>
            <a:r>
              <a:rPr lang="en-US" sz="800" b="1" dirty="0" err="1"/>
              <a:t>Csonka</a:t>
            </a:r>
            <a:r>
              <a:rPr lang="en-US" sz="800" b="1" dirty="0"/>
              <a:t> 75yd Pass from </a:t>
            </a:r>
            <a:r>
              <a:rPr lang="en-US" sz="800" b="1" dirty="0" err="1"/>
              <a:t>Huarte</a:t>
            </a:r>
            <a:r>
              <a:rPr lang="en-US" sz="800" b="1" dirty="0"/>
              <a:t> (Kick GOOD) 	  35	  24</a:t>
            </a:r>
          </a:p>
          <a:p>
            <a:pPr>
              <a:tabLst>
                <a:tab pos="2852738" algn="l"/>
                <a:tab pos="3138488" algn="l"/>
              </a:tabLst>
            </a:pPr>
            <a:r>
              <a:rPr lang="en-US" sz="800" b="1" dirty="0"/>
              <a:t>KNX - Nichols 24yd Run (Kick GOOD)	  42	  24</a:t>
            </a:r>
          </a:p>
          <a:p>
            <a:pPr>
              <a:tabLst>
                <a:tab pos="2852738" algn="l"/>
                <a:tab pos="3138488" algn="l"/>
              </a:tabLst>
            </a:pPr>
            <a:r>
              <a:rPr lang="en-US" sz="800" b="1" dirty="0"/>
              <a:t>KNX - Troutman 21yd Run (Kick GOOD)	  49	  24</a:t>
            </a:r>
          </a:p>
          <a:p>
            <a:pPr>
              <a:tabLst>
                <a:tab pos="2852738" algn="l"/>
                <a:tab pos="3138488" algn="l"/>
              </a:tabLst>
            </a:pPr>
            <a:r>
              <a:rPr lang="en-US" sz="800" b="1" dirty="0"/>
              <a:t>MEM - </a:t>
            </a:r>
            <a:r>
              <a:rPr lang="en-US" sz="800" b="1" dirty="0" err="1"/>
              <a:t>Kiick</a:t>
            </a:r>
            <a:r>
              <a:rPr lang="en-US" sz="800" b="1" dirty="0"/>
              <a:t> 41yd Run (Kick GOOD) 	  49	  31</a:t>
            </a:r>
          </a:p>
        </p:txBody>
      </p:sp>
      <p:sp>
        <p:nvSpPr>
          <p:cNvPr id="9" name="TextBox 8">
            <a:extLst>
              <a:ext uri="{FF2B5EF4-FFF2-40B4-BE49-F238E27FC236}">
                <a16:creationId xmlns:a16="http://schemas.microsoft.com/office/drawing/2014/main" xmlns="" id="{5F92F694-FAA3-44F1-8855-6D00AB29E6BA}"/>
              </a:ext>
            </a:extLst>
          </p:cNvPr>
          <p:cNvSpPr txBox="1">
            <a:spLocks/>
          </p:cNvSpPr>
          <p:nvPr/>
        </p:nvSpPr>
        <p:spPr>
          <a:xfrm>
            <a:off x="457198" y="2267806"/>
            <a:ext cx="3200400" cy="7543800"/>
          </a:xfrm>
          <a:prstGeom prst="rect">
            <a:avLst/>
          </a:prstGeom>
          <a:noFill/>
        </p:spPr>
        <p:txBody>
          <a:bodyPr wrap="square" rtlCol="0">
            <a:spAutoFit/>
          </a:bodyPr>
          <a:lstStyle/>
          <a:p>
            <a:pPr>
              <a:tabLst>
                <a:tab pos="120650" algn="l"/>
                <a:tab pos="228600" algn="l"/>
              </a:tabLst>
            </a:pPr>
            <a:r>
              <a:rPr lang="en-US" sz="800" b="1" dirty="0"/>
              <a:t>Coin Toss “Tails” - </a:t>
            </a:r>
            <a:r>
              <a:rPr lang="en-US" sz="800" b="1" dirty="0" err="1"/>
              <a:t>Southmen</a:t>
            </a:r>
            <a:r>
              <a:rPr lang="en-US" sz="800" b="1" dirty="0"/>
              <a:t> choose to defer to the 2nd Half - Bears 	will “Receive”</a:t>
            </a:r>
          </a:p>
          <a:p>
            <a:pPr>
              <a:tabLst>
                <a:tab pos="228600" algn="l"/>
              </a:tabLst>
            </a:pPr>
            <a:r>
              <a:rPr lang="en-US" sz="800" b="1" dirty="0"/>
              <a:t>15:00 KO </a:t>
            </a:r>
            <a:r>
              <a:rPr lang="en-US" sz="800" b="1" dirty="0" err="1"/>
              <a:t>Southmen</a:t>
            </a:r>
            <a:r>
              <a:rPr lang="en-US" sz="800" b="1" dirty="0"/>
              <a:t> to Bears 53yds to 12 / </a:t>
            </a:r>
            <a:r>
              <a:rPr lang="en-US" sz="800" b="1" dirty="0" err="1"/>
              <a:t>Baskette</a:t>
            </a:r>
            <a:r>
              <a:rPr lang="en-US" sz="800" b="1" dirty="0"/>
              <a:t> 43yd KR (Hill)</a:t>
            </a:r>
          </a:p>
          <a:p>
            <a:pPr>
              <a:tabLst>
                <a:tab pos="228600" algn="l"/>
              </a:tabLst>
            </a:pPr>
            <a:r>
              <a:rPr lang="en-US" sz="800" b="1" dirty="0"/>
              <a:t>Bears @ D45</a:t>
            </a:r>
          </a:p>
          <a:p>
            <a:pPr>
              <a:tabLst>
                <a:tab pos="228600" algn="l"/>
              </a:tabLst>
            </a:pPr>
            <a:r>
              <a:rPr lang="en-US" sz="800" b="1" dirty="0"/>
              <a:t>14:40 1/10 @ D45 - Faircloth 18 yd Run (</a:t>
            </a:r>
            <a:r>
              <a:rPr lang="en-US" sz="800" b="1" dirty="0" err="1"/>
              <a:t>Mikolajczyk</a:t>
            </a:r>
            <a:r>
              <a:rPr lang="en-US" sz="800" b="1" dirty="0"/>
              <a:t>)</a:t>
            </a:r>
          </a:p>
          <a:p>
            <a:pPr>
              <a:tabLst>
                <a:tab pos="228600" algn="l"/>
              </a:tabLst>
            </a:pPr>
            <a:r>
              <a:rPr lang="en-US" sz="800" b="1" dirty="0"/>
              <a:t>13:45 1/10 @ D27 - Nichols 27yd Run TD</a:t>
            </a:r>
          </a:p>
          <a:p>
            <a:pPr>
              <a:tabLst>
                <a:tab pos="228600" algn="l"/>
              </a:tabLst>
            </a:pPr>
            <a:r>
              <a:rPr lang="en-US" sz="800" b="1" dirty="0"/>
              <a:t>12:42 Conversion Kick GOOD</a:t>
            </a:r>
          </a:p>
          <a:p>
            <a:pPr>
              <a:tabLst>
                <a:tab pos="228600" algn="l"/>
              </a:tabLst>
            </a:pPr>
            <a:r>
              <a:rPr lang="en-US" sz="800" b="1" dirty="0"/>
              <a:t>	Bears 7 </a:t>
            </a:r>
            <a:r>
              <a:rPr lang="en-US" sz="800" b="1" dirty="0" err="1"/>
              <a:t>Southmen</a:t>
            </a:r>
            <a:r>
              <a:rPr lang="en-US" sz="800" b="1" dirty="0"/>
              <a:t> 0</a:t>
            </a:r>
          </a:p>
          <a:p>
            <a:pPr>
              <a:tabLst>
                <a:tab pos="228600" algn="l"/>
              </a:tabLst>
            </a:pPr>
            <a:r>
              <a:rPr lang="en-US" sz="800" b="1" dirty="0"/>
              <a:t>12:42 KO Bears to </a:t>
            </a:r>
            <a:r>
              <a:rPr lang="en-US" sz="800" b="1" dirty="0" err="1"/>
              <a:t>Southmen</a:t>
            </a:r>
            <a:r>
              <a:rPr lang="en-US" sz="800" b="1" dirty="0"/>
              <a:t> 64 yds to 1 / Warfield 35yd KR OB</a:t>
            </a:r>
          </a:p>
          <a:p>
            <a:pPr>
              <a:tabLst>
                <a:tab pos="228600" algn="l"/>
              </a:tabLst>
            </a:pPr>
            <a:r>
              <a:rPr lang="en-US" sz="800" b="1" dirty="0" err="1"/>
              <a:t>Southmen</a:t>
            </a:r>
            <a:r>
              <a:rPr lang="en-US" sz="800" b="1" dirty="0"/>
              <a:t> @ their 36</a:t>
            </a:r>
          </a:p>
          <a:p>
            <a:pPr>
              <a:tabLst>
                <a:tab pos="228600" algn="l"/>
              </a:tabLst>
            </a:pPr>
            <a:r>
              <a:rPr lang="en-US" sz="800" b="1" dirty="0"/>
              <a:t>11:47 1/10 @ 36 - </a:t>
            </a:r>
            <a:r>
              <a:rPr lang="en-US" sz="800" b="1" dirty="0" err="1"/>
              <a:t>Csonka</a:t>
            </a:r>
            <a:r>
              <a:rPr lang="en-US" sz="800" b="1" dirty="0"/>
              <a:t> -1yd Run (White)</a:t>
            </a:r>
          </a:p>
          <a:p>
            <a:pPr>
              <a:tabLst>
                <a:tab pos="228600" algn="l"/>
              </a:tabLst>
            </a:pPr>
            <a:r>
              <a:rPr lang="en-US" sz="800" b="1" dirty="0"/>
              <a:t>11:20 2/11 @ 35 - </a:t>
            </a:r>
            <a:r>
              <a:rPr lang="en-US" sz="800" b="1" dirty="0" err="1"/>
              <a:t>Kiick</a:t>
            </a:r>
            <a:r>
              <a:rPr lang="en-US" sz="800" b="1" dirty="0"/>
              <a:t> -3yd Run (Cole)</a:t>
            </a:r>
          </a:p>
          <a:p>
            <a:pPr>
              <a:tabLst>
                <a:tab pos="228600" algn="l"/>
              </a:tabLst>
            </a:pPr>
            <a:r>
              <a:rPr lang="en-US" sz="800" b="1" dirty="0"/>
              <a:t>10:27 2/14 @ 32 - </a:t>
            </a:r>
            <a:r>
              <a:rPr lang="en-US" sz="800" b="1" dirty="0" err="1"/>
              <a:t>Haurte</a:t>
            </a:r>
            <a:r>
              <a:rPr lang="en-US" sz="800" b="1" dirty="0"/>
              <a:t> pass to </a:t>
            </a:r>
            <a:r>
              <a:rPr lang="en-US" sz="800" b="1" dirty="0" err="1"/>
              <a:t>Kiick</a:t>
            </a:r>
            <a:r>
              <a:rPr lang="en-US" sz="800" b="1" dirty="0"/>
              <a:t> @ 27 INC</a:t>
            </a:r>
          </a:p>
          <a:p>
            <a:pPr>
              <a:tabLst>
                <a:tab pos="228600" algn="l"/>
              </a:tabLst>
            </a:pPr>
            <a:r>
              <a:rPr lang="en-US" sz="800" b="1" dirty="0"/>
              <a:t>  9:42 3/14 @ 32 - Punt 38 yds to 29 / </a:t>
            </a:r>
            <a:r>
              <a:rPr lang="en-US" sz="800" b="1" dirty="0" err="1"/>
              <a:t>Baskette</a:t>
            </a:r>
            <a:r>
              <a:rPr lang="en-US" sz="800" b="1" dirty="0"/>
              <a:t> 19td PR (</a:t>
            </a:r>
            <a:r>
              <a:rPr lang="en-US" sz="800" b="1" dirty="0" err="1"/>
              <a:t>Kiick</a:t>
            </a:r>
            <a:r>
              <a:rPr lang="en-US" sz="800" b="1" dirty="0"/>
              <a:t>)</a:t>
            </a:r>
          </a:p>
          <a:p>
            <a:pPr>
              <a:tabLst>
                <a:tab pos="228600" algn="l"/>
              </a:tabLst>
            </a:pPr>
            <a:r>
              <a:rPr lang="en-US" sz="800" b="1" dirty="0"/>
              <a:t>Bears @ their 48</a:t>
            </a:r>
          </a:p>
          <a:p>
            <a:pPr>
              <a:tabLst>
                <a:tab pos="228600" algn="l"/>
              </a:tabLst>
            </a:pPr>
            <a:r>
              <a:rPr lang="en-US" sz="800" b="1" dirty="0"/>
              <a:t>  8:42 1/10 @ 48 - Nichols 0yd Run OB</a:t>
            </a:r>
          </a:p>
          <a:p>
            <a:pPr>
              <a:tabLst>
                <a:tab pos="228600" algn="l"/>
              </a:tabLst>
            </a:pPr>
            <a:r>
              <a:rPr lang="en-US" sz="800" b="1" dirty="0"/>
              <a:t>  8:18 2/10 @ 48 - Faircloth 23yd Run OB</a:t>
            </a:r>
          </a:p>
          <a:p>
            <a:pPr>
              <a:tabLst>
                <a:tab pos="228600" algn="l"/>
              </a:tabLst>
            </a:pPr>
            <a:r>
              <a:rPr lang="en-US" sz="800" b="1" dirty="0"/>
              <a:t>  7:04 1/10 @ D29 - Nichols -10yd Run (FP)</a:t>
            </a:r>
          </a:p>
          <a:p>
            <a:pPr>
              <a:tabLst>
                <a:tab pos="228600" algn="l"/>
              </a:tabLst>
            </a:pPr>
            <a:r>
              <a:rPr lang="en-US" sz="800" b="1" dirty="0"/>
              <a:t>  5:56 2/20 @ D39 - Troutman pass to </a:t>
            </a:r>
            <a:r>
              <a:rPr lang="en-US" sz="800" b="1" dirty="0" err="1"/>
              <a:t>Baskette</a:t>
            </a:r>
            <a:r>
              <a:rPr lang="en-US" sz="800" b="1" dirty="0"/>
              <a:t> @ D26 INC</a:t>
            </a:r>
          </a:p>
          <a:p>
            <a:pPr>
              <a:tabLst>
                <a:tab pos="228600" algn="l"/>
              </a:tabLst>
            </a:pPr>
            <a:r>
              <a:rPr lang="en-US" sz="800" b="1" dirty="0"/>
              <a:t>  4:50 3/20 @ D39 - Troutman pass to Frazier @ D3 COMP 39yds TD</a:t>
            </a:r>
          </a:p>
          <a:p>
            <a:pPr>
              <a:tabLst>
                <a:tab pos="228600" algn="l"/>
              </a:tabLst>
            </a:pPr>
            <a:r>
              <a:rPr lang="en-US" sz="800" b="1" dirty="0"/>
              <a:t>  4:02 Conversion Kick GOOD </a:t>
            </a:r>
          </a:p>
          <a:p>
            <a:pPr>
              <a:tabLst>
                <a:tab pos="228600" algn="l"/>
              </a:tabLst>
            </a:pPr>
            <a:r>
              <a:rPr lang="en-US" sz="800" b="1" dirty="0"/>
              <a:t>	Bears 14 </a:t>
            </a:r>
            <a:r>
              <a:rPr lang="en-US" sz="800" b="1" dirty="0" err="1"/>
              <a:t>Southmen</a:t>
            </a:r>
            <a:r>
              <a:rPr lang="en-US" sz="800" b="1" dirty="0"/>
              <a:t> 0</a:t>
            </a:r>
          </a:p>
          <a:p>
            <a:pPr>
              <a:tabLst>
                <a:tab pos="228600" algn="l"/>
              </a:tabLst>
            </a:pPr>
            <a:r>
              <a:rPr lang="en-US" sz="800" b="1" dirty="0"/>
              <a:t>  4:02 KO Bears to </a:t>
            </a:r>
            <a:r>
              <a:rPr lang="en-US" sz="800" b="1" dirty="0" err="1"/>
              <a:t>Southmen</a:t>
            </a:r>
            <a:r>
              <a:rPr lang="en-US" sz="800" b="1" dirty="0"/>
              <a:t> 38yds to 27 / Shirk 20yd KR (Nichols)</a:t>
            </a:r>
          </a:p>
          <a:p>
            <a:pPr>
              <a:tabLst>
                <a:tab pos="228600" algn="l"/>
              </a:tabLst>
            </a:pPr>
            <a:r>
              <a:rPr lang="en-US" sz="800" b="1" dirty="0" err="1"/>
              <a:t>Southmen</a:t>
            </a:r>
            <a:r>
              <a:rPr lang="en-US" sz="800" b="1" dirty="0"/>
              <a:t> @ their 47 </a:t>
            </a:r>
          </a:p>
          <a:p>
            <a:pPr>
              <a:tabLst>
                <a:tab pos="228600" algn="l"/>
              </a:tabLst>
            </a:pPr>
            <a:r>
              <a:rPr lang="en-US" sz="800" b="1" dirty="0"/>
              <a:t>  3:50 1/10 @ 47 - </a:t>
            </a:r>
            <a:r>
              <a:rPr lang="en-US" sz="800" b="1" dirty="0" err="1"/>
              <a:t>Huarte</a:t>
            </a:r>
            <a:r>
              <a:rPr lang="en-US" sz="800" b="1" dirty="0"/>
              <a:t> pass to </a:t>
            </a:r>
            <a:r>
              <a:rPr lang="en-US" sz="800" b="1" dirty="0" err="1"/>
              <a:t>Csonka</a:t>
            </a:r>
            <a:r>
              <a:rPr lang="en-US" sz="800" b="1" dirty="0"/>
              <a:t> @ D33 INC</a:t>
            </a:r>
          </a:p>
          <a:p>
            <a:pPr>
              <a:tabLst>
                <a:tab pos="228600" algn="l"/>
              </a:tabLst>
            </a:pPr>
            <a:r>
              <a:rPr lang="en-US" sz="800" b="1" dirty="0"/>
              <a:t>  3:39 2/10 @ 47 - </a:t>
            </a:r>
            <a:r>
              <a:rPr lang="en-US" sz="800" b="1" dirty="0" err="1"/>
              <a:t>Huarte</a:t>
            </a:r>
            <a:r>
              <a:rPr lang="en-US" sz="800" b="1" dirty="0"/>
              <a:t> pass SCRAMBLE -16yd Run (Shafer)</a:t>
            </a:r>
          </a:p>
          <a:p>
            <a:pPr>
              <a:tabLst>
                <a:tab pos="228600" algn="l"/>
              </a:tabLst>
            </a:pPr>
            <a:r>
              <a:rPr lang="en-US" sz="800" b="1" dirty="0"/>
              <a:t>  2:53 3/26 @ 31 - </a:t>
            </a:r>
            <a:r>
              <a:rPr lang="en-US" sz="800" b="1" dirty="0" err="1"/>
              <a:t>Huarte</a:t>
            </a:r>
            <a:r>
              <a:rPr lang="en-US" sz="800" b="1" dirty="0"/>
              <a:t> “Shotgun” FUMBLE / 21yd Run OB</a:t>
            </a:r>
          </a:p>
          <a:p>
            <a:pPr>
              <a:tabLst>
                <a:tab pos="228600" algn="l"/>
              </a:tabLst>
            </a:pPr>
            <a:r>
              <a:rPr lang="en-US" sz="800" b="1" dirty="0"/>
              <a:t>  1:44 4/6 @ D48 - Punt to D1 OB / 47 yds - NO Return</a:t>
            </a:r>
          </a:p>
          <a:p>
            <a:pPr>
              <a:tabLst>
                <a:tab pos="228600" algn="l"/>
              </a:tabLst>
            </a:pPr>
            <a:r>
              <a:rPr lang="en-US" sz="800" b="1" dirty="0"/>
              <a:t>Bears @ their 1</a:t>
            </a:r>
          </a:p>
          <a:p>
            <a:pPr>
              <a:tabLst>
                <a:tab pos="228600" algn="l"/>
              </a:tabLst>
            </a:pPr>
            <a:r>
              <a:rPr lang="en-US" sz="800" b="1" dirty="0"/>
              <a:t>  0:55 1/10 @ 1 - Troutman 5yd Run (</a:t>
            </a:r>
            <a:r>
              <a:rPr lang="en-US" sz="800" b="1" dirty="0" err="1"/>
              <a:t>Canale</a:t>
            </a:r>
            <a:r>
              <a:rPr lang="en-US" sz="800" b="1" dirty="0"/>
              <a:t>)</a:t>
            </a:r>
          </a:p>
          <a:p>
            <a:pPr>
              <a:tabLst>
                <a:tab pos="228600" algn="l"/>
              </a:tabLst>
            </a:pPr>
            <a:r>
              <a:rPr lang="en-US" sz="800" b="1" dirty="0"/>
              <a:t>  0:47 2/5 @ 6 - Troutman pass to Faircloth @ 14 INC</a:t>
            </a:r>
          </a:p>
          <a:p>
            <a:pPr>
              <a:tabLst>
                <a:tab pos="228600" algn="l"/>
              </a:tabLst>
            </a:pPr>
            <a:r>
              <a:rPr lang="en-US" sz="800" b="1" dirty="0"/>
              <a:t>  0:07 3/5 @ 6 - NO PLAY - Time allowed to Expire</a:t>
            </a:r>
          </a:p>
          <a:p>
            <a:pPr>
              <a:tabLst>
                <a:tab pos="228600" algn="l"/>
                <a:tab pos="690563" algn="l"/>
              </a:tabLst>
            </a:pPr>
            <a:r>
              <a:rPr lang="en-US" sz="800" b="1" dirty="0">
                <a:latin typeface="Arial Black" panose="020B0A04020102020204" pitchFamily="34" charset="0"/>
              </a:rPr>
              <a:t>End of QTR	Bears 14 </a:t>
            </a:r>
            <a:r>
              <a:rPr lang="en-US" sz="800" b="1" dirty="0" err="1">
                <a:latin typeface="Arial Black" panose="020B0A04020102020204" pitchFamily="34" charset="0"/>
              </a:rPr>
              <a:t>Southmen</a:t>
            </a:r>
            <a:r>
              <a:rPr lang="en-US" sz="800" b="1" dirty="0">
                <a:latin typeface="Arial Black" panose="020B0A04020102020204" pitchFamily="34" charset="0"/>
              </a:rPr>
              <a:t> 0</a:t>
            </a:r>
          </a:p>
          <a:p>
            <a:r>
              <a:rPr lang="en-US" sz="800" b="1" dirty="0"/>
              <a:t>2nd Quarter </a:t>
            </a:r>
          </a:p>
          <a:p>
            <a:r>
              <a:rPr lang="en-US" sz="800" b="1" dirty="0"/>
              <a:t>15:00 3/5 @ 6 - Troutman pass to Faircloth @ 20 INC</a:t>
            </a:r>
          </a:p>
          <a:p>
            <a:r>
              <a:rPr lang="en-US" sz="800" b="1" dirty="0"/>
              <a:t>14:47 4/5 @ 6 - Punt 41yds to 47 / </a:t>
            </a:r>
            <a:r>
              <a:rPr lang="en-US" sz="800" b="1" dirty="0" err="1"/>
              <a:t>Csonka</a:t>
            </a:r>
            <a:r>
              <a:rPr lang="en-US" sz="800" b="1" dirty="0"/>
              <a:t> 3yd PR (Nichols)</a:t>
            </a:r>
          </a:p>
          <a:p>
            <a:r>
              <a:rPr lang="en-US" sz="800" b="1" dirty="0" err="1"/>
              <a:t>Southmen</a:t>
            </a:r>
            <a:r>
              <a:rPr lang="en-US" sz="800" b="1" dirty="0"/>
              <a:t> @ D44</a:t>
            </a:r>
          </a:p>
          <a:p>
            <a:r>
              <a:rPr lang="en-US" sz="800" b="1" dirty="0"/>
              <a:t>13:35 1/10 @ D44 - </a:t>
            </a:r>
            <a:r>
              <a:rPr lang="en-US" sz="800" b="1" dirty="0" err="1"/>
              <a:t>Kiick</a:t>
            </a:r>
            <a:r>
              <a:rPr lang="en-US" sz="800" b="1" dirty="0"/>
              <a:t> 5yd Run OB</a:t>
            </a:r>
          </a:p>
          <a:p>
            <a:r>
              <a:rPr lang="en-US" sz="800" b="1" dirty="0"/>
              <a:t>13:02 2/5 @ D39 - </a:t>
            </a:r>
            <a:r>
              <a:rPr lang="en-US" sz="800" b="1" dirty="0" err="1"/>
              <a:t>Csonka</a:t>
            </a:r>
            <a:r>
              <a:rPr lang="en-US" sz="800" b="1" dirty="0"/>
              <a:t> 0yd Run (Faircloth)</a:t>
            </a:r>
          </a:p>
          <a:p>
            <a:r>
              <a:rPr lang="en-US" sz="800" b="1" dirty="0"/>
              <a:t>12:07 3/5 @ D39 - </a:t>
            </a:r>
            <a:r>
              <a:rPr lang="en-US" sz="800" b="1" dirty="0" err="1"/>
              <a:t>Huarte</a:t>
            </a:r>
            <a:r>
              <a:rPr lang="en-US" sz="800" b="1" dirty="0"/>
              <a:t> pass to Shirk @ D23 COMP 37yds OB</a:t>
            </a:r>
          </a:p>
          <a:p>
            <a:r>
              <a:rPr lang="en-US" sz="800" b="1" dirty="0"/>
              <a:t>11:10 1/G @ D2 - </a:t>
            </a:r>
            <a:r>
              <a:rPr lang="en-US" sz="800" b="1" dirty="0" err="1"/>
              <a:t>Csonka</a:t>
            </a:r>
            <a:r>
              <a:rPr lang="en-US" sz="800" b="1" dirty="0"/>
              <a:t> 2yd Run TD</a:t>
            </a:r>
          </a:p>
          <a:p>
            <a:r>
              <a:rPr lang="en-US" sz="800" b="1" dirty="0"/>
              <a:t>10:24 Conversion Kick GOOD</a:t>
            </a:r>
          </a:p>
          <a:p>
            <a:r>
              <a:rPr lang="en-US" sz="800" b="1" dirty="0"/>
              <a:t>	Bears 14 </a:t>
            </a:r>
            <a:r>
              <a:rPr lang="en-US" sz="800" b="1" dirty="0" err="1"/>
              <a:t>Southmen</a:t>
            </a:r>
            <a:r>
              <a:rPr lang="en-US" sz="800" b="1" dirty="0"/>
              <a:t> 7</a:t>
            </a:r>
          </a:p>
          <a:p>
            <a:r>
              <a:rPr lang="en-US" sz="800" b="1" dirty="0"/>
              <a:t>10:24 KO </a:t>
            </a:r>
            <a:r>
              <a:rPr lang="en-US" sz="800" b="1" dirty="0" err="1"/>
              <a:t>Southmen</a:t>
            </a:r>
            <a:r>
              <a:rPr lang="en-US" sz="800" b="1" dirty="0"/>
              <a:t> to Bears 38yds to 27 / McCauley 28yd KR (FP)</a:t>
            </a:r>
          </a:p>
          <a:p>
            <a:r>
              <a:rPr lang="en-US" sz="800" b="1" dirty="0"/>
              <a:t>Bears @ D45</a:t>
            </a:r>
          </a:p>
          <a:p>
            <a:r>
              <a:rPr lang="en-US" sz="800" b="1" dirty="0"/>
              <a:t>  9:58 1/10 @ D45 - Troutman to pass FUMBLE &amp; RECOVERY pass to Faircloth @ D25 INC</a:t>
            </a:r>
          </a:p>
          <a:p>
            <a:r>
              <a:rPr lang="en-US" sz="800" b="1" dirty="0"/>
              <a:t>  9:41 2/10 @ D45 - Troutman to Nichols 0yd Run (Shirk)</a:t>
            </a:r>
          </a:p>
          <a:p>
            <a:r>
              <a:rPr lang="en-US" sz="800" b="1" dirty="0"/>
              <a:t>  8:20 3/10 @ D45 - Troutman to Faircloth 5yd Run (</a:t>
            </a:r>
            <a:r>
              <a:rPr lang="en-US" sz="800" b="1" dirty="0" err="1"/>
              <a:t>Kiick</a:t>
            </a:r>
            <a:r>
              <a:rPr lang="en-US" sz="800" b="1" dirty="0"/>
              <a:t>)</a:t>
            </a:r>
          </a:p>
          <a:p>
            <a:r>
              <a:rPr lang="en-US" sz="800" b="1" dirty="0"/>
              <a:t>  7:33 4/5 @ D40 - Punt 37yds to D3  / Marshall 17yd PR (</a:t>
            </a:r>
            <a:r>
              <a:rPr lang="en-US" sz="800" b="1" dirty="0" err="1"/>
              <a:t>Baskette</a:t>
            </a:r>
            <a:r>
              <a:rPr lang="en-US" sz="800" b="1" dirty="0"/>
              <a:t>)</a:t>
            </a:r>
          </a:p>
          <a:p>
            <a:r>
              <a:rPr lang="en-US" sz="800" b="1" dirty="0" err="1"/>
              <a:t>Southmen</a:t>
            </a:r>
            <a:r>
              <a:rPr lang="en-US" sz="800" b="1" dirty="0"/>
              <a:t> @ their 20</a:t>
            </a:r>
          </a:p>
          <a:p>
            <a:r>
              <a:rPr lang="en-US" sz="800" b="1" dirty="0"/>
              <a:t>  6:40 1/10 @ 20 - </a:t>
            </a:r>
            <a:r>
              <a:rPr lang="en-US" sz="800" b="1" dirty="0" err="1"/>
              <a:t>Huarte</a:t>
            </a:r>
            <a:r>
              <a:rPr lang="en-US" sz="800" b="1" dirty="0"/>
              <a:t> to </a:t>
            </a:r>
            <a:r>
              <a:rPr lang="en-US" sz="800" b="1" dirty="0" err="1"/>
              <a:t>Kiick</a:t>
            </a:r>
            <a:r>
              <a:rPr lang="en-US" sz="800" b="1" dirty="0"/>
              <a:t> 7yd Run (White)   </a:t>
            </a:r>
          </a:p>
          <a:p>
            <a:r>
              <a:rPr lang="en-US" sz="800" b="1" dirty="0"/>
              <a:t>  6:22 2/3 @ 27 - </a:t>
            </a:r>
            <a:r>
              <a:rPr lang="en-US" sz="800" b="1" dirty="0" err="1"/>
              <a:t>Csonka</a:t>
            </a:r>
            <a:r>
              <a:rPr lang="en-US" sz="800" b="1" dirty="0"/>
              <a:t> -4yd Run (Daniels)</a:t>
            </a:r>
          </a:p>
          <a:p>
            <a:r>
              <a:rPr lang="en-US" sz="800" b="1" dirty="0"/>
              <a:t>  5:31 3/7 @ 23 - </a:t>
            </a:r>
            <a:r>
              <a:rPr lang="en-US" sz="800" b="1" dirty="0" err="1"/>
              <a:t>Huarte</a:t>
            </a:r>
            <a:r>
              <a:rPr lang="en-US" sz="800" b="1" dirty="0"/>
              <a:t> pass to Shirk @ 34 INC</a:t>
            </a:r>
          </a:p>
          <a:p>
            <a:r>
              <a:rPr lang="en-US" sz="800" b="1" dirty="0"/>
              <a:t>  4:39 4/7 @ 23 - NO PLAY - Clock allowed to run to 3:59 / </a:t>
            </a:r>
            <a:r>
              <a:rPr lang="en-US" sz="800" b="1" dirty="0" err="1"/>
              <a:t>Southmen</a:t>
            </a:r>
            <a:r>
              <a:rPr lang="en-US" sz="800" b="1" dirty="0"/>
              <a:t> Call 1st Time Out</a:t>
            </a:r>
          </a:p>
          <a:p>
            <a:r>
              <a:rPr lang="en-US" sz="800" b="1" dirty="0"/>
              <a:t>  3:59 4/7 @ 23 - Punt 35yds to D38 / Frazier 26yd PR (FP)</a:t>
            </a:r>
          </a:p>
          <a:p>
            <a:r>
              <a:rPr lang="en-US" sz="800" b="1" dirty="0"/>
              <a:t>Bears @ D36</a:t>
            </a:r>
          </a:p>
          <a:p>
            <a:r>
              <a:rPr lang="en-US" sz="800" b="1" dirty="0"/>
              <a:t>  3:29 1/10 @ D36 - Faircloth 12 yd Run (FP)</a:t>
            </a:r>
          </a:p>
          <a:p>
            <a:r>
              <a:rPr lang="en-US" sz="800" b="1" dirty="0"/>
              <a:t>  3:15 1/10 @ D24 - Troutman to pass / SCRAMBLE -4yd Run (</a:t>
            </a:r>
            <a:r>
              <a:rPr lang="en-US" sz="800" b="1" dirty="0" err="1"/>
              <a:t>Kiick</a:t>
            </a:r>
            <a:r>
              <a:rPr lang="en-US" sz="800" b="1" dirty="0"/>
              <a:t>)</a:t>
            </a:r>
          </a:p>
          <a:p>
            <a:r>
              <a:rPr lang="en-US" sz="800" b="1" dirty="0"/>
              <a:t>  2:10 2/14 @ D28 - NO PLAY - Clock allowed to run to 2:00 - Time Out</a:t>
            </a:r>
          </a:p>
          <a:p>
            <a:endParaRPr lang="en-US" sz="800" b="1" dirty="0"/>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77173311-D570-497D-ADEA-15975C8422CE}"/>
              </a:ext>
            </a:extLst>
          </p:cNvPr>
          <p:cNvSpPr txBox="1"/>
          <p:nvPr/>
        </p:nvSpPr>
        <p:spPr>
          <a:xfrm>
            <a:off x="3657598" y="3538873"/>
            <a:ext cx="3657600" cy="6709529"/>
          </a:xfrm>
          <a:prstGeom prst="rect">
            <a:avLst/>
          </a:prstGeom>
          <a:noFill/>
        </p:spPr>
        <p:txBody>
          <a:bodyPr wrap="square" rtlCol="0">
            <a:spAutoFit/>
          </a:bodyPr>
          <a:lstStyle/>
          <a:p>
            <a:r>
              <a:rPr lang="en-US" sz="800" b="1" dirty="0"/>
              <a:t>TWO MINUTE WARNING</a:t>
            </a:r>
          </a:p>
          <a:p>
            <a:r>
              <a:rPr lang="en-US" sz="800" b="1" dirty="0"/>
              <a:t>  2:00 2/14 @ D28 -  Troutman to Nichols 2yd Run (Marshall)</a:t>
            </a:r>
          </a:p>
          <a:p>
            <a:r>
              <a:rPr lang="en-US" sz="800" b="1" dirty="0"/>
              <a:t>  1:39 3/12 @ D26 - NO PLAY - </a:t>
            </a:r>
            <a:r>
              <a:rPr lang="en-US" sz="800" b="1" dirty="0" err="1"/>
              <a:t>Southmen</a:t>
            </a:r>
            <a:r>
              <a:rPr lang="en-US" sz="800" b="1" dirty="0"/>
              <a:t> call Time Out @ 1:23</a:t>
            </a:r>
          </a:p>
          <a:p>
            <a:r>
              <a:rPr lang="en-US" sz="800" b="1" dirty="0"/>
              <a:t>  1:23 3/12 @ D26 - Troutman to pass SCRAMBLE 21yd Run OB</a:t>
            </a:r>
          </a:p>
          <a:p>
            <a:r>
              <a:rPr lang="en-US" sz="800" b="1" dirty="0"/>
              <a:t>  0:56 1/G @ D5 - Troutman pass to Nichols @ D7 COMP 5yds TD</a:t>
            </a:r>
          </a:p>
          <a:p>
            <a:r>
              <a:rPr lang="en-US" sz="800" b="1" dirty="0"/>
              <a:t>  0:36 Conversion Kick GOOD </a:t>
            </a:r>
          </a:p>
          <a:p>
            <a:r>
              <a:rPr lang="en-US" sz="800" b="1" dirty="0"/>
              <a:t>	Bears 21 </a:t>
            </a:r>
            <a:r>
              <a:rPr lang="en-US" sz="800" b="1" dirty="0" err="1"/>
              <a:t>Southmen</a:t>
            </a:r>
            <a:r>
              <a:rPr lang="en-US" sz="800" b="1" dirty="0"/>
              <a:t> 7</a:t>
            </a:r>
          </a:p>
          <a:p>
            <a:r>
              <a:rPr lang="en-US" sz="800" b="1" dirty="0"/>
              <a:t>  0:36 KO Bears to </a:t>
            </a:r>
            <a:r>
              <a:rPr lang="en-US" sz="800" b="1" dirty="0" err="1"/>
              <a:t>Southmen</a:t>
            </a:r>
            <a:r>
              <a:rPr lang="en-US" sz="800" b="1" dirty="0"/>
              <a:t> 50yds to 15 / Warfield 65yd KR OB</a:t>
            </a:r>
          </a:p>
          <a:p>
            <a:r>
              <a:rPr lang="en-US" sz="800" b="1" dirty="0"/>
              <a:t>  0:09 1/10 @ D22 - 39yd FG Att. GOOD - Time Expires</a:t>
            </a:r>
          </a:p>
          <a:p>
            <a:pPr>
              <a:tabLst>
                <a:tab pos="1147763" algn="l"/>
              </a:tabLst>
            </a:pPr>
            <a:r>
              <a:rPr lang="en-US" sz="800" b="1" dirty="0">
                <a:latin typeface="Arial Black" panose="020B0A04020102020204" pitchFamily="34" charset="0"/>
              </a:rPr>
              <a:t>End of QTR - Halftime	Bears 21 </a:t>
            </a:r>
            <a:r>
              <a:rPr lang="en-US" sz="800" b="1" dirty="0" err="1">
                <a:latin typeface="Arial Black" panose="020B0A04020102020204" pitchFamily="34" charset="0"/>
              </a:rPr>
              <a:t>Southmen</a:t>
            </a:r>
            <a:r>
              <a:rPr lang="en-US" sz="800" b="1" dirty="0">
                <a:latin typeface="Arial Black" panose="020B0A04020102020204" pitchFamily="34" charset="0"/>
              </a:rPr>
              <a:t> 10</a:t>
            </a:r>
          </a:p>
          <a:p>
            <a:r>
              <a:rPr lang="en-US" sz="800" b="1" dirty="0" err="1"/>
              <a:t>Southmen</a:t>
            </a:r>
            <a:r>
              <a:rPr lang="en-US" sz="800" b="1" dirty="0"/>
              <a:t> to receive 2nd half Kickoff</a:t>
            </a:r>
            <a:endParaRPr lang="en-US" sz="800" b="1" dirty="0">
              <a:latin typeface="Arial Black" panose="020B0A04020102020204" pitchFamily="34" charset="0"/>
            </a:endParaRPr>
          </a:p>
          <a:p>
            <a:r>
              <a:rPr lang="en-US" sz="800" b="1" dirty="0"/>
              <a:t>3rd Quarter</a:t>
            </a:r>
          </a:p>
          <a:p>
            <a:r>
              <a:rPr lang="en-US" sz="800" b="1" dirty="0"/>
              <a:t>15:00 KO Bears to </a:t>
            </a:r>
            <a:r>
              <a:rPr lang="en-US" sz="800" b="1" dirty="0" err="1"/>
              <a:t>Southmen</a:t>
            </a:r>
            <a:r>
              <a:rPr lang="en-US" sz="800" b="1" dirty="0"/>
              <a:t> 54yds to 11 / </a:t>
            </a:r>
            <a:r>
              <a:rPr lang="en-US" sz="800" b="1" dirty="0" err="1"/>
              <a:t>Csonka</a:t>
            </a:r>
            <a:r>
              <a:rPr lang="en-US" sz="800" b="1" dirty="0"/>
              <a:t> 19yd KR (Frazier)</a:t>
            </a:r>
          </a:p>
          <a:p>
            <a:r>
              <a:rPr lang="en-US" sz="800" b="1" dirty="0" err="1"/>
              <a:t>Southmen</a:t>
            </a:r>
            <a:r>
              <a:rPr lang="en-US" sz="800" b="1" dirty="0"/>
              <a:t> @ their 30</a:t>
            </a:r>
          </a:p>
          <a:p>
            <a:r>
              <a:rPr lang="en-US" sz="800" b="1" dirty="0"/>
              <a:t>14:50 1/10 @ 30 - </a:t>
            </a:r>
            <a:r>
              <a:rPr lang="en-US" sz="800" b="1" dirty="0" err="1"/>
              <a:t>Kiick</a:t>
            </a:r>
            <a:r>
              <a:rPr lang="en-US" sz="800" b="1" dirty="0"/>
              <a:t> 13yd Run (Warwick)</a:t>
            </a:r>
          </a:p>
          <a:p>
            <a:r>
              <a:rPr lang="en-US" sz="800" b="1" dirty="0"/>
              <a:t>14:26 1/10 @ 43 - </a:t>
            </a:r>
            <a:r>
              <a:rPr lang="en-US" sz="800" b="1" dirty="0" err="1"/>
              <a:t>Kiick</a:t>
            </a:r>
            <a:r>
              <a:rPr lang="en-US" sz="800" b="1" dirty="0"/>
              <a:t> -18yd Run (Nichols)</a:t>
            </a:r>
          </a:p>
          <a:p>
            <a:r>
              <a:rPr lang="en-US" sz="800" b="1" dirty="0"/>
              <a:t>13:20 2/28 @ 25 - </a:t>
            </a:r>
            <a:r>
              <a:rPr lang="en-US" sz="800" b="1" dirty="0" err="1"/>
              <a:t>Huarte</a:t>
            </a:r>
            <a:r>
              <a:rPr lang="en-US" sz="800" b="1" dirty="0"/>
              <a:t> pass to Marshall @ 50 INC</a:t>
            </a:r>
          </a:p>
          <a:p>
            <a:r>
              <a:rPr lang="en-US" sz="800" b="1" dirty="0"/>
              <a:t>12:29 3/28 @ 25 - </a:t>
            </a:r>
            <a:r>
              <a:rPr lang="en-US" sz="800" b="1" dirty="0" err="1"/>
              <a:t>Huarte</a:t>
            </a:r>
            <a:r>
              <a:rPr lang="en-US" sz="800" b="1" dirty="0"/>
              <a:t> pass to Shirk @ 27 COMP 13yds OB</a:t>
            </a:r>
          </a:p>
          <a:p>
            <a:r>
              <a:rPr lang="en-US" sz="800" b="1" dirty="0"/>
              <a:t>11:23 4/15@ 38 - Punt 28yds to 34 / </a:t>
            </a:r>
            <a:r>
              <a:rPr lang="en-US" sz="800" b="1" dirty="0" err="1"/>
              <a:t>Baskette</a:t>
            </a:r>
            <a:r>
              <a:rPr lang="en-US" sz="800" b="1" dirty="0"/>
              <a:t> -1yd PR OB</a:t>
            </a:r>
          </a:p>
          <a:p>
            <a:r>
              <a:rPr lang="en-US" sz="800" b="1" dirty="0"/>
              <a:t>Bears @ their 33</a:t>
            </a:r>
          </a:p>
          <a:p>
            <a:r>
              <a:rPr lang="en-US" sz="800" b="1" dirty="0"/>
              <a:t>10:32 1/10 @ 33 - Faircloth -3yd Run (</a:t>
            </a:r>
            <a:r>
              <a:rPr lang="en-US" sz="800" b="1" dirty="0" err="1"/>
              <a:t>Kiick</a:t>
            </a:r>
            <a:r>
              <a:rPr lang="en-US" sz="800" b="1" dirty="0"/>
              <a:t>)</a:t>
            </a:r>
          </a:p>
          <a:p>
            <a:r>
              <a:rPr lang="en-US" sz="800" b="1" dirty="0"/>
              <a:t>  9:46 2/13 @ 30 - Nichols -3yd Run (Cotton)</a:t>
            </a:r>
          </a:p>
          <a:p>
            <a:r>
              <a:rPr lang="en-US" sz="800" b="1" dirty="0"/>
              <a:t>  9:05 3/16 @ 27 - Troutman pass to Faircloth @ 29 COMP 5yds (</a:t>
            </a:r>
            <a:r>
              <a:rPr lang="en-US" sz="800" b="1" dirty="0" err="1"/>
              <a:t>Csonka</a:t>
            </a:r>
            <a:r>
              <a:rPr lang="en-US" sz="800" b="1" dirty="0"/>
              <a:t>)</a:t>
            </a:r>
          </a:p>
          <a:p>
            <a:pPr>
              <a:tabLst>
                <a:tab pos="117475" algn="l"/>
              </a:tabLst>
            </a:pPr>
            <a:r>
              <a:rPr lang="en-US" sz="800" b="1" dirty="0"/>
              <a:t>  8:17 4/11 @ 32 - Troutman rollout to pass / open Field punt 41 yds to 27 / </a:t>
            </a:r>
            <a:r>
              <a:rPr lang="en-US" sz="800" b="1" dirty="0" err="1"/>
              <a:t>Csonka</a:t>
            </a:r>
            <a:r>
              <a:rPr lang="en-US" sz="800" b="1" dirty="0"/>
              <a:t> 	-1yd PR OB</a:t>
            </a:r>
          </a:p>
          <a:p>
            <a:r>
              <a:rPr lang="en-US" sz="800" b="1" dirty="0" err="1"/>
              <a:t>Southmen</a:t>
            </a:r>
            <a:r>
              <a:rPr lang="en-US" sz="800" b="1" dirty="0"/>
              <a:t> @ their 26</a:t>
            </a:r>
          </a:p>
          <a:p>
            <a:r>
              <a:rPr lang="en-US" sz="800" b="1" dirty="0"/>
              <a:t>  7:16 1/10 @ 26 - </a:t>
            </a:r>
            <a:r>
              <a:rPr lang="en-US" sz="800" b="1" dirty="0" err="1"/>
              <a:t>Huarte</a:t>
            </a:r>
            <a:r>
              <a:rPr lang="en-US" sz="800" b="1" dirty="0"/>
              <a:t> pass to Shirk @ 30 INC</a:t>
            </a:r>
          </a:p>
          <a:p>
            <a:r>
              <a:rPr lang="en-US" sz="800" b="1" dirty="0"/>
              <a:t>  6:58 2/10 @ 26 - </a:t>
            </a:r>
            <a:r>
              <a:rPr lang="en-US" sz="800" b="1" dirty="0" err="1"/>
              <a:t>Huarte</a:t>
            </a:r>
            <a:r>
              <a:rPr lang="en-US" sz="800" b="1" dirty="0"/>
              <a:t> Shotgun pass to </a:t>
            </a:r>
            <a:r>
              <a:rPr lang="en-US" sz="800" b="1" dirty="0" err="1"/>
              <a:t>Csonka</a:t>
            </a:r>
            <a:r>
              <a:rPr lang="en-US" sz="800" b="1" dirty="0"/>
              <a:t> @ 26 COMP 4yds (Troutman)</a:t>
            </a:r>
          </a:p>
          <a:p>
            <a:r>
              <a:rPr lang="en-US" sz="800" b="1" dirty="0"/>
              <a:t>  6:26 3/6 @ 30 - </a:t>
            </a:r>
            <a:r>
              <a:rPr lang="en-US" sz="800" b="1" dirty="0" err="1"/>
              <a:t>Huarte</a:t>
            </a:r>
            <a:r>
              <a:rPr lang="en-US" sz="800" b="1" dirty="0"/>
              <a:t> Shotgun pass to </a:t>
            </a:r>
            <a:r>
              <a:rPr lang="en-US" sz="800" b="1" dirty="0" err="1"/>
              <a:t>Csonka</a:t>
            </a:r>
            <a:r>
              <a:rPr lang="en-US" sz="800" b="1" dirty="0"/>
              <a:t> @ 25 INC </a:t>
            </a:r>
          </a:p>
          <a:p>
            <a:r>
              <a:rPr lang="en-US" sz="800" b="1" dirty="0"/>
              <a:t>  5:46 4/6 @ 30 - Punt 25yds to D45 / Nichols 27yd PR OB</a:t>
            </a:r>
          </a:p>
          <a:p>
            <a:r>
              <a:rPr lang="en-US" sz="800" b="1" dirty="0"/>
              <a:t>Bears @ D28</a:t>
            </a:r>
          </a:p>
          <a:p>
            <a:r>
              <a:rPr lang="en-US" sz="800" b="1" dirty="0"/>
              <a:t>  4:43 1/10 @ D28 - Troutman -7yd Run (</a:t>
            </a:r>
            <a:r>
              <a:rPr lang="en-US" sz="800" b="1" dirty="0" err="1"/>
              <a:t>Mikolajczyk</a:t>
            </a:r>
            <a:r>
              <a:rPr lang="en-US" sz="800" b="1" dirty="0"/>
              <a:t>)</a:t>
            </a:r>
          </a:p>
          <a:p>
            <a:r>
              <a:rPr lang="en-US" sz="800" b="1" dirty="0"/>
              <a:t>  4:21 2/17 @ D 35 - Troutman pass to McCauley @ 15 COMP 31yds (</a:t>
            </a:r>
            <a:r>
              <a:rPr lang="en-US" sz="800" b="1" dirty="0" err="1"/>
              <a:t>Kruyer</a:t>
            </a:r>
            <a:r>
              <a:rPr lang="en-US" sz="800" b="1" dirty="0"/>
              <a:t>)</a:t>
            </a:r>
          </a:p>
          <a:p>
            <a:r>
              <a:rPr lang="en-US" sz="800" b="1" dirty="0"/>
              <a:t>  2:50 1/G @ D4 - Nichols -2yd Run (Cotton)</a:t>
            </a:r>
          </a:p>
          <a:p>
            <a:r>
              <a:rPr lang="en-US" sz="800" b="1" dirty="0"/>
              <a:t>  2:16 2/G @ D6 - Faircloth 2yd Run OB</a:t>
            </a:r>
          </a:p>
          <a:p>
            <a:r>
              <a:rPr lang="en-US" sz="800" b="1" dirty="0"/>
              <a:t>  1:02 3/G @ D4 - Faircloth 4yd Run TD</a:t>
            </a:r>
          </a:p>
          <a:p>
            <a:r>
              <a:rPr lang="en-US" sz="800" b="1" dirty="0"/>
              <a:t>  0:15 Conversion Kick GOOD</a:t>
            </a:r>
          </a:p>
          <a:p>
            <a:r>
              <a:rPr lang="en-US" sz="800" b="1" dirty="0"/>
              <a:t>	Bears 28 </a:t>
            </a:r>
            <a:r>
              <a:rPr lang="en-US" sz="800" b="1" dirty="0" err="1"/>
              <a:t>Southmen</a:t>
            </a:r>
            <a:r>
              <a:rPr lang="en-US" sz="800" b="1" dirty="0"/>
              <a:t> 10</a:t>
            </a:r>
          </a:p>
          <a:p>
            <a:pPr>
              <a:tabLst>
                <a:tab pos="117475" algn="l"/>
              </a:tabLst>
            </a:pPr>
            <a:r>
              <a:rPr lang="en-US" sz="800" b="1" dirty="0"/>
              <a:t>  0:15 KO Bears to </a:t>
            </a:r>
            <a:r>
              <a:rPr lang="en-US" sz="800" b="1" dirty="0" err="1"/>
              <a:t>Southmen</a:t>
            </a:r>
            <a:r>
              <a:rPr lang="en-US" sz="800" b="1" dirty="0"/>
              <a:t> 30yds to 35 / </a:t>
            </a:r>
            <a:r>
              <a:rPr lang="en-US" sz="800" b="1" dirty="0" err="1"/>
              <a:t>Southmen</a:t>
            </a:r>
            <a:r>
              <a:rPr lang="en-US" sz="800" b="1" dirty="0"/>
              <a:t> </a:t>
            </a:r>
            <a:r>
              <a:rPr lang="en-US" sz="800" b="1" dirty="0" err="1"/>
              <a:t>Huarte</a:t>
            </a:r>
            <a:r>
              <a:rPr lang="en-US" sz="800" b="1" dirty="0"/>
              <a:t> and Bears White - 	simultaneous possession - ball to </a:t>
            </a:r>
            <a:r>
              <a:rPr lang="en-US" sz="800" b="1" dirty="0" err="1"/>
              <a:t>Huarte</a:t>
            </a:r>
            <a:r>
              <a:rPr lang="en-US" sz="800" b="1" dirty="0"/>
              <a:t> @ 37 / 2yd KR (White)</a:t>
            </a:r>
          </a:p>
          <a:p>
            <a:r>
              <a:rPr lang="en-US" sz="800" b="1" dirty="0" err="1"/>
              <a:t>Southmen</a:t>
            </a:r>
            <a:r>
              <a:rPr lang="en-US" sz="800" b="1" dirty="0"/>
              <a:t> @ their 37</a:t>
            </a:r>
          </a:p>
          <a:p>
            <a:r>
              <a:rPr lang="en-US" sz="800" b="1" dirty="0"/>
              <a:t>  0:09 1/10 @ 37 - </a:t>
            </a:r>
            <a:r>
              <a:rPr lang="en-US" sz="800" b="1" dirty="0" err="1"/>
              <a:t>Csonka</a:t>
            </a:r>
            <a:r>
              <a:rPr lang="en-US" sz="800" b="1" dirty="0"/>
              <a:t> -3yd Run (White) - Time Expires</a:t>
            </a:r>
          </a:p>
          <a:p>
            <a:pPr>
              <a:tabLst>
                <a:tab pos="690563" algn="l"/>
              </a:tabLst>
            </a:pPr>
            <a:r>
              <a:rPr lang="en-US" sz="800" b="1" dirty="0">
                <a:latin typeface="Arial Black" panose="020B0A04020102020204" pitchFamily="34" charset="0"/>
              </a:rPr>
              <a:t>End of QTR	Bears 28 </a:t>
            </a:r>
            <a:r>
              <a:rPr lang="en-US" sz="800" b="1" dirty="0" err="1">
                <a:latin typeface="Arial Black" panose="020B0A04020102020204" pitchFamily="34" charset="0"/>
              </a:rPr>
              <a:t>Southmen</a:t>
            </a:r>
            <a:r>
              <a:rPr lang="en-US" sz="800" b="1" dirty="0">
                <a:latin typeface="Arial Black" panose="020B0A04020102020204" pitchFamily="34" charset="0"/>
              </a:rPr>
              <a:t> 10</a:t>
            </a:r>
          </a:p>
          <a:p>
            <a:r>
              <a:rPr lang="en-US" sz="800" b="1" dirty="0"/>
              <a:t>4th Quarter</a:t>
            </a:r>
          </a:p>
          <a:p>
            <a:r>
              <a:rPr lang="en-US" sz="800" b="1" dirty="0"/>
              <a:t>15:00 2/10 @ 34 - </a:t>
            </a:r>
            <a:r>
              <a:rPr lang="en-US" sz="800" b="1" dirty="0" err="1"/>
              <a:t>Csonka</a:t>
            </a:r>
            <a:r>
              <a:rPr lang="en-US" sz="800" b="1" dirty="0"/>
              <a:t> 66yd Run TD</a:t>
            </a:r>
          </a:p>
          <a:p>
            <a:r>
              <a:rPr lang="en-US" sz="800" b="1" dirty="0"/>
              <a:t>14:40 Conversion Kick GOOD </a:t>
            </a:r>
          </a:p>
          <a:p>
            <a:pPr>
              <a:tabLst>
                <a:tab pos="457200" algn="l"/>
              </a:tabLst>
            </a:pPr>
            <a:r>
              <a:rPr lang="en-US" sz="800" b="1" dirty="0"/>
              <a:t>	Bears 28 </a:t>
            </a:r>
            <a:r>
              <a:rPr lang="en-US" sz="800" b="1" dirty="0" err="1"/>
              <a:t>Southmen</a:t>
            </a:r>
            <a:r>
              <a:rPr lang="en-US" sz="800" b="1" dirty="0"/>
              <a:t> 17</a:t>
            </a:r>
          </a:p>
          <a:p>
            <a:r>
              <a:rPr lang="en-US" sz="800" b="1" dirty="0"/>
              <a:t>14:40 KO Bears to </a:t>
            </a:r>
            <a:r>
              <a:rPr lang="en-US" sz="800" b="1" dirty="0" err="1"/>
              <a:t>Southmen</a:t>
            </a:r>
            <a:r>
              <a:rPr lang="en-US" sz="800" b="1" dirty="0"/>
              <a:t> 50yds to 15 / Frazier 71ydKR OB</a:t>
            </a:r>
          </a:p>
          <a:p>
            <a:r>
              <a:rPr lang="en-US" sz="800" b="1" dirty="0"/>
              <a:t>Bears @ D19</a:t>
            </a:r>
          </a:p>
          <a:p>
            <a:r>
              <a:rPr lang="en-US" sz="800" b="1" dirty="0"/>
              <a:t>13:57 1/10 @ D19 - Faircloth -5yd Run (Cotton)</a:t>
            </a:r>
          </a:p>
          <a:p>
            <a:endParaRPr lang="en-US" sz="800" b="1" dirty="0"/>
          </a:p>
          <a:p>
            <a:endParaRPr lang="en-US" sz="1000" b="1" dirty="0"/>
          </a:p>
          <a:p>
            <a:endParaRPr lang="en-US" sz="1200" b="1" dirty="0"/>
          </a:p>
        </p:txBody>
      </p:sp>
    </p:spTree>
    <p:extLst>
      <p:ext uri="{BB962C8B-B14F-4D97-AF65-F5344CB8AC3E}">
        <p14:creationId xmlns:p14="http://schemas.microsoft.com/office/powerpoint/2010/main" xmlns="" val="22796116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20FD0B04-B5FA-4AB1-B2D5-69A5AD49D477}"/>
              </a:ext>
            </a:extLst>
          </p:cNvPr>
          <p:cNvSpPr txBox="1"/>
          <p:nvPr/>
        </p:nvSpPr>
        <p:spPr>
          <a:xfrm>
            <a:off x="478463" y="260738"/>
            <a:ext cx="3200400" cy="3046988"/>
          </a:xfrm>
          <a:prstGeom prst="rect">
            <a:avLst/>
          </a:prstGeom>
          <a:noFill/>
        </p:spPr>
        <p:txBody>
          <a:bodyPr wrap="square" rtlCol="0">
            <a:spAutoFit/>
          </a:bodyPr>
          <a:lstStyle/>
          <a:p>
            <a:r>
              <a:rPr lang="en-US" sz="800" b="1" dirty="0"/>
              <a:t>13:35 2/15 @ D24 - Troutman pass to McCauley @ D18 COMP 24yds TD</a:t>
            </a:r>
          </a:p>
          <a:p>
            <a:r>
              <a:rPr lang="en-US" sz="800" b="1" dirty="0"/>
              <a:t>12:35 Conversion Kick GOOD</a:t>
            </a:r>
          </a:p>
          <a:p>
            <a:pPr>
              <a:tabLst>
                <a:tab pos="457200" algn="l"/>
              </a:tabLst>
            </a:pPr>
            <a:r>
              <a:rPr lang="en-US" sz="800" b="1" dirty="0"/>
              <a:t>	Bears 35 </a:t>
            </a:r>
            <a:r>
              <a:rPr lang="en-US" sz="800" b="1" dirty="0" err="1"/>
              <a:t>Southmen</a:t>
            </a:r>
            <a:r>
              <a:rPr lang="en-US" sz="800" b="1" dirty="0"/>
              <a:t> 17</a:t>
            </a:r>
          </a:p>
          <a:p>
            <a:pPr>
              <a:tabLst>
                <a:tab pos="117475" algn="l"/>
              </a:tabLst>
            </a:pPr>
            <a:r>
              <a:rPr lang="en-US" sz="800" b="1" dirty="0"/>
              <a:t>12:35 KO Bears to </a:t>
            </a:r>
            <a:r>
              <a:rPr lang="en-US" sz="800" b="1" dirty="0" err="1"/>
              <a:t>Southmen</a:t>
            </a:r>
            <a:r>
              <a:rPr lang="en-US" sz="800" b="1" dirty="0"/>
              <a:t> 71yds to -6yds in the end zone 	TOUCHBACK</a:t>
            </a:r>
          </a:p>
          <a:p>
            <a:r>
              <a:rPr lang="en-US" sz="800" b="1" dirty="0" err="1"/>
              <a:t>Southmen</a:t>
            </a:r>
            <a:r>
              <a:rPr lang="en-US" sz="800" b="1" dirty="0"/>
              <a:t> @ their 25</a:t>
            </a:r>
          </a:p>
          <a:p>
            <a:r>
              <a:rPr lang="en-US" sz="800" b="1" dirty="0"/>
              <a:t>12:35 1/10 @ 25 - </a:t>
            </a:r>
            <a:r>
              <a:rPr lang="en-US" sz="800" b="1" dirty="0" err="1"/>
              <a:t>Huarte</a:t>
            </a:r>
            <a:r>
              <a:rPr lang="en-US" sz="800" b="1" dirty="0"/>
              <a:t> Shotgun pass to Marshall @ 50 INC</a:t>
            </a:r>
          </a:p>
          <a:p>
            <a:r>
              <a:rPr lang="en-US" sz="800" b="1" dirty="0"/>
              <a:t>12:25 2/10 @ 25 - </a:t>
            </a:r>
            <a:r>
              <a:rPr lang="en-US" sz="800" b="1" dirty="0" err="1"/>
              <a:t>Huarte</a:t>
            </a:r>
            <a:r>
              <a:rPr lang="en-US" sz="800" b="1" dirty="0"/>
              <a:t> Shotgun pass to </a:t>
            </a:r>
            <a:r>
              <a:rPr lang="en-US" sz="800" b="1" dirty="0" err="1"/>
              <a:t>Csonka</a:t>
            </a:r>
            <a:r>
              <a:rPr lang="en-US" sz="800" b="1" dirty="0"/>
              <a:t> @ 32 COMP 75yds TD</a:t>
            </a:r>
          </a:p>
          <a:p>
            <a:r>
              <a:rPr lang="en-US" sz="800" b="1" dirty="0"/>
              <a:t>11:16 Conversion Kick GOOD</a:t>
            </a:r>
          </a:p>
          <a:p>
            <a:pPr>
              <a:tabLst>
                <a:tab pos="457200" algn="l"/>
              </a:tabLst>
            </a:pPr>
            <a:r>
              <a:rPr lang="en-US" sz="800" b="1" dirty="0"/>
              <a:t>	Bears 35 </a:t>
            </a:r>
            <a:r>
              <a:rPr lang="en-US" sz="800" b="1" dirty="0" err="1"/>
              <a:t>Southmen</a:t>
            </a:r>
            <a:r>
              <a:rPr lang="en-US" sz="800" b="1" dirty="0"/>
              <a:t> 24</a:t>
            </a:r>
          </a:p>
          <a:p>
            <a:r>
              <a:rPr lang="en-US" sz="800" b="1" dirty="0"/>
              <a:t>11:16 KO </a:t>
            </a:r>
            <a:r>
              <a:rPr lang="en-US" sz="800" b="1" dirty="0" err="1"/>
              <a:t>Southmen</a:t>
            </a:r>
            <a:r>
              <a:rPr lang="en-US" sz="800" b="1" dirty="0"/>
              <a:t> to Bears 65yds to the GL / </a:t>
            </a:r>
            <a:r>
              <a:rPr lang="en-US" sz="800" b="1" dirty="0" err="1"/>
              <a:t>Baskette</a:t>
            </a:r>
            <a:r>
              <a:rPr lang="en-US" sz="800" b="1" dirty="0"/>
              <a:t> 76yd KR OB</a:t>
            </a:r>
          </a:p>
          <a:p>
            <a:r>
              <a:rPr lang="en-US" sz="800" b="1" dirty="0"/>
              <a:t>Bears @ D24</a:t>
            </a:r>
          </a:p>
          <a:p>
            <a:r>
              <a:rPr lang="en-US" sz="800" b="1" dirty="0"/>
              <a:t>10:40 1/10 @ D24 - Nichols 24yd Run TD</a:t>
            </a:r>
          </a:p>
          <a:p>
            <a:r>
              <a:rPr lang="en-US" sz="800" b="1" dirty="0"/>
              <a:t>10:14 Conversion Kick GOOD</a:t>
            </a:r>
          </a:p>
          <a:p>
            <a:pPr>
              <a:tabLst>
                <a:tab pos="457200" algn="l"/>
              </a:tabLst>
            </a:pPr>
            <a:r>
              <a:rPr lang="en-US" sz="800" b="1" dirty="0"/>
              <a:t>	Bears 42 </a:t>
            </a:r>
            <a:r>
              <a:rPr lang="en-US" sz="800" b="1" dirty="0" err="1"/>
              <a:t>Southmen</a:t>
            </a:r>
            <a:r>
              <a:rPr lang="en-US" sz="800" b="1" dirty="0"/>
              <a:t> 24</a:t>
            </a:r>
          </a:p>
          <a:p>
            <a:r>
              <a:rPr lang="en-US" sz="800" b="1" dirty="0"/>
              <a:t>10:14 KO Bears to </a:t>
            </a:r>
            <a:r>
              <a:rPr lang="en-US" sz="800" b="1" dirty="0" err="1"/>
              <a:t>Southmen</a:t>
            </a:r>
            <a:r>
              <a:rPr lang="en-US" sz="800" b="1" dirty="0"/>
              <a:t> 50yds to 15 / Warfield 16yd KR OB</a:t>
            </a:r>
          </a:p>
          <a:p>
            <a:r>
              <a:rPr lang="en-US" sz="800" b="1" dirty="0" err="1"/>
              <a:t>Southmen</a:t>
            </a:r>
            <a:r>
              <a:rPr lang="en-US" sz="800" b="1" dirty="0"/>
              <a:t> @ their 31</a:t>
            </a:r>
          </a:p>
          <a:p>
            <a:r>
              <a:rPr lang="en-US" sz="800" b="1" dirty="0"/>
              <a:t>10:03 1/10 @ 31 - </a:t>
            </a:r>
            <a:r>
              <a:rPr lang="en-US" sz="800" b="1" dirty="0" err="1"/>
              <a:t>Huarte</a:t>
            </a:r>
            <a:r>
              <a:rPr lang="en-US" sz="800" b="1" dirty="0"/>
              <a:t> Shotgun pass to </a:t>
            </a:r>
            <a:r>
              <a:rPr lang="en-US" sz="800" b="1" dirty="0" err="1"/>
              <a:t>Kiick</a:t>
            </a:r>
            <a:r>
              <a:rPr lang="en-US" sz="800" b="1" dirty="0"/>
              <a:t> @ 35 INC</a:t>
            </a:r>
          </a:p>
          <a:p>
            <a:r>
              <a:rPr lang="en-US" sz="800" b="1" dirty="0"/>
              <a:t>  9:55 2/10 @ 31 - </a:t>
            </a:r>
            <a:r>
              <a:rPr lang="en-US" sz="800" b="1" dirty="0" err="1"/>
              <a:t>Huarte</a:t>
            </a:r>
            <a:r>
              <a:rPr lang="en-US" sz="800" b="1" dirty="0"/>
              <a:t> Shotgun pass to Marshall @ 45 INC</a:t>
            </a:r>
          </a:p>
          <a:p>
            <a:r>
              <a:rPr lang="en-US" sz="800" b="1" dirty="0"/>
              <a:t>  8:45 3/10 @ 31 - </a:t>
            </a:r>
            <a:r>
              <a:rPr lang="en-US" sz="800" b="1" dirty="0" err="1"/>
              <a:t>Huarte</a:t>
            </a:r>
            <a:r>
              <a:rPr lang="en-US" sz="800" b="1" dirty="0"/>
              <a:t> Shotgun pass to Marshall @ 46 INC</a:t>
            </a:r>
          </a:p>
          <a:p>
            <a:pPr>
              <a:tabLst>
                <a:tab pos="117475" algn="l"/>
              </a:tabLst>
            </a:pPr>
            <a:r>
              <a:rPr lang="en-US" sz="800" b="1" dirty="0"/>
              <a:t>  8:14 4/10 @ 31- </a:t>
            </a:r>
            <a:r>
              <a:rPr lang="en-US" sz="800" b="1" dirty="0" err="1"/>
              <a:t>Huarte</a:t>
            </a:r>
            <a:r>
              <a:rPr lang="en-US" sz="800" b="1" dirty="0"/>
              <a:t> Shotgun pass to </a:t>
            </a:r>
            <a:r>
              <a:rPr lang="en-US" sz="800" b="1" dirty="0" err="1"/>
              <a:t>Kiick</a:t>
            </a:r>
            <a:r>
              <a:rPr lang="en-US" sz="800" b="1" dirty="0"/>
              <a:t> @ 41 INC - Turnover on 	Downs</a:t>
            </a:r>
          </a:p>
          <a:p>
            <a:r>
              <a:rPr lang="en-US" sz="800" b="1" dirty="0"/>
              <a:t>Bears @ D31</a:t>
            </a:r>
          </a:p>
          <a:p>
            <a:r>
              <a:rPr lang="en-US" sz="800" b="1" dirty="0"/>
              <a:t>  7:32 1/10 @ D31 - Troutman Pass to Frazier @ 39 INC</a:t>
            </a:r>
          </a:p>
        </p:txBody>
      </p:sp>
      <p:sp>
        <p:nvSpPr>
          <p:cNvPr id="3" name="TextBox 2">
            <a:extLst>
              <a:ext uri="{FF2B5EF4-FFF2-40B4-BE49-F238E27FC236}">
                <a16:creationId xmlns:a16="http://schemas.microsoft.com/office/drawing/2014/main" xmlns="" id="{B229DF01-420A-477D-8A7F-D20DA35B45B5}"/>
              </a:ext>
            </a:extLst>
          </p:cNvPr>
          <p:cNvSpPr txBox="1"/>
          <p:nvPr/>
        </p:nvSpPr>
        <p:spPr>
          <a:xfrm>
            <a:off x="3636337" y="260738"/>
            <a:ext cx="3657600" cy="2923877"/>
          </a:xfrm>
          <a:prstGeom prst="rect">
            <a:avLst/>
          </a:prstGeom>
          <a:noFill/>
        </p:spPr>
        <p:txBody>
          <a:bodyPr wrap="square" rtlCol="0">
            <a:spAutoFit/>
          </a:bodyPr>
          <a:lstStyle/>
          <a:p>
            <a:pPr>
              <a:tabLst>
                <a:tab pos="228600" algn="l"/>
              </a:tabLst>
            </a:pPr>
            <a:r>
              <a:rPr lang="en-US" sz="800" b="1" dirty="0"/>
              <a:t> 7:18 2/10 @ D31 - Troutman 9yd Run (</a:t>
            </a:r>
            <a:r>
              <a:rPr lang="en-US" sz="800" b="1" dirty="0" err="1"/>
              <a:t>Canale</a:t>
            </a:r>
            <a:r>
              <a:rPr lang="en-US" sz="800" b="1" dirty="0"/>
              <a:t>)</a:t>
            </a:r>
          </a:p>
          <a:p>
            <a:pPr>
              <a:tabLst>
                <a:tab pos="228600" algn="l"/>
              </a:tabLst>
            </a:pPr>
            <a:r>
              <a:rPr lang="en-US" sz="800" b="1" dirty="0"/>
              <a:t>  5:45 3/1 @ D22 - Troutman 5yd Run OB</a:t>
            </a:r>
          </a:p>
          <a:p>
            <a:pPr>
              <a:tabLst>
                <a:tab pos="228600" algn="l"/>
              </a:tabLst>
            </a:pPr>
            <a:r>
              <a:rPr lang="en-US" sz="800" b="1" dirty="0"/>
              <a:t>  4:52 1/10 @ D17 - Faircloth -4yd Run (Hill)</a:t>
            </a:r>
          </a:p>
          <a:p>
            <a:pPr>
              <a:tabLst>
                <a:tab pos="228600" algn="l"/>
              </a:tabLst>
            </a:pPr>
            <a:r>
              <a:rPr lang="en-US" sz="800" b="1" dirty="0"/>
              <a:t>  4:30 2/14 @ D21 - Troutman 21yd Run TD</a:t>
            </a:r>
          </a:p>
          <a:p>
            <a:pPr>
              <a:tabLst>
                <a:tab pos="228600" algn="l"/>
              </a:tabLst>
            </a:pPr>
            <a:r>
              <a:rPr lang="en-US" sz="800" b="1" dirty="0"/>
              <a:t>  3:16 Conversion Kick GOOD</a:t>
            </a:r>
          </a:p>
          <a:p>
            <a:pPr>
              <a:tabLst>
                <a:tab pos="228600" algn="l"/>
              </a:tabLst>
            </a:pPr>
            <a:r>
              <a:rPr lang="en-US" sz="800" b="1" dirty="0"/>
              <a:t>		Bears 49 </a:t>
            </a:r>
            <a:r>
              <a:rPr lang="en-US" sz="800" b="1" dirty="0" err="1"/>
              <a:t>Southmen</a:t>
            </a:r>
            <a:r>
              <a:rPr lang="en-US" sz="800" b="1" dirty="0"/>
              <a:t> 24</a:t>
            </a:r>
          </a:p>
          <a:p>
            <a:pPr>
              <a:tabLst>
                <a:tab pos="228600" algn="l"/>
              </a:tabLst>
            </a:pPr>
            <a:r>
              <a:rPr lang="en-US" sz="800" b="1" dirty="0"/>
              <a:t>  3:16 KO Bears to </a:t>
            </a:r>
            <a:r>
              <a:rPr lang="en-US" sz="800" b="1" dirty="0" err="1"/>
              <a:t>Southmen</a:t>
            </a:r>
            <a:r>
              <a:rPr lang="en-US" sz="800" b="1" dirty="0"/>
              <a:t> 65yds to GL / </a:t>
            </a:r>
            <a:r>
              <a:rPr lang="en-US" sz="800" b="1" dirty="0" err="1"/>
              <a:t>Warfied</a:t>
            </a:r>
            <a:r>
              <a:rPr lang="en-US" sz="800" b="1" dirty="0"/>
              <a:t> 29yd KR (Troutman)</a:t>
            </a:r>
          </a:p>
          <a:p>
            <a:pPr>
              <a:tabLst>
                <a:tab pos="228600" algn="l"/>
              </a:tabLst>
            </a:pPr>
            <a:r>
              <a:rPr lang="en-US" sz="800" b="1" dirty="0" err="1"/>
              <a:t>Southmen</a:t>
            </a:r>
            <a:r>
              <a:rPr lang="en-US" sz="800" b="1" dirty="0"/>
              <a:t> @ their 21</a:t>
            </a:r>
          </a:p>
          <a:p>
            <a:pPr>
              <a:tabLst>
                <a:tab pos="228600" algn="l"/>
              </a:tabLst>
            </a:pPr>
            <a:r>
              <a:rPr lang="en-US" sz="800" b="1" dirty="0"/>
              <a:t>  2:57 1/10 @ 29 - </a:t>
            </a:r>
            <a:r>
              <a:rPr lang="en-US" sz="800" b="1" dirty="0" err="1"/>
              <a:t>Kiick</a:t>
            </a:r>
            <a:r>
              <a:rPr lang="en-US" sz="800" b="1" dirty="0"/>
              <a:t> -5yd Run (Warwick)</a:t>
            </a:r>
          </a:p>
          <a:p>
            <a:pPr>
              <a:tabLst>
                <a:tab pos="228600" algn="l"/>
              </a:tabLst>
            </a:pPr>
            <a:r>
              <a:rPr lang="en-US" sz="800" b="1" dirty="0"/>
              <a:t>  2:45 2/15 @ 24 - </a:t>
            </a:r>
            <a:r>
              <a:rPr lang="en-US" sz="800" b="1" dirty="0" err="1"/>
              <a:t>Csonka</a:t>
            </a:r>
            <a:r>
              <a:rPr lang="en-US" sz="800" b="1" dirty="0"/>
              <a:t> 6yd Run OB - Time Out @ 1:45 Remaining</a:t>
            </a:r>
          </a:p>
          <a:p>
            <a:pPr>
              <a:tabLst>
                <a:tab pos="228600" algn="l"/>
              </a:tabLst>
            </a:pPr>
            <a:r>
              <a:rPr lang="en-US" sz="800" b="1" dirty="0"/>
              <a:t>TWO MINUTE WARNING</a:t>
            </a:r>
          </a:p>
          <a:p>
            <a:pPr>
              <a:tabLst>
                <a:tab pos="228600" algn="l"/>
              </a:tabLst>
            </a:pPr>
            <a:r>
              <a:rPr lang="en-US" sz="800" b="1" dirty="0"/>
              <a:t>  1:45 3/9 @ 30 </a:t>
            </a:r>
            <a:r>
              <a:rPr lang="en-US" sz="800" b="1" dirty="0" err="1"/>
              <a:t>Huarte</a:t>
            </a:r>
            <a:r>
              <a:rPr lang="en-US" sz="800" b="1" dirty="0"/>
              <a:t> pass to </a:t>
            </a:r>
            <a:r>
              <a:rPr lang="en-US" sz="800" b="1" dirty="0" err="1"/>
              <a:t>Csonka</a:t>
            </a:r>
            <a:r>
              <a:rPr lang="en-US" sz="800" b="1" dirty="0"/>
              <a:t> @ 19 COMP 21yds OB</a:t>
            </a:r>
          </a:p>
          <a:p>
            <a:pPr>
              <a:tabLst>
                <a:tab pos="228600" algn="l"/>
              </a:tabLst>
            </a:pPr>
            <a:r>
              <a:rPr lang="en-US" sz="800" b="1" dirty="0"/>
              <a:t>  1:20 1/10 @ D49 - </a:t>
            </a:r>
            <a:r>
              <a:rPr lang="en-US" sz="800" b="1" dirty="0" err="1"/>
              <a:t>Huarte</a:t>
            </a:r>
            <a:r>
              <a:rPr lang="en-US" sz="800" b="1" dirty="0"/>
              <a:t> pass to Warfield @ 37 INC </a:t>
            </a:r>
          </a:p>
          <a:p>
            <a:pPr>
              <a:tabLst>
                <a:tab pos="228600" algn="l"/>
              </a:tabLst>
            </a:pPr>
            <a:r>
              <a:rPr lang="en-US" sz="800" b="1" dirty="0"/>
              <a:t>  1:13 2/10 @ D49 - </a:t>
            </a:r>
            <a:r>
              <a:rPr lang="en-US" sz="800" b="1" dirty="0" err="1"/>
              <a:t>Huarte</a:t>
            </a:r>
            <a:r>
              <a:rPr lang="en-US" sz="800" b="1" dirty="0"/>
              <a:t> 8yd Run (Warwick) </a:t>
            </a:r>
            <a:r>
              <a:rPr lang="en-US" sz="800" b="1" dirty="0" err="1"/>
              <a:t>Southmen</a:t>
            </a:r>
            <a:r>
              <a:rPr lang="en-US" sz="800" b="1" dirty="0"/>
              <a:t> call Time Out (1st)</a:t>
            </a:r>
          </a:p>
          <a:p>
            <a:pPr>
              <a:tabLst>
                <a:tab pos="228600" algn="l"/>
              </a:tabLst>
            </a:pPr>
            <a:r>
              <a:rPr lang="en-US" sz="800" b="1" dirty="0"/>
              <a:t>  0:54 3/2 @ D41 - </a:t>
            </a:r>
            <a:r>
              <a:rPr lang="en-US" sz="800" b="1" dirty="0" err="1"/>
              <a:t>Huarte</a:t>
            </a:r>
            <a:r>
              <a:rPr lang="en-US" sz="800" b="1" dirty="0"/>
              <a:t> to </a:t>
            </a:r>
            <a:r>
              <a:rPr lang="en-US" sz="800" b="1" dirty="0" err="1"/>
              <a:t>Kiick</a:t>
            </a:r>
            <a:r>
              <a:rPr lang="en-US" sz="800" b="1" dirty="0"/>
              <a:t> 41yd TD</a:t>
            </a:r>
          </a:p>
          <a:p>
            <a:pPr>
              <a:tabLst>
                <a:tab pos="228600" algn="l"/>
              </a:tabLst>
            </a:pPr>
            <a:r>
              <a:rPr lang="en-US" sz="800" b="1" dirty="0"/>
              <a:t>  0:41 Conversion Kick GOOD</a:t>
            </a:r>
          </a:p>
          <a:p>
            <a:pPr>
              <a:tabLst>
                <a:tab pos="228600" algn="l"/>
              </a:tabLst>
            </a:pPr>
            <a:r>
              <a:rPr lang="en-US" sz="800" b="1" dirty="0"/>
              <a:t>		Bears 49 </a:t>
            </a:r>
            <a:r>
              <a:rPr lang="en-US" sz="800" b="1" dirty="0" err="1"/>
              <a:t>Southmen</a:t>
            </a:r>
            <a:r>
              <a:rPr lang="en-US" sz="800" b="1" dirty="0"/>
              <a:t> 31 </a:t>
            </a:r>
          </a:p>
          <a:p>
            <a:pPr>
              <a:tabLst>
                <a:tab pos="117475" algn="l"/>
                <a:tab pos="228600" algn="l"/>
              </a:tabLst>
            </a:pPr>
            <a:r>
              <a:rPr lang="en-US" sz="800" b="1" dirty="0"/>
              <a:t>  0:41 KO </a:t>
            </a:r>
            <a:r>
              <a:rPr lang="en-US" sz="800" b="1" dirty="0" err="1"/>
              <a:t>Southmen</a:t>
            </a:r>
            <a:r>
              <a:rPr lang="en-US" sz="800" b="1" dirty="0"/>
              <a:t> to Bears “Onside kick” 12yds to 47 / White recovers  / 0yd KR 	OB</a:t>
            </a:r>
          </a:p>
          <a:p>
            <a:pPr>
              <a:tabLst>
                <a:tab pos="228600" algn="l"/>
              </a:tabLst>
            </a:pPr>
            <a:r>
              <a:rPr lang="en-US" sz="800" b="1" dirty="0"/>
              <a:t>Bears @ D47</a:t>
            </a:r>
          </a:p>
          <a:p>
            <a:pPr>
              <a:tabLst>
                <a:tab pos="228600" algn="l"/>
              </a:tabLst>
            </a:pPr>
            <a:r>
              <a:rPr lang="en-US" sz="800" b="1" dirty="0"/>
              <a:t>  0:37 1/10 @ D47 - Troutman “Kneel Down”/ -2yd Run (FP)</a:t>
            </a:r>
          </a:p>
          <a:p>
            <a:pPr>
              <a:tabLst>
                <a:tab pos="228600" algn="l"/>
              </a:tabLst>
            </a:pPr>
            <a:r>
              <a:rPr lang="en-US" sz="800" b="1" dirty="0"/>
              <a:t>  0:33 2/12 @ D49 - NO PLAY - Time allowed to Expire </a:t>
            </a:r>
          </a:p>
          <a:p>
            <a:pPr>
              <a:tabLst>
                <a:tab pos="228600" algn="l"/>
                <a:tab pos="690563" algn="l"/>
              </a:tabLst>
            </a:pPr>
            <a:r>
              <a:rPr lang="en-US" sz="800" b="1" dirty="0">
                <a:latin typeface="Arial Black" panose="020B0A04020102020204" pitchFamily="34" charset="0"/>
              </a:rPr>
              <a:t>End of Game 	Bears 49 </a:t>
            </a:r>
            <a:r>
              <a:rPr lang="en-US" sz="800" b="1" dirty="0" err="1">
                <a:latin typeface="Arial Black" panose="020B0A04020102020204" pitchFamily="34" charset="0"/>
              </a:rPr>
              <a:t>Southmen</a:t>
            </a:r>
            <a:r>
              <a:rPr lang="en-US" sz="800" b="1" dirty="0">
                <a:latin typeface="Arial Black" panose="020B0A04020102020204" pitchFamily="34" charset="0"/>
              </a:rPr>
              <a:t> 31</a:t>
            </a:r>
          </a:p>
        </p:txBody>
      </p:sp>
      <p:grpSp>
        <p:nvGrpSpPr>
          <p:cNvPr id="35" name="Group 34">
            <a:extLst>
              <a:ext uri="{FF2B5EF4-FFF2-40B4-BE49-F238E27FC236}">
                <a16:creationId xmlns:a16="http://schemas.microsoft.com/office/drawing/2014/main" xmlns="" id="{FFE50437-84CD-4AAF-98C1-B28DF805BD8B}"/>
              </a:ext>
            </a:extLst>
          </p:cNvPr>
          <p:cNvGrpSpPr/>
          <p:nvPr/>
        </p:nvGrpSpPr>
        <p:grpSpPr>
          <a:xfrm>
            <a:off x="457200" y="3307726"/>
            <a:ext cx="6858000" cy="6309360"/>
            <a:chOff x="457200" y="3307726"/>
            <a:chExt cx="6858000" cy="6309360"/>
          </a:xfrm>
        </p:grpSpPr>
        <p:grpSp>
          <p:nvGrpSpPr>
            <p:cNvPr id="4" name="Group 3">
              <a:extLst>
                <a:ext uri="{FF2B5EF4-FFF2-40B4-BE49-F238E27FC236}">
                  <a16:creationId xmlns:a16="http://schemas.microsoft.com/office/drawing/2014/main" xmlns="" id="{1594941C-D387-4A59-88B0-4258F38FE0E3}"/>
                </a:ext>
              </a:extLst>
            </p:cNvPr>
            <p:cNvGrpSpPr/>
            <p:nvPr/>
          </p:nvGrpSpPr>
          <p:grpSpPr>
            <a:xfrm>
              <a:off x="457200" y="3307726"/>
              <a:ext cx="6858000" cy="6309360"/>
              <a:chOff x="457200" y="3553947"/>
              <a:chExt cx="6858000" cy="6309360"/>
            </a:xfrm>
          </p:grpSpPr>
          <p:sp>
            <p:nvSpPr>
              <p:cNvPr id="5" name="Rectangle 4">
                <a:extLst>
                  <a:ext uri="{FF2B5EF4-FFF2-40B4-BE49-F238E27FC236}">
                    <a16:creationId xmlns:a16="http://schemas.microsoft.com/office/drawing/2014/main" xmlns="" id="{4C1178EE-2002-493C-AA0A-02BE5BCC6FA8}"/>
                  </a:ext>
                </a:extLst>
              </p:cNvPr>
              <p:cNvSpPr/>
              <p:nvPr/>
            </p:nvSpPr>
            <p:spPr>
              <a:xfrm>
                <a:off x="457200" y="3553947"/>
                <a:ext cx="6858000" cy="630936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xmlns="" id="{068F447C-C74C-4859-9EB5-80C62D95A66F}"/>
                  </a:ext>
                </a:extLst>
              </p:cNvPr>
              <p:cNvSpPr txBox="1"/>
              <p:nvPr/>
            </p:nvSpPr>
            <p:spPr>
              <a:xfrm>
                <a:off x="457200" y="8864028"/>
                <a:ext cx="6858000" cy="584775"/>
              </a:xfrm>
              <a:prstGeom prst="rect">
                <a:avLst/>
              </a:prstGeom>
              <a:noFill/>
            </p:spPr>
            <p:txBody>
              <a:bodyPr wrap="square">
                <a:spAutoFit/>
              </a:bodyPr>
              <a:lstStyle/>
              <a:p>
                <a:pPr algn="ctr"/>
                <a:r>
                  <a:rPr lang="en-US" sz="3200" b="1" dirty="0">
                    <a:ln w="17780" cmpd="sng">
                      <a:solidFill>
                        <a:srgbClr val="FFFFFF"/>
                      </a:solidFill>
                      <a:prstDash val="solid"/>
                      <a:miter lim="800000"/>
                    </a:ln>
                    <a:solidFill>
                      <a:srgbClr val="FFC000"/>
                    </a:solidFill>
                    <a:effectLst>
                      <a:outerShdw blurRad="50800" dist="38100" dir="2700000" algn="tl" rotWithShape="0">
                        <a:prstClr val="black">
                          <a:alpha val="40000"/>
                        </a:prstClr>
                      </a:outerShdw>
                    </a:effectLst>
                    <a:latin typeface="Arial Black" pitchFamily="34" charset="0"/>
                  </a:rPr>
                  <a:t>BEARS 49 SOUTHMEN 31</a:t>
                </a:r>
              </a:p>
            </p:txBody>
          </p:sp>
        </p:grpSp>
        <p:pic>
          <p:nvPicPr>
            <p:cNvPr id="18" name="Picture 17">
              <a:extLst>
                <a:ext uri="{FF2B5EF4-FFF2-40B4-BE49-F238E27FC236}">
                  <a16:creationId xmlns:a16="http://schemas.microsoft.com/office/drawing/2014/main" xmlns="" id="{5796E8DD-320C-4108-828D-5ACC584D6ED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94406" y="6896333"/>
              <a:ext cx="2072640" cy="1554480"/>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xmlns="" id="{ADB777AA-6632-43F3-8DFC-BBB378BDE20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49880" y="3474720"/>
              <a:ext cx="2072640" cy="1554480"/>
            </a:xfrm>
            <a:prstGeom prst="rect">
              <a:avLst/>
            </a:prstGeom>
            <a:ln>
              <a:noFill/>
            </a:ln>
            <a:effectLst>
              <a:outerShdw blurRad="292100" dist="139700" dir="2700000" algn="tl" rotWithShape="0">
                <a:srgbClr val="333333">
                  <a:alpha val="65000"/>
                </a:srgbClr>
              </a:outerShdw>
            </a:effectLst>
          </p:spPr>
        </p:pic>
        <p:pic>
          <p:nvPicPr>
            <p:cNvPr id="22" name="Picture 21" descr="A picture containing text, electronics, circuit&#10;&#10;Description automatically generated">
              <a:extLst>
                <a:ext uri="{FF2B5EF4-FFF2-40B4-BE49-F238E27FC236}">
                  <a16:creationId xmlns:a16="http://schemas.microsoft.com/office/drawing/2014/main" xmlns="" id="{7D85A71C-B013-4969-829A-6C81E8235BFE}"/>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32892" y="5174859"/>
              <a:ext cx="2072640" cy="1554480"/>
            </a:xfrm>
            <a:prstGeom prst="rect">
              <a:avLst/>
            </a:prstGeom>
            <a:ln>
              <a:noFill/>
            </a:ln>
            <a:effectLst>
              <a:outerShdw blurRad="292100" dist="139700" dir="2700000" algn="tl" rotWithShape="0">
                <a:srgbClr val="333333">
                  <a:alpha val="65000"/>
                </a:srgbClr>
              </a:outerShdw>
            </a:effectLst>
          </p:spPr>
        </p:pic>
        <p:pic>
          <p:nvPicPr>
            <p:cNvPr id="24" name="Picture 23">
              <a:extLst>
                <a:ext uri="{FF2B5EF4-FFF2-40B4-BE49-F238E27FC236}">
                  <a16:creationId xmlns:a16="http://schemas.microsoft.com/office/drawing/2014/main" xmlns="" id="{1A51CC62-5C5F-4CC3-8AB4-D9695EB6184F}"/>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835166" y="5174859"/>
              <a:ext cx="2072640" cy="1554480"/>
            </a:xfrm>
            <a:prstGeom prst="rect">
              <a:avLst/>
            </a:prstGeom>
            <a:ln>
              <a:noFill/>
            </a:ln>
            <a:effectLst>
              <a:outerShdw blurRad="292100" dist="139700" dir="2700000" algn="tl" rotWithShape="0">
                <a:srgbClr val="333333">
                  <a:alpha val="65000"/>
                </a:srgbClr>
              </a:outerShdw>
            </a:effectLst>
          </p:spPr>
        </p:pic>
        <p:pic>
          <p:nvPicPr>
            <p:cNvPr id="26" name="Picture 25" descr="A picture containing text&#10;&#10;Description automatically generated">
              <a:extLst>
                <a:ext uri="{FF2B5EF4-FFF2-40B4-BE49-F238E27FC236}">
                  <a16:creationId xmlns:a16="http://schemas.microsoft.com/office/drawing/2014/main" xmlns="" id="{E3632DBD-8550-4204-8730-598E2C467BF0}"/>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137440" y="5174859"/>
              <a:ext cx="2072640" cy="1554480"/>
            </a:xfrm>
            <a:prstGeom prst="rect">
              <a:avLst/>
            </a:prstGeom>
            <a:ln>
              <a:noFill/>
            </a:ln>
            <a:effectLst>
              <a:outerShdw blurRad="292100" dist="139700" dir="2700000" algn="tl" rotWithShape="0">
                <a:srgbClr val="333333">
                  <a:alpha val="65000"/>
                </a:srgbClr>
              </a:outerShdw>
            </a:effectLst>
          </p:spPr>
        </p:pic>
        <p:pic>
          <p:nvPicPr>
            <p:cNvPr id="28" name="Picture 27" descr="A picture containing circuit, electronics&#10;&#10;Description automatically generated">
              <a:extLst>
                <a:ext uri="{FF2B5EF4-FFF2-40B4-BE49-F238E27FC236}">
                  <a16:creationId xmlns:a16="http://schemas.microsoft.com/office/drawing/2014/main" xmlns="" id="{E7153066-3730-4DF4-974A-D49717A4D4A6}"/>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62320" y="6896333"/>
              <a:ext cx="2072640" cy="1554480"/>
            </a:xfrm>
            <a:prstGeom prst="rect">
              <a:avLst/>
            </a:prstGeom>
            <a:ln>
              <a:noFill/>
            </a:ln>
            <a:effectLst>
              <a:outerShdw blurRad="292100" dist="139700" dir="2700000" algn="tl" rotWithShape="0">
                <a:srgbClr val="333333">
                  <a:alpha val="65000"/>
                </a:srgbClr>
              </a:outerShdw>
            </a:effectLst>
          </p:spPr>
        </p:pic>
        <p:pic>
          <p:nvPicPr>
            <p:cNvPr id="30" name="Picture 29" descr="A screenshot of a video game&#10;&#10;Description automatically generated">
              <a:extLst>
                <a:ext uri="{FF2B5EF4-FFF2-40B4-BE49-F238E27FC236}">
                  <a16:creationId xmlns:a16="http://schemas.microsoft.com/office/drawing/2014/main" xmlns="" id="{C524F65B-12A6-4189-968B-1268A5B008CB}"/>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828363" y="6896333"/>
              <a:ext cx="2072640" cy="1554480"/>
            </a:xfrm>
            <a:prstGeom prst="rect">
              <a:avLst/>
            </a:prstGeom>
            <a:ln>
              <a:noFill/>
            </a:ln>
            <a:effectLst>
              <a:outerShdw blurRad="292100" dist="139700" dir="2700000" algn="tl" rotWithShape="0">
                <a:srgbClr val="333333">
                  <a:alpha val="65000"/>
                </a:srgbClr>
              </a:outerShdw>
            </a:effectLst>
          </p:spPr>
        </p:pic>
        <p:pic>
          <p:nvPicPr>
            <p:cNvPr id="32" name="Picture 31" descr="A picture containing indoor, stadium&#10;&#10;Description automatically generated">
              <a:extLst>
                <a:ext uri="{FF2B5EF4-FFF2-40B4-BE49-F238E27FC236}">
                  <a16:creationId xmlns:a16="http://schemas.microsoft.com/office/drawing/2014/main" xmlns="" id="{6D5A780D-578F-4996-B60A-8AED4D0D3336}"/>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62320" y="3474720"/>
              <a:ext cx="2072640" cy="1554480"/>
            </a:xfrm>
            <a:prstGeom prst="rect">
              <a:avLst/>
            </a:prstGeom>
            <a:ln>
              <a:noFill/>
            </a:ln>
            <a:effectLst>
              <a:outerShdw blurRad="292100" dist="139700" dir="2700000" algn="tl" rotWithShape="0">
                <a:srgbClr val="333333">
                  <a:alpha val="65000"/>
                </a:srgbClr>
              </a:outerShdw>
            </a:effectLst>
          </p:spPr>
        </p:pic>
        <p:pic>
          <p:nvPicPr>
            <p:cNvPr id="34" name="Picture 33">
              <a:extLst>
                <a:ext uri="{FF2B5EF4-FFF2-40B4-BE49-F238E27FC236}">
                  <a16:creationId xmlns:a16="http://schemas.microsoft.com/office/drawing/2014/main" xmlns="" id="{224F3155-7BD5-4711-9322-EA59BFD6BE86}"/>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5137440" y="3474720"/>
              <a:ext cx="2072640" cy="1554480"/>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xmlns="" val="13076259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xmlns="" id="{4B6C39B1-3660-44FF-8F2F-375DF36779F6}"/>
              </a:ext>
            </a:extLst>
          </p:cNvPr>
          <p:cNvGrpSpPr/>
          <p:nvPr/>
        </p:nvGrpSpPr>
        <p:grpSpPr>
          <a:xfrm>
            <a:off x="137160" y="97462"/>
            <a:ext cx="7563227" cy="9823778"/>
            <a:chOff x="137160" y="97462"/>
            <a:chExt cx="7563227" cy="9823778"/>
          </a:xfrm>
        </p:grpSpPr>
        <p:sp>
          <p:nvSpPr>
            <p:cNvPr id="3" name="Rectangle: Rounded Corners 2">
              <a:extLst>
                <a:ext uri="{FF2B5EF4-FFF2-40B4-BE49-F238E27FC236}">
                  <a16:creationId xmlns:a16="http://schemas.microsoft.com/office/drawing/2014/main" xmlns="" id="{C2AB4612-9E9C-45B3-ADD0-0D5459EE1935}"/>
                </a:ext>
              </a:extLst>
            </p:cNvPr>
            <p:cNvSpPr/>
            <p:nvPr/>
          </p:nvSpPr>
          <p:spPr>
            <a:xfrm>
              <a:off x="137160" y="137160"/>
              <a:ext cx="7498080" cy="9784080"/>
            </a:xfrm>
            <a:prstGeom prst="roundRect">
              <a:avLst>
                <a:gd name="adj" fmla="val 4691"/>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2" name="Picture 1" descr="Diagram&#10;&#10;Description automatically generated">
              <a:extLst>
                <a:ext uri="{FF2B5EF4-FFF2-40B4-BE49-F238E27FC236}">
                  <a16:creationId xmlns:a16="http://schemas.microsoft.com/office/drawing/2014/main" xmlns="" id="{9247A1E4-9AC1-41C7-8195-90B250FA594F}"/>
                </a:ext>
              </a:extLst>
            </p:cNvPr>
            <p:cNvPicPr>
              <a:picLocks noChangeAspect="1"/>
            </p:cNvPicPr>
            <p:nvPr/>
          </p:nvPicPr>
          <p:blipFill>
            <a:blip r:embed="rId2" cstate="print"/>
            <a:stretch>
              <a:fillRect/>
            </a:stretch>
          </p:blipFill>
          <p:spPr>
            <a:xfrm>
              <a:off x="327232" y="97462"/>
              <a:ext cx="7117937" cy="3167482"/>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xmlns="" id="{6FC8ED8B-67E9-4579-B146-21B01B437FA9}"/>
                </a:ext>
              </a:extLst>
            </p:cNvPr>
            <p:cNvPicPr>
              <a:picLocks noChangeAspect="1"/>
            </p:cNvPicPr>
            <p:nvPr/>
          </p:nvPicPr>
          <p:blipFill rotWithShape="1">
            <a:blip r:embed="rId3" cstate="print">
              <a:extLst>
                <a:ext uri="{BEBA8EAE-BF5A-486C-A8C5-ECC9F3942E4B}">
                  <a14:imgProps xmlns:a14="http://schemas.microsoft.com/office/drawing/2010/main" xmlns="">
                    <a14:imgLayer r:embed="rId4">
                      <a14:imgEffect>
                        <a14:backgroundRemoval t="22002" b="80057" l="515" r="97254">
                          <a14:foregroundMark x1="1888" y1="24061" x2="91109" y2="30521"/>
                          <a14:foregroundMark x1="91109" y1="30521" x2="95434" y2="36496"/>
                          <a14:foregroundMark x1="95434" y1="36496" x2="90560" y2="77876"/>
                          <a14:foregroundMark x1="90560" y1="77876" x2="73738" y2="78522"/>
                          <a14:foregroundMark x1="73738" y1="78522" x2="26399" y2="75818"/>
                          <a14:foregroundMark x1="26399" y1="75818" x2="4119" y2="77675"/>
                          <a14:foregroundMark x1="4119" y1="77675" x2="755" y2="27331"/>
                          <a14:foregroundMark x1="2987" y1="80057" x2="2987" y2="80057"/>
                          <a14:foregroundMark x1="3261" y1="80057" x2="91933" y2="77836"/>
                          <a14:foregroundMark x1="91933" y1="77836" x2="93752" y2="78078"/>
                          <a14:foregroundMark x1="49777" y1="55026" x2="51459" y2="55995"/>
                          <a14:foregroundMark x1="51734" y1="55349" x2="46962" y2="51393"/>
                          <a14:foregroundMark x1="90388" y1="24707" x2="25953" y2="23698"/>
                          <a14:foregroundMark x1="89564" y1="35567" x2="83659" y2="76746"/>
                          <a14:foregroundMark x1="92345" y1="78401" x2="94610" y2="28139"/>
                          <a14:foregroundMark x1="94610" y1="28139" x2="95709" y2="24707"/>
                          <a14:foregroundMark x1="69104" y1="79451" x2="27223" y2="80057"/>
                          <a14:foregroundMark x1="2746" y1="80379" x2="1510" y2="58094"/>
                          <a14:foregroundMark x1="1510" y1="58094" x2="549" y2="54663"/>
                          <a14:foregroundMark x1="1099" y1="23133" x2="1099" y2="23133"/>
                          <a14:foregroundMark x1="824" y1="23779" x2="961" y2="23294"/>
                          <a14:foregroundMark x1="7140" y1="34235" x2="10402" y2="74768"/>
                          <a14:foregroundMark x1="9303" y1="58216" x2="4943" y2="28462"/>
                          <a14:foregroundMark x1="4943" y1="28462" x2="11054" y2="27331"/>
                          <a14:foregroundMark x1="11054" y1="27331" x2="9303" y2="40816"/>
                          <a14:foregroundMark x1="96327" y1="23779" x2="97013" y2="23779"/>
                          <a14:foregroundMark x1="96327" y1="31490" x2="93306" y2="78966"/>
                          <a14:foregroundMark x1="97288" y1="22648" x2="97288" y2="22648"/>
                          <a14:foregroundMark x1="38789" y1="22147" x2="35324" y2="22810"/>
                          <a14:foregroundMark x1="26159" y1="22325" x2="24099" y2="22648"/>
                          <a14:foregroundMark x1="31342" y1="22164" x2="28184" y2="22487"/>
                          <a14:foregroundMark x1="71576" y1="22971" x2="66358" y2="23779"/>
                          <a14:foregroundMark x1="60625" y1="22810" x2="50498" y2="23133"/>
                          <a14:foregroundMark x1="49399" y1="22487" x2="44078" y2="22648"/>
                          <a14:foregroundMark x1="35977" y1="51918" x2="41195" y2="56318"/>
                          <a14:foregroundMark x1="41195" y1="56318" x2="35050" y2="56964"/>
                          <a14:foregroundMark x1="35050" y1="56964" x2="39684" y2="56116"/>
                          <a14:backgroundMark x1="961" y1="77513" x2="824" y2="68510"/>
                          <a14:backgroundMark x1="687" y1="62051" x2="549" y2="51756"/>
                          <a14:backgroundMark x1="30656" y1="21195" x2="26399" y2="21356"/>
                          <a14:backgroundMark x1="47614" y1="21841" x2="44216" y2="21356"/>
                          <a14:backgroundMark x1="39547" y1="21518" x2="38448" y2="21518"/>
                          <a14:backgroundMark x1="96842" y1="40170" x2="97185" y2="31813"/>
                          <a14:backgroundMark x1="97185" y1="31813" x2="97391" y2="31288"/>
                        </a14:backgroundRemoval>
                      </a14:imgEffect>
                    </a14:imgLayer>
                  </a14:imgProps>
                </a:ext>
                <a:ext uri="{28A0092B-C50C-407E-A947-70E740481C1C}">
                  <a14:useLocalDpi xmlns:a14="http://schemas.microsoft.com/office/drawing/2010/main" xmlns="" val="0"/>
                </a:ext>
              </a:extLst>
            </a:blip>
            <a:srcRect t="20683" r="1764" b="18377"/>
            <a:stretch/>
          </p:blipFill>
          <p:spPr>
            <a:xfrm>
              <a:off x="685800" y="5824054"/>
              <a:ext cx="6400800" cy="3376528"/>
            </a:xfrm>
            <a:prstGeom prst="rect">
              <a:avLst/>
            </a:prstGeom>
          </p:spPr>
        </p:pic>
        <p:grpSp>
          <p:nvGrpSpPr>
            <p:cNvPr id="14" name="Group 13">
              <a:extLst>
                <a:ext uri="{FF2B5EF4-FFF2-40B4-BE49-F238E27FC236}">
                  <a16:creationId xmlns:a16="http://schemas.microsoft.com/office/drawing/2014/main" xmlns="" id="{C436670F-2140-4F54-81BB-54B5C332832E}"/>
                </a:ext>
              </a:extLst>
            </p:cNvPr>
            <p:cNvGrpSpPr>
              <a:grpSpLocks noChangeAspect="1"/>
            </p:cNvGrpSpPr>
            <p:nvPr/>
          </p:nvGrpSpPr>
          <p:grpSpPr>
            <a:xfrm>
              <a:off x="2286000" y="3910166"/>
              <a:ext cx="3200400" cy="2272856"/>
              <a:chOff x="1054362" y="3304642"/>
              <a:chExt cx="5663675" cy="4022199"/>
            </a:xfrm>
          </p:grpSpPr>
          <p:pic>
            <p:nvPicPr>
              <p:cNvPr id="12" name="Picture 11" descr="Logo, company name&#10;&#10;Description automatically generated">
                <a:extLst>
                  <a:ext uri="{FF2B5EF4-FFF2-40B4-BE49-F238E27FC236}">
                    <a16:creationId xmlns:a16="http://schemas.microsoft.com/office/drawing/2014/main" xmlns="" id="{4D6317FD-B231-44C3-9A0A-673CD3AD9288}"/>
                  </a:ext>
                </a:extLst>
              </p:cNvPr>
              <p:cNvPicPr>
                <a:picLocks noChangeAspect="1"/>
              </p:cNvPicPr>
              <p:nvPr/>
            </p:nvPicPr>
            <p:blipFill rotWithShape="1">
              <a:blip r:embed="rId5" cstate="print">
                <a:extLst>
                  <a:ext uri="{BEBA8EAE-BF5A-486C-A8C5-ECC9F3942E4B}">
                    <a14:imgProps xmlns:a14="http://schemas.microsoft.com/office/drawing/2010/main" xmlns="">
                      <a14:imgLayer r:embed="rId6">
                        <a14:imgEffect>
                          <a14:backgroundRemoval t="10000" b="90000" l="47625" r="94500">
                            <a14:foregroundMark x1="53875" y1="61500" x2="53875" y2="61500"/>
                            <a14:foregroundMark x1="60250" y1="33000" x2="60250" y2="33000"/>
                            <a14:foregroundMark x1="82875" y1="16000" x2="82875" y2="16000"/>
                            <a14:foregroundMark x1="89875" y1="17750" x2="89875" y2="17750"/>
                            <a14:foregroundMark x1="67000" y1="58000" x2="67000" y2="58000"/>
                            <a14:foregroundMark x1="94125" y1="79500" x2="94125" y2="79500"/>
                            <a14:foregroundMark x1="83125" y1="81500" x2="83125" y2="81500"/>
                            <a14:foregroundMark x1="76875" y1="83750" x2="76875" y2="83750"/>
                            <a14:foregroundMark x1="68625" y1="83250" x2="68625" y2="83250"/>
                            <a14:foregroundMark x1="66375" y1="83500" x2="66375" y2="83500"/>
                            <a14:foregroundMark x1="63375" y1="84250" x2="63375" y2="84250"/>
                            <a14:foregroundMark x1="57500" y1="83000" x2="57500" y2="83000"/>
                            <a14:foregroundMark x1="51125" y1="80250" x2="51125" y2="80250"/>
                            <a14:foregroundMark x1="49250" y1="86750" x2="49250" y2="86750"/>
                            <a14:foregroundMark x1="47625" y1="78250" x2="47625" y2="78250"/>
                            <a14:foregroundMark x1="87750" y1="77000" x2="87750" y2="77000"/>
                            <a14:foregroundMark x1="79625" y1="68750" x2="79625" y2="68750"/>
                            <a14:foregroundMark x1="78500" y1="70000" x2="78500" y2="70000"/>
                            <a14:backgroundMark x1="61125" y1="48750" x2="61125" y2="48750"/>
                            <a14:backgroundMark x1="61000" y1="50500" x2="61000" y2="50500"/>
                            <a14:backgroundMark x1="62125" y1="79250" x2="62125" y2="79250"/>
                            <a14:backgroundMark x1="47625" y1="88250" x2="47625" y2="88250"/>
                          </a14:backgroundRemoval>
                        </a14:imgEffect>
                      </a14:imgLayer>
                    </a14:imgProps>
                  </a:ext>
                  <a:ext uri="{28A0092B-C50C-407E-A947-70E740481C1C}">
                    <a14:useLocalDpi xmlns:a14="http://schemas.microsoft.com/office/drawing/2010/main" xmlns="" val="0"/>
                  </a:ext>
                </a:extLst>
              </a:blip>
              <a:srcRect l="45933" t="12833" r="3460" b="7527"/>
              <a:stretch/>
            </p:blipFill>
            <p:spPr>
              <a:xfrm>
                <a:off x="1958067" y="3304642"/>
                <a:ext cx="3856265" cy="3034302"/>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xmlns="" id="{927B66FB-3783-48AA-8734-2193F2FCB4CB}"/>
                  </a:ext>
                </a:extLst>
              </p:cNvPr>
              <p:cNvPicPr>
                <a:picLocks noChangeAspect="1"/>
              </p:cNvPicPr>
              <p:nvPr/>
            </p:nvPicPr>
            <p:blipFill>
              <a:blip r:embed="rId7" cstate="print"/>
              <a:stretch>
                <a:fillRect/>
              </a:stretch>
            </p:blipFill>
            <p:spPr>
              <a:xfrm>
                <a:off x="1054362" y="6077053"/>
                <a:ext cx="5663675" cy="1249788"/>
              </a:xfrm>
              <a:prstGeom prst="rect">
                <a:avLst/>
              </a:prstGeom>
              <a:ln>
                <a:noFill/>
              </a:ln>
              <a:effectLst>
                <a:outerShdw blurRad="292100" dist="139700" dir="2700000" algn="tl" rotWithShape="0">
                  <a:srgbClr val="333333">
                    <a:alpha val="65000"/>
                  </a:srgbClr>
                </a:outerShdw>
              </a:effectLst>
            </p:spPr>
          </p:pic>
        </p:grpSp>
        <p:sp>
          <p:nvSpPr>
            <p:cNvPr id="9" name="TextBox 8">
              <a:extLst>
                <a:ext uri="{FF2B5EF4-FFF2-40B4-BE49-F238E27FC236}">
                  <a16:creationId xmlns:a16="http://schemas.microsoft.com/office/drawing/2014/main" xmlns="" id="{EE8683D4-C532-4D92-8E04-E83D44730DE7}"/>
                </a:ext>
              </a:extLst>
            </p:cNvPr>
            <p:cNvSpPr txBox="1">
              <a:spLocks/>
            </p:cNvSpPr>
            <p:nvPr/>
          </p:nvSpPr>
          <p:spPr>
            <a:xfrm>
              <a:off x="298963" y="9145906"/>
              <a:ext cx="6858000" cy="677108"/>
            </a:xfrm>
            <a:prstGeom prst="rect">
              <a:avLst/>
            </a:prstGeom>
            <a:noFill/>
          </p:spPr>
          <p:txBody>
            <a:bodyPr wrap="square">
              <a:spAutoFit/>
            </a:bodyPr>
            <a:lstStyle/>
            <a:p>
              <a:pPr algn="ctr"/>
              <a:r>
                <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Official NFL ELECTRIC FOOTBALL Super Bowl </a:t>
              </a:r>
            </a:p>
            <a:p>
              <a:pPr algn="ctr"/>
              <a:r>
                <a:rPr lang="en-US" sz="18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Miggle</a:t>
              </a:r>
              <a:r>
                <a:rPr lang="en-US" sz="1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 Toys / Tudor Games model # 6072 </a:t>
              </a:r>
            </a:p>
          </p:txBody>
        </p:sp>
        <p:pic>
          <p:nvPicPr>
            <p:cNvPr id="15" name="Picture 10" descr="See the source image">
              <a:extLst>
                <a:ext uri="{FF2B5EF4-FFF2-40B4-BE49-F238E27FC236}">
                  <a16:creationId xmlns:a16="http://schemas.microsoft.com/office/drawing/2014/main" xmlns="" id="{881D00C8-C8EF-424D-92ED-75131E9E629D}"/>
                </a:ext>
              </a:extLst>
            </p:cNvPr>
            <p:cNvPicPr>
              <a:picLocks noChangeAspect="1" noChangeArrowheads="1"/>
            </p:cNvPicPr>
            <p:nvPr/>
          </p:nvPicPr>
          <p:blipFill>
            <a:blip r:embed="rId8" cstate="print">
              <a:extLst>
                <a:ext uri="{BEBA8EAE-BF5A-486C-A8C5-ECC9F3942E4B}">
                  <a14:imgProps xmlns:a14="http://schemas.microsoft.com/office/drawing/2010/main" xmlns="">
                    <a14:imgLayer r:embed="rId9">
                      <a14:imgEffect>
                        <a14:backgroundRemoval t="3871" b="98065" l="455" r="97273">
                          <a14:foregroundMark x1="5455" y1="40645" x2="5455" y2="40645"/>
                          <a14:foregroundMark x1="909" y1="41935" x2="909" y2="41935"/>
                          <a14:foregroundMark x1="37727" y1="3871" x2="37727" y2="3871"/>
                          <a14:foregroundMark x1="97273" y1="56774" x2="97273" y2="56774"/>
                          <a14:foregroundMark x1="69545" y1="39355" x2="69545" y2="39355"/>
                          <a14:foregroundMark x1="62727" y1="98065" x2="62727" y2="98065"/>
                        </a14:backgroundRemoval>
                      </a14:imgEffect>
                    </a14:imgLayer>
                  </a14:imgProps>
                </a:ext>
                <a:ext uri="{28A0092B-C50C-407E-A947-70E740481C1C}">
                  <a14:useLocalDpi xmlns:a14="http://schemas.microsoft.com/office/drawing/2010/main" xmlns="" val="0"/>
                </a:ext>
              </a:extLst>
            </a:blip>
            <a:srcRect/>
            <a:stretch>
              <a:fillRect/>
            </a:stretch>
          </p:blipFill>
          <p:spPr bwMode="auto">
            <a:xfrm>
              <a:off x="552511" y="3405929"/>
              <a:ext cx="1828800" cy="1287118"/>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8" descr="See the source image">
              <a:extLst>
                <a:ext uri="{FF2B5EF4-FFF2-40B4-BE49-F238E27FC236}">
                  <a16:creationId xmlns:a16="http://schemas.microsoft.com/office/drawing/2014/main" xmlns="" id="{89CE4CC3-CFCB-4FD9-BD5F-90270655FB0A}"/>
                </a:ext>
              </a:extLst>
            </p:cNvPr>
            <p:cNvPicPr>
              <a:picLocks noChangeAspect="1" noChangeArrowheads="1"/>
            </p:cNvPicPr>
            <p:nvPr/>
          </p:nvPicPr>
          <p:blipFill rotWithShape="1">
            <a:blip r:embed="rId10" cstate="print">
              <a:extLst>
                <a:ext uri="{BEBA8EAE-BF5A-486C-A8C5-ECC9F3942E4B}">
                  <a14:imgProps xmlns:a14="http://schemas.microsoft.com/office/drawing/2010/main" xmlns="">
                    <a14:imgLayer r:embed="rId11">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330780" y="3613568"/>
              <a:ext cx="1828800" cy="91539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a:extLst>
                <a:ext uri="{FF2B5EF4-FFF2-40B4-BE49-F238E27FC236}">
                  <a16:creationId xmlns:a16="http://schemas.microsoft.com/office/drawing/2014/main" xmlns="" id="{D3BBD06F-721A-4B05-A23E-F919194786CD}"/>
                </a:ext>
              </a:extLst>
            </p:cNvPr>
            <p:cNvSpPr/>
            <p:nvPr/>
          </p:nvSpPr>
          <p:spPr>
            <a:xfrm>
              <a:off x="298963" y="4712896"/>
              <a:ext cx="2335896" cy="461665"/>
            </a:xfrm>
            <a:prstGeom prst="rect">
              <a:avLst/>
            </a:prstGeom>
            <a:noFill/>
          </p:spPr>
          <p:txBody>
            <a:bodyPr wrap="none" lIns="91440" tIns="45720" rIns="91440" bIns="45720">
              <a:spAutoFit/>
            </a:bodyPr>
            <a:lstStyle/>
            <a:p>
              <a:pPr algn="ctr"/>
              <a:r>
                <a:rPr lang="en-US" sz="2400" b="1" dirty="0">
                  <a:ln w="10160">
                    <a:solidFill>
                      <a:schemeClr val="accent5"/>
                    </a:solidFill>
                    <a:prstDash val="solid"/>
                  </a:ln>
                  <a:solidFill>
                    <a:srgbClr val="FFFFFF"/>
                  </a:solidFill>
                  <a:effectLst>
                    <a:outerShdw blurRad="50800" dist="38100" dir="2700000" algn="tl" rotWithShape="0">
                      <a:prstClr val="black">
                        <a:alpha val="40000"/>
                      </a:prstClr>
                    </a:outerShdw>
                  </a:effectLst>
                  <a:latin typeface="Impact" panose="020B0806030902050204" pitchFamily="34" charset="0"/>
                </a:rPr>
                <a:t>KNOXVILLE BEARS </a:t>
              </a:r>
            </a:p>
          </p:txBody>
        </p:sp>
        <p:sp>
          <p:nvSpPr>
            <p:cNvPr id="18" name="Rectangle 17">
              <a:extLst>
                <a:ext uri="{FF2B5EF4-FFF2-40B4-BE49-F238E27FC236}">
                  <a16:creationId xmlns:a16="http://schemas.microsoft.com/office/drawing/2014/main" xmlns="" id="{A9DE0D59-EDDF-4438-BAB4-167A53E816CB}"/>
                </a:ext>
              </a:extLst>
            </p:cNvPr>
            <p:cNvSpPr/>
            <p:nvPr/>
          </p:nvSpPr>
          <p:spPr>
            <a:xfrm>
              <a:off x="4789974" y="4763375"/>
              <a:ext cx="2910413" cy="461665"/>
            </a:xfrm>
            <a:prstGeom prst="rect">
              <a:avLst/>
            </a:prstGeom>
            <a:noFill/>
          </p:spPr>
          <p:txBody>
            <a:bodyPr wrap="none" lIns="91440" tIns="45720" rIns="91440" bIns="45720">
              <a:spAutoFit/>
            </a:bodyPr>
            <a:lstStyle/>
            <a:p>
              <a:pPr algn="ctr"/>
              <a:r>
                <a:rPr lang="en-US" sz="2400" b="1" dirty="0">
                  <a:ln w="10160">
                    <a:solidFill>
                      <a:schemeClr val="accent5"/>
                    </a:solidFill>
                    <a:prstDash val="solid"/>
                  </a:ln>
                  <a:solidFill>
                    <a:srgbClr val="FFFFFF"/>
                  </a:solidFill>
                  <a:effectLst>
                    <a:outerShdw blurRad="50800" dist="38100" dir="2700000" algn="tl" rotWithShape="0">
                      <a:prstClr val="black">
                        <a:alpha val="40000"/>
                      </a:prstClr>
                    </a:outerShdw>
                  </a:effectLst>
                  <a:latin typeface="Impact" panose="020B0806030902050204" pitchFamily="34" charset="0"/>
                </a:rPr>
                <a:t>MEMPHIS SHOWBOATS</a:t>
              </a:r>
            </a:p>
          </p:txBody>
        </p:sp>
        <p:sp>
          <p:nvSpPr>
            <p:cNvPr id="19" name="TextBox 18">
              <a:extLst>
                <a:ext uri="{FF2B5EF4-FFF2-40B4-BE49-F238E27FC236}">
                  <a16:creationId xmlns:a16="http://schemas.microsoft.com/office/drawing/2014/main" xmlns="" id="{BD6E6EDE-140F-4191-8897-906758567522}"/>
                </a:ext>
              </a:extLst>
            </p:cNvPr>
            <p:cNvSpPr txBox="1"/>
            <p:nvPr/>
          </p:nvSpPr>
          <p:spPr>
            <a:xfrm>
              <a:off x="2743200" y="3038803"/>
              <a:ext cx="2286000" cy="1015663"/>
            </a:xfrm>
            <a:prstGeom prst="rect">
              <a:avLst/>
            </a:prstGeom>
            <a:noFill/>
          </p:spPr>
          <p:txBody>
            <a:bodyPr wrap="square">
              <a:spAutoFit/>
            </a:bodyPr>
            <a:lstStyle/>
            <a:p>
              <a:pPr algn="ctr"/>
              <a:r>
                <a:rPr lang="en-US" sz="6000" b="1" dirty="0">
                  <a:ln w="6600">
                    <a:solidFill>
                      <a:schemeClr val="accent2"/>
                    </a:solidFill>
                    <a:prstDash val="solid"/>
                  </a:ln>
                  <a:solidFill>
                    <a:srgbClr val="FFFFFF"/>
                  </a:solidFill>
                  <a:effectLst>
                    <a:outerShdw dist="38100" dir="2700000" algn="tl" rotWithShape="0">
                      <a:schemeClr val="accent2"/>
                    </a:outerShdw>
                  </a:effectLst>
                  <a:latin typeface="Arial Black" pitchFamily="34" charset="0"/>
                </a:rPr>
                <a:t>2021</a:t>
              </a:r>
            </a:p>
          </p:txBody>
        </p:sp>
        <p:pic>
          <p:nvPicPr>
            <p:cNvPr id="8" name="Picture 7" descr="A picture containing text, clipart&#10;&#10;Description automatically generated">
              <a:extLst>
                <a:ext uri="{FF2B5EF4-FFF2-40B4-BE49-F238E27FC236}">
                  <a16:creationId xmlns:a16="http://schemas.microsoft.com/office/drawing/2014/main" xmlns="" id="{8C3F7FC5-8BFB-4676-B938-78CCEACBA38F}"/>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2286000" y="5951291"/>
              <a:ext cx="3200400" cy="1011623"/>
            </a:xfrm>
            <a:prstGeom prst="rect">
              <a:avLst/>
            </a:prstGeom>
          </p:spPr>
        </p:pic>
        <p:sp>
          <p:nvSpPr>
            <p:cNvPr id="20" name="TextBox 19">
              <a:extLst>
                <a:ext uri="{FF2B5EF4-FFF2-40B4-BE49-F238E27FC236}">
                  <a16:creationId xmlns:a16="http://schemas.microsoft.com/office/drawing/2014/main" xmlns="" id="{8A7D2875-A4EF-4F4F-A485-DB8175B31245}"/>
                </a:ext>
              </a:extLst>
            </p:cNvPr>
            <p:cNvSpPr txBox="1"/>
            <p:nvPr/>
          </p:nvSpPr>
          <p:spPr>
            <a:xfrm>
              <a:off x="457200" y="8372111"/>
              <a:ext cx="6858000" cy="523220"/>
            </a:xfrm>
            <a:prstGeom prst="rect">
              <a:avLst/>
            </a:prstGeom>
            <a:noFill/>
          </p:spPr>
          <p:txBody>
            <a:bodyPr wrap="square">
              <a:spAutoFit/>
            </a:bodyPr>
            <a:lstStyle/>
            <a:p>
              <a:pPr algn="ctr"/>
              <a:r>
                <a:rPr lang="en-US" sz="2800" b="1" dirty="0">
                  <a:ln w="6600">
                    <a:solidFill>
                      <a:schemeClr val="accent2"/>
                    </a:solidFill>
                    <a:prstDash val="solid"/>
                  </a:ln>
                  <a:solidFill>
                    <a:srgbClr val="FFFFFF"/>
                  </a:solidFill>
                  <a:effectLst>
                    <a:outerShdw dist="38100" dir="2700000" algn="tl" rotWithShape="0">
                      <a:schemeClr val="accent2"/>
                    </a:outerShdw>
                  </a:effectLst>
                  <a:latin typeface="Arial Black" pitchFamily="34" charset="0"/>
                </a:rPr>
                <a:t>Begins Sunday, January 3, 2021 </a:t>
              </a:r>
            </a:p>
          </p:txBody>
        </p:sp>
      </p:grpSp>
    </p:spTree>
    <p:extLst>
      <p:ext uri="{BB962C8B-B14F-4D97-AF65-F5344CB8AC3E}">
        <p14:creationId xmlns:p14="http://schemas.microsoft.com/office/powerpoint/2010/main" xmlns="" val="33987069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FB60DBE-D0A0-4DDC-809B-017E6D8E94B9}"/>
              </a:ext>
            </a:extLst>
          </p:cNvPr>
          <p:cNvPicPr>
            <a:picLocks noChangeAspect="1"/>
          </p:cNvPicPr>
          <p:nvPr/>
        </p:nvPicPr>
        <p:blipFill>
          <a:blip r:embed="rId2" cstate="print"/>
          <a:stretch>
            <a:fillRect/>
          </a:stretch>
        </p:blipFill>
        <p:spPr>
          <a:xfrm>
            <a:off x="457200" y="298569"/>
            <a:ext cx="1029363" cy="457200"/>
          </a:xfrm>
          <a:prstGeom prst="rect">
            <a:avLst/>
          </a:prstGeom>
        </p:spPr>
      </p:pic>
      <p:sp>
        <p:nvSpPr>
          <p:cNvPr id="3" name="TextBox 2">
            <a:extLst>
              <a:ext uri="{FF2B5EF4-FFF2-40B4-BE49-F238E27FC236}">
                <a16:creationId xmlns:a16="http://schemas.microsoft.com/office/drawing/2014/main" xmlns="" id="{B970D82C-4BA3-43B3-BB0A-4B63A1F2F48E}"/>
              </a:ext>
            </a:extLst>
          </p:cNvPr>
          <p:cNvSpPr txBox="1"/>
          <p:nvPr/>
        </p:nvSpPr>
        <p:spPr>
          <a:xfrm>
            <a:off x="1609106" y="252849"/>
            <a:ext cx="5943600" cy="584775"/>
          </a:xfrm>
          <a:prstGeom prst="rect">
            <a:avLst/>
          </a:prstGeom>
          <a:noFill/>
        </p:spPr>
        <p:txBody>
          <a:bodyPr wrap="square" rtlCol="0">
            <a:spAutoFit/>
          </a:bodyPr>
          <a:lstStyle/>
          <a:p>
            <a:r>
              <a:rPr lang="en-US" sz="1600" dirty="0" err="1" smtClean="0">
                <a:latin typeface="Arial Black" panose="020B0A04020102020204" pitchFamily="34" charset="0"/>
              </a:rPr>
              <a:t>Musio</a:t>
            </a:r>
            <a:r>
              <a:rPr lang="en-US" sz="1600" dirty="0" smtClean="0">
                <a:latin typeface="Arial Black" panose="020B0A04020102020204" pitchFamily="34" charset="0"/>
              </a:rPr>
              <a:t> City Championship Game 01/03/2020</a:t>
            </a:r>
            <a:endParaRPr lang="en-US" sz="1600" dirty="0">
              <a:latin typeface="Arial Black" panose="020B0A04020102020204" pitchFamily="34" charset="0"/>
            </a:endParaRPr>
          </a:p>
          <a:p>
            <a:r>
              <a:rPr lang="en-US" sz="1600" dirty="0">
                <a:latin typeface="Arial Black" panose="020B0A04020102020204" pitchFamily="34" charset="0"/>
              </a:rPr>
              <a:t>Knoxville Bears @ </a:t>
            </a:r>
            <a:r>
              <a:rPr lang="en-US" sz="1600" dirty="0" smtClean="0">
                <a:latin typeface="Arial Black" panose="020B0A04020102020204" pitchFamily="34" charset="0"/>
              </a:rPr>
              <a:t>Memphis Showboats </a:t>
            </a:r>
            <a:endParaRPr lang="en-US" sz="1600" dirty="0">
              <a:latin typeface="Arial Black" panose="020B0A04020102020204" pitchFamily="34" charset="0"/>
            </a:endParaRPr>
          </a:p>
        </p:txBody>
      </p:sp>
      <p:sp>
        <p:nvSpPr>
          <p:cNvPr id="4" name="TextBox 3">
            <a:extLst>
              <a:ext uri="{FF2B5EF4-FFF2-40B4-BE49-F238E27FC236}">
                <a16:creationId xmlns:a16="http://schemas.microsoft.com/office/drawing/2014/main" xmlns="" id="{69356785-E3BB-437C-8E20-0FCCA4E731BE}"/>
              </a:ext>
            </a:extLst>
          </p:cNvPr>
          <p:cNvSpPr txBox="1"/>
          <p:nvPr/>
        </p:nvSpPr>
        <p:spPr>
          <a:xfrm>
            <a:off x="457198" y="758991"/>
            <a:ext cx="1188720" cy="1569660"/>
          </a:xfrm>
          <a:prstGeom prst="rect">
            <a:avLst/>
          </a:prstGeom>
          <a:noFill/>
        </p:spPr>
        <p:txBody>
          <a:bodyPr wrap="square">
            <a:spAutoFit/>
          </a:bodyPr>
          <a:lstStyle/>
          <a:p>
            <a:pPr marL="0" marR="0">
              <a:spcBef>
                <a:spcPts val="0"/>
              </a:spcBef>
              <a:spcAft>
                <a:spcPts val="0"/>
              </a:spcAft>
            </a:pPr>
            <a:r>
              <a:rPr lang="en-US" sz="800" b="1" u="sng" dirty="0">
                <a:effectLst/>
                <a:latin typeface="Calibri" panose="020F0502020204030204" pitchFamily="34" charset="0"/>
                <a:ea typeface="Calibri" panose="020F0502020204030204" pitchFamily="34" charset="0"/>
                <a:cs typeface="Times New Roman" panose="02020603050405020304" pitchFamily="18" charset="0"/>
              </a:rPr>
              <a:t>Knoxville Bears</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12 Troutman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31 Nichols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23 Faircloth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 Frazier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82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Baskette</a:t>
            </a: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84 McCauley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52 Shafer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64 Warwick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61 Cole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74 White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75 Daniels 	</a:t>
            </a:r>
          </a:p>
        </p:txBody>
      </p:sp>
      <p:sp>
        <p:nvSpPr>
          <p:cNvPr id="5" name="TextBox 4">
            <a:extLst>
              <a:ext uri="{FF2B5EF4-FFF2-40B4-BE49-F238E27FC236}">
                <a16:creationId xmlns:a16="http://schemas.microsoft.com/office/drawing/2014/main" xmlns="" id="{A4CDEA08-37A7-4E6C-91B2-43C07739D049}"/>
              </a:ext>
            </a:extLst>
          </p:cNvPr>
          <p:cNvSpPr txBox="1"/>
          <p:nvPr/>
        </p:nvSpPr>
        <p:spPr>
          <a:xfrm>
            <a:off x="1371597" y="882044"/>
            <a:ext cx="559837" cy="1431427"/>
          </a:xfrm>
          <a:prstGeom prst="rect">
            <a:avLst/>
          </a:prstGeom>
          <a:noFill/>
        </p:spPr>
        <p:txBody>
          <a:bodyPr wrap="square">
            <a:spAutoFit/>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QB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HB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FL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WR / DB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TE / 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 / MLB</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G / DT</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 / DE</a:t>
            </a:r>
          </a:p>
        </p:txBody>
      </p:sp>
      <p:sp>
        <p:nvSpPr>
          <p:cNvPr id="6" name="TextBox 5">
            <a:extLst>
              <a:ext uri="{FF2B5EF4-FFF2-40B4-BE49-F238E27FC236}">
                <a16:creationId xmlns:a16="http://schemas.microsoft.com/office/drawing/2014/main" xmlns="" id="{8B2C4E73-2248-482A-9B56-A4201C06AD75}"/>
              </a:ext>
            </a:extLst>
          </p:cNvPr>
          <p:cNvSpPr txBox="1"/>
          <p:nvPr/>
        </p:nvSpPr>
        <p:spPr>
          <a:xfrm>
            <a:off x="2045069" y="758991"/>
            <a:ext cx="1188720" cy="1554480"/>
          </a:xfrm>
          <a:prstGeom prst="rect">
            <a:avLst/>
          </a:prstGeom>
          <a:noFill/>
        </p:spPr>
        <p:txBody>
          <a:bodyPr wrap="square">
            <a:spAutoFit/>
          </a:bodyPr>
          <a:lstStyle/>
          <a:p>
            <a:r>
              <a:rPr lang="en-US" sz="800" b="1" u="sng" dirty="0" smtClean="0">
                <a:latin typeface="Calibri" panose="020F0502020204030204" pitchFamily="34" charset="0"/>
                <a:ea typeface="Calibri" panose="020F0502020204030204" pitchFamily="34" charset="0"/>
                <a:cs typeface="Times New Roman" panose="02020603050405020304" pitchFamily="18" charset="0"/>
              </a:rPr>
              <a:t>Memphis Showboats</a:t>
            </a:r>
          </a:p>
          <a:p>
            <a:r>
              <a:rPr lang="en-US" sz="800" b="1" dirty="0" smtClean="0">
                <a:latin typeface="Calibri" panose="020F0502020204030204" pitchFamily="34" charset="0"/>
                <a:ea typeface="Calibri" panose="020F0502020204030204" pitchFamily="34" charset="0"/>
                <a:cs typeface="Times New Roman" panose="02020603050405020304" pitchFamily="18" charset="0"/>
              </a:rPr>
              <a:t>10 Lewis   </a:t>
            </a:r>
            <a:r>
              <a:rPr lang="en-US" sz="800" b="1" dirty="0" smtClean="0">
                <a:latin typeface="Calibri" panose="020F0502020204030204" pitchFamily="34" charset="0"/>
                <a:ea typeface="Calibri" panose="020F0502020204030204" pitchFamily="34" charset="0"/>
                <a:cs typeface="Times New Roman" panose="02020603050405020304" pitchFamily="18" charset="0"/>
              </a:rPr>
              <a:t>	</a:t>
            </a:r>
            <a:endParaRPr lang="en-US" sz="800" b="1" dirty="0" smtClean="0">
              <a:latin typeface="Calibri" panose="020F0502020204030204" pitchFamily="34" charset="0"/>
              <a:ea typeface="Calibri" panose="020F0502020204030204" pitchFamily="34" charset="0"/>
              <a:cs typeface="Times New Roman" panose="02020603050405020304" pitchFamily="18" charset="0"/>
            </a:endParaRPr>
          </a:p>
          <a:p>
            <a:r>
              <a:rPr lang="en-US" sz="800" b="1" dirty="0" smtClean="0">
                <a:latin typeface="Calibri" panose="020F0502020204030204" pitchFamily="34" charset="0"/>
                <a:ea typeface="Calibri" panose="020F0502020204030204" pitchFamily="34" charset="0"/>
                <a:cs typeface="Times New Roman" panose="02020603050405020304" pitchFamily="18" charset="0"/>
              </a:rPr>
              <a:t>40 Quarles   </a:t>
            </a:r>
            <a:r>
              <a:rPr lang="en-US" sz="800" b="1" dirty="0" smtClean="0">
                <a:latin typeface="Calibri" panose="020F0502020204030204" pitchFamily="34" charset="0"/>
                <a:ea typeface="Calibri" panose="020F0502020204030204" pitchFamily="34" charset="0"/>
                <a:cs typeface="Times New Roman" panose="02020603050405020304" pitchFamily="18" charset="0"/>
              </a:rPr>
              <a:t>	</a:t>
            </a:r>
            <a:endParaRPr lang="en-US" sz="800" b="1" dirty="0" smtClean="0">
              <a:latin typeface="Calibri" panose="020F0502020204030204" pitchFamily="34" charset="0"/>
              <a:ea typeface="Calibri" panose="020F0502020204030204" pitchFamily="34" charset="0"/>
              <a:cs typeface="Times New Roman" panose="02020603050405020304" pitchFamily="18" charset="0"/>
            </a:endParaRPr>
          </a:p>
          <a:p>
            <a:r>
              <a:rPr lang="en-US" sz="800" b="1" dirty="0" smtClean="0">
                <a:latin typeface="Calibri" panose="020F0502020204030204" pitchFamily="34" charset="0"/>
                <a:ea typeface="Calibri" panose="020F0502020204030204" pitchFamily="34" charset="0"/>
                <a:cs typeface="Times New Roman" panose="02020603050405020304" pitchFamily="18" charset="0"/>
              </a:rPr>
              <a:t>34 Reid </a:t>
            </a:r>
            <a:r>
              <a:rPr lang="en-US" sz="800" b="1" dirty="0" smtClean="0">
                <a:latin typeface="Calibri" panose="020F0502020204030204" pitchFamily="34" charset="0"/>
                <a:ea typeface="Calibri" panose="020F0502020204030204" pitchFamily="34" charset="0"/>
                <a:cs typeface="Times New Roman" panose="02020603050405020304" pitchFamily="18" charset="0"/>
              </a:rPr>
              <a:t>	</a:t>
            </a:r>
            <a:endParaRPr lang="en-US" sz="800" b="1" dirty="0" smtClean="0">
              <a:latin typeface="Calibri" panose="020F0502020204030204" pitchFamily="34" charset="0"/>
              <a:ea typeface="Calibri" panose="020F0502020204030204" pitchFamily="34" charset="0"/>
              <a:cs typeface="Times New Roman" panose="02020603050405020304" pitchFamily="18" charset="0"/>
            </a:endParaRPr>
          </a:p>
          <a:p>
            <a:r>
              <a:rPr lang="en-US" sz="800" b="1" dirty="0" smtClean="0">
                <a:latin typeface="Calibri" panose="020F0502020204030204" pitchFamily="34" charset="0"/>
                <a:ea typeface="Calibri" panose="020F0502020204030204" pitchFamily="34" charset="0"/>
                <a:cs typeface="Times New Roman" panose="02020603050405020304" pitchFamily="18" charset="0"/>
              </a:rPr>
              <a:t>87 Carney </a:t>
            </a:r>
            <a:r>
              <a:rPr lang="en-US" sz="800" b="1" dirty="0" smtClean="0">
                <a:latin typeface="Calibri" panose="020F0502020204030204" pitchFamily="34" charset="0"/>
                <a:ea typeface="Calibri" panose="020F0502020204030204" pitchFamily="34" charset="0"/>
                <a:cs typeface="Times New Roman" panose="02020603050405020304" pitchFamily="18" charset="0"/>
              </a:rPr>
              <a:t>	</a:t>
            </a:r>
            <a:endParaRPr lang="en-US" sz="800" b="1" dirty="0" smtClean="0">
              <a:latin typeface="Calibri" panose="020F0502020204030204" pitchFamily="34" charset="0"/>
              <a:ea typeface="Calibri" panose="020F0502020204030204" pitchFamily="34" charset="0"/>
              <a:cs typeface="Times New Roman" panose="02020603050405020304" pitchFamily="18" charset="0"/>
            </a:endParaRPr>
          </a:p>
          <a:p>
            <a:r>
              <a:rPr lang="en-US" sz="800" b="1" dirty="0" smtClean="0">
                <a:latin typeface="Calibri" panose="020F0502020204030204" pitchFamily="34" charset="0"/>
                <a:ea typeface="Calibri" panose="020F0502020204030204" pitchFamily="34" charset="0"/>
                <a:cs typeface="Times New Roman" panose="02020603050405020304" pitchFamily="18" charset="0"/>
              </a:rPr>
              <a:t>  9 Crawford </a:t>
            </a:r>
            <a:r>
              <a:rPr lang="en-US" sz="800" b="1" dirty="0" smtClean="0">
                <a:latin typeface="Calibri" panose="020F0502020204030204" pitchFamily="34" charset="0"/>
                <a:ea typeface="Calibri" panose="020F0502020204030204" pitchFamily="34" charset="0"/>
                <a:cs typeface="Times New Roman" panose="02020603050405020304" pitchFamily="18" charset="0"/>
              </a:rPr>
              <a:t>	</a:t>
            </a:r>
            <a:endParaRPr lang="en-US" sz="800" b="1" dirty="0" smtClean="0">
              <a:latin typeface="Calibri" panose="020F0502020204030204" pitchFamily="34" charset="0"/>
              <a:ea typeface="Calibri" panose="020F0502020204030204" pitchFamily="34" charset="0"/>
              <a:cs typeface="Times New Roman" panose="02020603050405020304" pitchFamily="18" charset="0"/>
            </a:endParaRPr>
          </a:p>
          <a:p>
            <a:r>
              <a:rPr lang="en-US" sz="800" b="1" dirty="0" smtClean="0">
                <a:latin typeface="Calibri" panose="020F0502020204030204" pitchFamily="34" charset="0"/>
                <a:ea typeface="Calibri" panose="020F0502020204030204" pitchFamily="34" charset="0"/>
                <a:cs typeface="Times New Roman" panose="02020603050405020304" pitchFamily="18" charset="0"/>
              </a:rPr>
              <a:t>83 Shirk </a:t>
            </a:r>
            <a:r>
              <a:rPr lang="en-US" sz="800" b="1" dirty="0" smtClean="0">
                <a:latin typeface="Calibri" panose="020F0502020204030204" pitchFamily="34" charset="0"/>
                <a:ea typeface="Calibri" panose="020F0502020204030204" pitchFamily="34" charset="0"/>
                <a:cs typeface="Times New Roman" panose="02020603050405020304" pitchFamily="18" charset="0"/>
              </a:rPr>
              <a:t>	</a:t>
            </a:r>
            <a:endParaRPr lang="en-US" sz="800" b="1" dirty="0" smtClean="0">
              <a:latin typeface="Calibri" panose="020F0502020204030204" pitchFamily="34" charset="0"/>
              <a:ea typeface="Calibri" panose="020F0502020204030204" pitchFamily="34" charset="0"/>
              <a:cs typeface="Times New Roman" panose="02020603050405020304" pitchFamily="18" charset="0"/>
            </a:endParaRPr>
          </a:p>
          <a:p>
            <a:r>
              <a:rPr lang="en-US" sz="800" b="1" dirty="0" smtClean="0">
                <a:latin typeface="Calibri" panose="020F0502020204030204" pitchFamily="34" charset="0"/>
                <a:ea typeface="Calibri" panose="020F0502020204030204" pitchFamily="34" charset="0"/>
                <a:cs typeface="Times New Roman" panose="02020603050405020304" pitchFamily="18" charset="0"/>
              </a:rPr>
              <a:t>50 Kuehn </a:t>
            </a:r>
            <a:r>
              <a:rPr lang="en-US" sz="800" b="1" dirty="0" smtClean="0">
                <a:latin typeface="Calibri" panose="020F0502020204030204" pitchFamily="34" charset="0"/>
                <a:ea typeface="Calibri" panose="020F0502020204030204" pitchFamily="34" charset="0"/>
                <a:cs typeface="Times New Roman" panose="02020603050405020304" pitchFamily="18" charset="0"/>
              </a:rPr>
              <a:t>	</a:t>
            </a:r>
            <a:endParaRPr lang="en-US" sz="800" b="1" dirty="0" smtClean="0">
              <a:latin typeface="Calibri" panose="020F0502020204030204" pitchFamily="34" charset="0"/>
              <a:ea typeface="Calibri" panose="020F0502020204030204" pitchFamily="34" charset="0"/>
              <a:cs typeface="Times New Roman" panose="02020603050405020304" pitchFamily="18" charset="0"/>
            </a:endParaRPr>
          </a:p>
          <a:p>
            <a:r>
              <a:rPr lang="en-US" sz="800" b="1" dirty="0" smtClean="0">
                <a:latin typeface="Calibri" panose="020F0502020204030204" pitchFamily="34" charset="0"/>
                <a:ea typeface="Calibri" panose="020F0502020204030204" pitchFamily="34" charset="0"/>
                <a:cs typeface="Times New Roman" panose="02020603050405020304" pitchFamily="18" charset="0"/>
              </a:rPr>
              <a:t>61 Smith </a:t>
            </a:r>
          </a:p>
          <a:p>
            <a:r>
              <a:rPr lang="en-US" sz="800" b="1" dirty="0" smtClean="0">
                <a:latin typeface="Calibri" panose="020F0502020204030204" pitchFamily="34" charset="0"/>
                <a:ea typeface="Calibri" panose="020F0502020204030204" pitchFamily="34" charset="0"/>
                <a:cs typeface="Times New Roman" panose="02020603050405020304" pitchFamily="18" charset="0"/>
              </a:rPr>
              <a:t>66 Gunn </a:t>
            </a:r>
            <a:r>
              <a:rPr lang="en-US" sz="800" b="1" dirty="0" smtClean="0">
                <a:latin typeface="Calibri" panose="020F0502020204030204" pitchFamily="34" charset="0"/>
                <a:ea typeface="Calibri" panose="020F0502020204030204" pitchFamily="34" charset="0"/>
                <a:cs typeface="Times New Roman" panose="02020603050405020304" pitchFamily="18" charset="0"/>
              </a:rPr>
              <a:t>	</a:t>
            </a:r>
            <a:endParaRPr lang="en-US" sz="800" b="1" dirty="0" smtClean="0">
              <a:latin typeface="Calibri" panose="020F0502020204030204" pitchFamily="34" charset="0"/>
              <a:ea typeface="Calibri" panose="020F0502020204030204" pitchFamily="34" charset="0"/>
              <a:cs typeface="Times New Roman" panose="02020603050405020304" pitchFamily="18" charset="0"/>
            </a:endParaRPr>
          </a:p>
          <a:p>
            <a:r>
              <a:rPr lang="en-US" sz="800" b="1" dirty="0" smtClean="0">
                <a:latin typeface="Calibri" panose="020F0502020204030204" pitchFamily="34" charset="0"/>
                <a:ea typeface="Calibri" panose="020F0502020204030204" pitchFamily="34" charset="0"/>
                <a:cs typeface="Times New Roman" panose="02020603050405020304" pitchFamily="18" charset="0"/>
              </a:rPr>
              <a:t>92 White </a:t>
            </a:r>
            <a:r>
              <a:rPr lang="en-US" sz="800" b="1" dirty="0" smtClean="0">
                <a:latin typeface="Calibri" panose="020F0502020204030204" pitchFamily="34" charset="0"/>
                <a:ea typeface="Calibri" panose="020F0502020204030204" pitchFamily="34" charset="0"/>
                <a:cs typeface="Times New Roman" panose="02020603050405020304" pitchFamily="18" charset="0"/>
              </a:rPr>
              <a:t>	</a:t>
            </a:r>
            <a:endParaRPr lang="en-US" sz="800" b="1" dirty="0" smtClean="0">
              <a:latin typeface="Calibri" panose="020F0502020204030204" pitchFamily="34" charset="0"/>
              <a:ea typeface="Calibri" panose="020F0502020204030204" pitchFamily="34" charset="0"/>
              <a:cs typeface="Times New Roman" panose="02020603050405020304" pitchFamily="18" charset="0"/>
            </a:endParaRPr>
          </a:p>
          <a:p>
            <a:r>
              <a:rPr lang="en-US" sz="800" b="1" dirty="0" smtClean="0">
                <a:latin typeface="Calibri" panose="020F0502020204030204" pitchFamily="34" charset="0"/>
                <a:ea typeface="Calibri" panose="020F0502020204030204" pitchFamily="34" charset="0"/>
                <a:cs typeface="Times New Roman" panose="02020603050405020304" pitchFamily="18" charset="0"/>
              </a:rPr>
              <a:t>74 Clark </a:t>
            </a: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800" b="1" dirty="0">
                <a:latin typeface="Calibri" panose="020F0502020204030204" pitchFamily="34" charset="0"/>
                <a:ea typeface="Calibri" panose="020F0502020204030204" pitchFamily="34" charset="0"/>
                <a:cs typeface="Times New Roman" panose="02020603050405020304" pitchFamily="18" charset="0"/>
              </a:rPr>
              <a:t>	</a:t>
            </a:r>
          </a:p>
          <a:p>
            <a:r>
              <a:rPr lang="en-US" sz="800" b="1" dirty="0">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xmlns="" id="{D5A9A133-9396-4D26-93D5-87E8FA549EC6}"/>
              </a:ext>
            </a:extLst>
          </p:cNvPr>
          <p:cNvGraphicFramePr>
            <a:graphicFrameLocks noGrp="1"/>
          </p:cNvGraphicFramePr>
          <p:nvPr>
            <p:extLst>
              <p:ext uri="{D42A27DB-BD31-4B8C-83A1-F6EECF244321}">
                <p14:modId xmlns:p14="http://schemas.microsoft.com/office/powerpoint/2010/main" xmlns="" val="1796581424"/>
              </p:ext>
            </p:extLst>
          </p:nvPr>
        </p:nvGraphicFramePr>
        <p:xfrm>
          <a:off x="3657598" y="758358"/>
          <a:ext cx="3092117" cy="671885"/>
        </p:xfrm>
        <a:graphic>
          <a:graphicData uri="http://schemas.openxmlformats.org/drawingml/2006/table">
            <a:tbl>
              <a:tblPr firstRow="1" firstCol="1" bandRow="1">
                <a:tableStyleId>{2D5ABB26-0587-4C30-8999-92F81FD0307C}</a:tableStyleId>
              </a:tblPr>
              <a:tblGrid>
                <a:gridCol w="1236848">
                  <a:extLst>
                    <a:ext uri="{9D8B030D-6E8A-4147-A177-3AD203B41FA5}">
                      <a16:colId xmlns:a16="http://schemas.microsoft.com/office/drawing/2014/main" xmlns="" val="2676901601"/>
                    </a:ext>
                  </a:extLst>
                </a:gridCol>
                <a:gridCol w="369403">
                  <a:extLst>
                    <a:ext uri="{9D8B030D-6E8A-4147-A177-3AD203B41FA5}">
                      <a16:colId xmlns:a16="http://schemas.microsoft.com/office/drawing/2014/main" xmlns="" val="1267996276"/>
                    </a:ext>
                  </a:extLst>
                </a:gridCol>
                <a:gridCol w="371466">
                  <a:extLst>
                    <a:ext uri="{9D8B030D-6E8A-4147-A177-3AD203B41FA5}">
                      <a16:colId xmlns:a16="http://schemas.microsoft.com/office/drawing/2014/main" xmlns="" val="3660531898"/>
                    </a:ext>
                  </a:extLst>
                </a:gridCol>
                <a:gridCol w="308285">
                  <a:extLst>
                    <a:ext uri="{9D8B030D-6E8A-4147-A177-3AD203B41FA5}">
                      <a16:colId xmlns:a16="http://schemas.microsoft.com/office/drawing/2014/main" xmlns="" val="2750184934"/>
                    </a:ext>
                  </a:extLst>
                </a:gridCol>
                <a:gridCol w="434649">
                  <a:extLst>
                    <a:ext uri="{9D8B030D-6E8A-4147-A177-3AD203B41FA5}">
                      <a16:colId xmlns:a16="http://schemas.microsoft.com/office/drawing/2014/main" xmlns="" val="1564873549"/>
                    </a:ext>
                  </a:extLst>
                </a:gridCol>
                <a:gridCol w="371466">
                  <a:extLst>
                    <a:ext uri="{9D8B030D-6E8A-4147-A177-3AD203B41FA5}">
                      <a16:colId xmlns:a16="http://schemas.microsoft.com/office/drawing/2014/main" xmlns="" val="2793842699"/>
                    </a:ext>
                  </a:extLst>
                </a:gridCol>
              </a:tblGrid>
              <a:tr h="166977">
                <a:tc>
                  <a:txBody>
                    <a:bodyPr/>
                    <a:lstStyle/>
                    <a:p>
                      <a:pPr marL="0" marR="0">
                        <a:spcBef>
                          <a:spcPts val="0"/>
                        </a:spcBef>
                        <a:spcAft>
                          <a:spcPts val="0"/>
                        </a:spcAft>
                      </a:pPr>
                      <a:r>
                        <a:rPr lang="en-US" sz="1200" b="1" dirty="0">
                          <a:effectLst/>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u="none" dirty="0">
                          <a:effectLst/>
                        </a:rPr>
                        <a:t>1</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2</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3</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4</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u="none" dirty="0">
                          <a:effectLst/>
                        </a:rPr>
                        <a:t>F</a:t>
                      </a:r>
                      <a:endParaRPr lang="en-US" sz="1100" b="1"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0977221"/>
                  </a:ext>
                </a:extLst>
              </a:tr>
              <a:tr h="166977">
                <a:tc>
                  <a:txBody>
                    <a:bodyPr/>
                    <a:lstStyle/>
                    <a:p>
                      <a:pPr marL="0" marR="0">
                        <a:spcBef>
                          <a:spcPts val="0"/>
                        </a:spcBef>
                        <a:spcAft>
                          <a:spcPts val="0"/>
                        </a:spcAft>
                      </a:pPr>
                      <a:r>
                        <a:rPr lang="en-US" sz="1200" b="1" dirty="0">
                          <a:effectLst/>
                        </a:rPr>
                        <a:t>Bears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b="1" dirty="0" smtClean="0">
                          <a:effectLst/>
                        </a:rPr>
                        <a:t>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17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0</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27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46762276"/>
                  </a:ext>
                </a:extLst>
              </a:tr>
              <a:tr h="306125">
                <a:tc>
                  <a:txBody>
                    <a:bodyPr/>
                    <a:lstStyle/>
                    <a:p>
                      <a:pPr marL="0" marR="0">
                        <a:spcBef>
                          <a:spcPts val="0"/>
                        </a:spcBef>
                        <a:spcAft>
                          <a:spcPts val="0"/>
                        </a:spcAft>
                      </a:pPr>
                      <a:r>
                        <a:rPr lang="en-US" sz="1200" b="1" dirty="0" smtClean="0">
                          <a:effectLst/>
                          <a:latin typeface="Calibri" panose="020F0502020204030204" pitchFamily="34" charset="0"/>
                          <a:ea typeface="Calibri" panose="020F0502020204030204" pitchFamily="34" charset="0"/>
                          <a:cs typeface="Times New Roman" panose="02020603050405020304" pitchFamily="18" charset="0"/>
                        </a:rPr>
                        <a:t>Showboats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13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21</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14</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19</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67</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77947723"/>
                  </a:ext>
                </a:extLst>
              </a:tr>
            </a:tbl>
          </a:graphicData>
        </a:graphic>
      </p:graphicFrame>
      <p:sp>
        <p:nvSpPr>
          <p:cNvPr id="8" name="TextBox 7">
            <a:extLst>
              <a:ext uri="{FF2B5EF4-FFF2-40B4-BE49-F238E27FC236}">
                <a16:creationId xmlns:a16="http://schemas.microsoft.com/office/drawing/2014/main" xmlns="" id="{4478FC56-3B2D-4341-8A1C-19589DE43DFF}"/>
              </a:ext>
            </a:extLst>
          </p:cNvPr>
          <p:cNvSpPr txBox="1"/>
          <p:nvPr/>
        </p:nvSpPr>
        <p:spPr>
          <a:xfrm>
            <a:off x="3657598" y="1353659"/>
            <a:ext cx="3657600" cy="255454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tabLst>
                <a:tab pos="117475" algn="l"/>
                <a:tab pos="2857500" algn="l"/>
                <a:tab pos="3143250" algn="l"/>
              </a:tabLst>
            </a:pPr>
            <a:r>
              <a:rPr lang="en-US" sz="800" b="1" u="sng" dirty="0"/>
              <a:t>Scoring Summary</a:t>
            </a:r>
            <a:r>
              <a:rPr lang="en-US" sz="800" b="1" dirty="0"/>
              <a:t>	</a:t>
            </a:r>
            <a:r>
              <a:rPr lang="en-US" sz="800" b="1" dirty="0" smtClean="0"/>
              <a:t>KNX</a:t>
            </a:r>
            <a:r>
              <a:rPr lang="en-US" sz="800" b="1" dirty="0"/>
              <a:t>	MEM</a:t>
            </a:r>
            <a:endParaRPr lang="en-US" sz="800" b="1" u="sng" dirty="0"/>
          </a:p>
          <a:p>
            <a:pPr>
              <a:tabLst>
                <a:tab pos="2852738" algn="l"/>
                <a:tab pos="3138488" algn="l"/>
              </a:tabLst>
            </a:pPr>
            <a:r>
              <a:rPr lang="en-US" sz="800" b="1" dirty="0" smtClean="0"/>
              <a:t>1st </a:t>
            </a:r>
            <a:r>
              <a:rPr lang="en-US" sz="800" b="1" dirty="0" smtClean="0"/>
              <a:t>QTR</a:t>
            </a:r>
          </a:p>
          <a:p>
            <a:pPr>
              <a:tabLst>
                <a:tab pos="2852738" algn="l"/>
                <a:tab pos="3138488" algn="l"/>
              </a:tabLst>
            </a:pPr>
            <a:r>
              <a:rPr lang="en-US" sz="800" b="1" dirty="0" smtClean="0"/>
              <a:t>MEM - Lewis 6 yd Run (Kick FAILED - Blocked)	   0	   6</a:t>
            </a:r>
          </a:p>
          <a:p>
            <a:pPr>
              <a:tabLst>
                <a:tab pos="2852738" algn="l"/>
                <a:tab pos="3138488" algn="l"/>
              </a:tabLst>
            </a:pPr>
            <a:r>
              <a:rPr lang="en-US" sz="800" b="1" dirty="0" smtClean="0"/>
              <a:t>KNX - 45 yd FG 	   3	   6</a:t>
            </a:r>
          </a:p>
          <a:p>
            <a:pPr>
              <a:tabLst>
                <a:tab pos="2852738" algn="l"/>
                <a:tab pos="3138488" algn="l"/>
              </a:tabLst>
            </a:pPr>
            <a:r>
              <a:rPr lang="en-US" sz="800" b="1" dirty="0" smtClean="0"/>
              <a:t>MEM - Reid 3yd Run (Kick GOOD)	   3	  13</a:t>
            </a:r>
          </a:p>
          <a:p>
            <a:pPr>
              <a:tabLst>
                <a:tab pos="2852738" algn="l"/>
                <a:tab pos="3138488" algn="l"/>
              </a:tabLst>
            </a:pPr>
            <a:r>
              <a:rPr lang="en-US" sz="800" b="1" dirty="0" smtClean="0"/>
              <a:t>2nd QTR</a:t>
            </a:r>
          </a:p>
          <a:p>
            <a:pPr>
              <a:tabLst>
                <a:tab pos="2852738" algn="l"/>
                <a:tab pos="3138488" algn="l"/>
              </a:tabLst>
            </a:pPr>
            <a:r>
              <a:rPr lang="en-US" sz="800" b="1" dirty="0" smtClean="0"/>
              <a:t>KNX - Nichols 6yd Run (Kick GOOD)	  10	  13</a:t>
            </a:r>
          </a:p>
          <a:p>
            <a:pPr>
              <a:tabLst>
                <a:tab pos="2852738" algn="l"/>
                <a:tab pos="3138488" algn="l"/>
              </a:tabLst>
            </a:pPr>
            <a:r>
              <a:rPr lang="en-US" sz="800" b="1" dirty="0" smtClean="0"/>
              <a:t>MEM - Carney 92 yd KR (Kick GOOD)	  10	  20</a:t>
            </a:r>
          </a:p>
          <a:p>
            <a:pPr>
              <a:tabLst>
                <a:tab pos="2852738" algn="l"/>
                <a:tab pos="3138488" algn="l"/>
              </a:tabLst>
            </a:pPr>
            <a:r>
              <a:rPr lang="en-US" sz="800" b="1" dirty="0" smtClean="0"/>
              <a:t>KNX - 51yd FG 	  13	  20</a:t>
            </a:r>
          </a:p>
          <a:p>
            <a:pPr>
              <a:tabLst>
                <a:tab pos="2852738" algn="l"/>
                <a:tab pos="3138488" algn="l"/>
              </a:tabLst>
            </a:pPr>
            <a:r>
              <a:rPr lang="en-US" sz="800" b="1" dirty="0" smtClean="0"/>
              <a:t>KNX - Daniels 41 yd INT Return (Kick GOOD)	  20	  20</a:t>
            </a:r>
          </a:p>
          <a:p>
            <a:pPr>
              <a:tabLst>
                <a:tab pos="2852738" algn="l"/>
                <a:tab pos="3138488" algn="l"/>
              </a:tabLst>
            </a:pPr>
            <a:r>
              <a:rPr lang="en-US" sz="800" b="1" dirty="0" smtClean="0"/>
              <a:t>MEM - Carney 85yd KR (Kick GOOD	  20	  27</a:t>
            </a:r>
          </a:p>
          <a:p>
            <a:pPr>
              <a:tabLst>
                <a:tab pos="2852738" algn="l"/>
                <a:tab pos="3138488" algn="l"/>
              </a:tabLst>
            </a:pPr>
            <a:r>
              <a:rPr lang="en-US" sz="800" b="1" dirty="0" smtClean="0"/>
              <a:t>MEM - Reid 54yd TD Run (Kick GOOD)	  20	  34</a:t>
            </a:r>
          </a:p>
          <a:p>
            <a:pPr>
              <a:tabLst>
                <a:tab pos="2852738" algn="l"/>
                <a:tab pos="3138488" algn="l"/>
              </a:tabLst>
            </a:pPr>
            <a:r>
              <a:rPr lang="en-US" sz="800" b="1" dirty="0" smtClean="0"/>
              <a:t>3rd QTR</a:t>
            </a:r>
          </a:p>
          <a:p>
            <a:pPr>
              <a:tabLst>
                <a:tab pos="2852738" algn="l"/>
                <a:tab pos="3138488" algn="l"/>
              </a:tabLst>
            </a:pPr>
            <a:r>
              <a:rPr lang="en-US" sz="800" b="1" dirty="0" smtClean="0"/>
              <a:t>MEM - Reid 72yd TD Run (Kick GOOD)	  20	  41</a:t>
            </a:r>
          </a:p>
          <a:p>
            <a:pPr>
              <a:tabLst>
                <a:tab pos="2852738" algn="l"/>
                <a:tab pos="3138488" algn="l"/>
              </a:tabLst>
            </a:pPr>
            <a:r>
              <a:rPr lang="en-US" sz="800" b="1" dirty="0" smtClean="0"/>
              <a:t>KNX - Nichols 55yd Pass from Troutman (Kick GOOD)	  27	  41</a:t>
            </a:r>
          </a:p>
          <a:p>
            <a:pPr>
              <a:tabLst>
                <a:tab pos="2852738" algn="l"/>
                <a:tab pos="3138488" algn="l"/>
              </a:tabLst>
            </a:pPr>
            <a:r>
              <a:rPr lang="en-US" sz="800" b="1" dirty="0" smtClean="0"/>
              <a:t>MEM - Quarles 14yd Run (Kick GOOD) 	  27	  48</a:t>
            </a:r>
          </a:p>
          <a:p>
            <a:pPr>
              <a:tabLst>
                <a:tab pos="2852738" algn="l"/>
                <a:tab pos="3138488" algn="l"/>
              </a:tabLst>
            </a:pPr>
            <a:r>
              <a:rPr lang="en-US" sz="800" b="1" dirty="0" smtClean="0"/>
              <a:t>4th QTR </a:t>
            </a:r>
          </a:p>
          <a:p>
            <a:pPr>
              <a:tabLst>
                <a:tab pos="2852738" algn="l"/>
                <a:tab pos="3138488" algn="l"/>
              </a:tabLst>
            </a:pPr>
            <a:r>
              <a:rPr lang="en-US" sz="800" b="1" dirty="0" smtClean="0"/>
              <a:t>MEM - Reid 5yd Run (Kick FAILED) 	  27	  54</a:t>
            </a:r>
          </a:p>
          <a:p>
            <a:pPr>
              <a:tabLst>
                <a:tab pos="2852738" algn="l"/>
                <a:tab pos="3138488" algn="l"/>
              </a:tabLst>
            </a:pPr>
            <a:r>
              <a:rPr lang="en-US" sz="800" b="1" dirty="0" smtClean="0"/>
              <a:t>MEM - Quarles 24yd Pass from Lewis (Kick GOOD)	  27 	  61</a:t>
            </a:r>
          </a:p>
          <a:p>
            <a:pPr>
              <a:tabLst>
                <a:tab pos="2852738" algn="l"/>
                <a:tab pos="3138488" algn="l"/>
              </a:tabLst>
            </a:pPr>
            <a:r>
              <a:rPr lang="en-US" sz="800" b="1" dirty="0" smtClean="0"/>
              <a:t>MEM - Carney 72yd FR Return (Kick FAILED)	  27	  67</a:t>
            </a:r>
            <a:endParaRPr lang="en-US" sz="800" b="1" dirty="0"/>
          </a:p>
        </p:txBody>
      </p:sp>
      <p:sp>
        <p:nvSpPr>
          <p:cNvPr id="9" name="TextBox 8">
            <a:extLst>
              <a:ext uri="{FF2B5EF4-FFF2-40B4-BE49-F238E27FC236}">
                <a16:creationId xmlns:a16="http://schemas.microsoft.com/office/drawing/2014/main" xmlns="" id="{5F92F694-FAA3-44F1-8855-6D00AB29E6BA}"/>
              </a:ext>
            </a:extLst>
          </p:cNvPr>
          <p:cNvSpPr txBox="1">
            <a:spLocks/>
          </p:cNvSpPr>
          <p:nvPr/>
        </p:nvSpPr>
        <p:spPr>
          <a:xfrm>
            <a:off x="457198" y="2267806"/>
            <a:ext cx="3200400" cy="7543800"/>
          </a:xfrm>
          <a:prstGeom prst="rect">
            <a:avLst/>
          </a:prstGeom>
          <a:noFill/>
        </p:spPr>
        <p:txBody>
          <a:bodyPr wrap="square" rtlCol="0">
            <a:spAutoFit/>
          </a:bodyPr>
          <a:lstStyle/>
          <a:p>
            <a:pPr>
              <a:tabLst>
                <a:tab pos="120650" algn="l"/>
                <a:tab pos="228600" algn="l"/>
              </a:tabLst>
            </a:pPr>
            <a:r>
              <a:rPr lang="en-US" sz="800" b="1" dirty="0" smtClean="0"/>
              <a:t>Coin Toss “Heads” - Bears choose to Receive Opening Kickoff.</a:t>
            </a:r>
          </a:p>
          <a:p>
            <a:pPr>
              <a:tabLst>
                <a:tab pos="120650" algn="l"/>
                <a:tab pos="228600" algn="l"/>
              </a:tabLst>
            </a:pPr>
            <a:r>
              <a:rPr lang="en-US" sz="800" b="1" dirty="0" smtClean="0"/>
              <a:t>1st Quarter</a:t>
            </a:r>
          </a:p>
          <a:p>
            <a:pPr>
              <a:tabLst>
                <a:tab pos="120650" algn="l"/>
                <a:tab pos="228600" algn="l"/>
              </a:tabLst>
            </a:pPr>
            <a:r>
              <a:rPr lang="en-US" sz="800" b="1" dirty="0" smtClean="0"/>
              <a:t>15:00 KO Showboats to Bears 54 </a:t>
            </a:r>
            <a:r>
              <a:rPr lang="en-US" sz="800" b="1" dirty="0" err="1" smtClean="0"/>
              <a:t>yds</a:t>
            </a:r>
            <a:r>
              <a:rPr lang="en-US" sz="800" b="1" dirty="0" smtClean="0"/>
              <a:t> to 11/ </a:t>
            </a:r>
            <a:r>
              <a:rPr lang="en-US" sz="800" b="1" dirty="0" err="1" smtClean="0"/>
              <a:t>Baskette</a:t>
            </a:r>
            <a:r>
              <a:rPr lang="en-US" sz="800" b="1" dirty="0" smtClean="0"/>
              <a:t> 24yd KR (White)</a:t>
            </a:r>
          </a:p>
          <a:p>
            <a:pPr>
              <a:tabLst>
                <a:tab pos="120650" algn="l"/>
                <a:tab pos="228600" algn="l"/>
              </a:tabLst>
            </a:pPr>
            <a:r>
              <a:rPr lang="en-US" sz="800" b="1" dirty="0" smtClean="0"/>
              <a:t>Bears @ their 35 </a:t>
            </a:r>
          </a:p>
          <a:p>
            <a:pPr>
              <a:tabLst>
                <a:tab pos="120650" algn="l"/>
                <a:tab pos="228600" algn="l"/>
              </a:tabLst>
            </a:pPr>
            <a:r>
              <a:rPr lang="en-US" sz="800" b="1" dirty="0" smtClean="0"/>
              <a:t>14:48 1/10 @ 35 - Faircloth -5yd Run (Carney)</a:t>
            </a:r>
          </a:p>
          <a:p>
            <a:pPr>
              <a:tabLst>
                <a:tab pos="120650" algn="l"/>
                <a:tab pos="228600" algn="l"/>
              </a:tabLst>
            </a:pPr>
            <a:r>
              <a:rPr lang="en-US" sz="800" b="1" dirty="0" smtClean="0"/>
              <a:t>14:30 2/15 @ 30 - Troutman -12yd run (Smith)</a:t>
            </a:r>
          </a:p>
          <a:p>
            <a:pPr>
              <a:tabLst>
                <a:tab pos="120650" algn="l"/>
                <a:tab pos="228600" algn="l"/>
              </a:tabLst>
            </a:pPr>
            <a:r>
              <a:rPr lang="en-US" sz="800" b="1" dirty="0" smtClean="0"/>
              <a:t>13:38 3/27 @ 18 - Troutman pass to </a:t>
            </a:r>
            <a:r>
              <a:rPr lang="en-US" sz="800" b="1" dirty="0" err="1" smtClean="0"/>
              <a:t>Baskette</a:t>
            </a:r>
            <a:r>
              <a:rPr lang="en-US" sz="800" b="1" dirty="0" smtClean="0"/>
              <a:t> @ 30 INC</a:t>
            </a:r>
          </a:p>
          <a:p>
            <a:pPr>
              <a:tabLst>
                <a:tab pos="120650" algn="l"/>
                <a:tab pos="228600" algn="l"/>
              </a:tabLst>
            </a:pPr>
            <a:r>
              <a:rPr lang="en-US" sz="800" b="1" dirty="0" smtClean="0"/>
              <a:t>12:47 4/27 @ 18 - Punt Blocked @ 6 (White) / -12 </a:t>
            </a:r>
            <a:r>
              <a:rPr lang="en-US" sz="800" b="1" dirty="0" err="1" smtClean="0"/>
              <a:t>yds</a:t>
            </a:r>
            <a:r>
              <a:rPr lang="en-US" sz="800" b="1" dirty="0" smtClean="0"/>
              <a:t> / 0yd PR (Punt </a:t>
            </a:r>
            <a:r>
              <a:rPr lang="en-US" sz="800" b="1" dirty="0" smtClean="0"/>
              <a:t>	Blocked</a:t>
            </a:r>
            <a:r>
              <a:rPr lang="en-US" sz="800" b="1" dirty="0" smtClean="0"/>
              <a:t>)  </a:t>
            </a:r>
          </a:p>
          <a:p>
            <a:pPr>
              <a:tabLst>
                <a:tab pos="120650" algn="l"/>
                <a:tab pos="228600" algn="l"/>
              </a:tabLst>
            </a:pPr>
            <a:r>
              <a:rPr lang="en-US" sz="800" b="1" dirty="0" smtClean="0"/>
              <a:t>Showboats @ D6 </a:t>
            </a:r>
          </a:p>
          <a:p>
            <a:pPr>
              <a:tabLst>
                <a:tab pos="120650" algn="l"/>
                <a:tab pos="228600" algn="l"/>
              </a:tabLst>
            </a:pPr>
            <a:r>
              <a:rPr lang="en-US" sz="800" b="1" dirty="0" smtClean="0"/>
              <a:t>12:42 1/10 @ D6 - Lewis 6yd Run TD</a:t>
            </a:r>
          </a:p>
          <a:p>
            <a:pPr>
              <a:tabLst>
                <a:tab pos="120650" algn="l"/>
                <a:tab pos="228600" algn="l"/>
              </a:tabLst>
            </a:pPr>
            <a:r>
              <a:rPr lang="en-US" sz="800" b="1" dirty="0" smtClean="0"/>
              <a:t>12:07 Conversion Kick NO GOOD - Blocked</a:t>
            </a:r>
          </a:p>
          <a:p>
            <a:pPr>
              <a:tabLst>
                <a:tab pos="120650" algn="l"/>
                <a:tab pos="228600" algn="l"/>
              </a:tabLst>
            </a:pPr>
            <a:r>
              <a:rPr lang="en-US" sz="800" b="1" dirty="0" smtClean="0"/>
              <a:t>	</a:t>
            </a:r>
            <a:r>
              <a:rPr lang="en-US" sz="800" b="1" dirty="0" smtClean="0"/>
              <a:t>	Bears </a:t>
            </a:r>
            <a:r>
              <a:rPr lang="en-US" sz="800" b="1" dirty="0" smtClean="0"/>
              <a:t>0 Showboats 6</a:t>
            </a:r>
          </a:p>
          <a:p>
            <a:pPr>
              <a:tabLst>
                <a:tab pos="120650" algn="l"/>
                <a:tab pos="228600" algn="l"/>
              </a:tabLst>
            </a:pPr>
            <a:r>
              <a:rPr lang="en-US" sz="800" b="1" dirty="0" smtClean="0"/>
              <a:t>12:07 KO Showboats to Bears 44yds to 21 / Nichols 36yds OB</a:t>
            </a:r>
          </a:p>
          <a:p>
            <a:pPr>
              <a:tabLst>
                <a:tab pos="120650" algn="l"/>
                <a:tab pos="228600" algn="l"/>
              </a:tabLst>
            </a:pPr>
            <a:r>
              <a:rPr lang="en-US" sz="800" b="1" dirty="0" smtClean="0"/>
              <a:t>Bears @ D43</a:t>
            </a:r>
          </a:p>
          <a:p>
            <a:pPr>
              <a:tabLst>
                <a:tab pos="120650" algn="l"/>
                <a:tab pos="228600" algn="l"/>
              </a:tabLst>
            </a:pPr>
            <a:r>
              <a:rPr lang="en-US" sz="800" b="1" dirty="0" smtClean="0"/>
              <a:t>11:49 1/10 @ D43 - Nichols 5yd Run OB</a:t>
            </a:r>
          </a:p>
          <a:p>
            <a:pPr>
              <a:tabLst>
                <a:tab pos="120650" algn="l"/>
                <a:tab pos="228600" algn="l"/>
              </a:tabLst>
            </a:pPr>
            <a:r>
              <a:rPr lang="en-US" sz="800" b="1" dirty="0" smtClean="0"/>
              <a:t>11:25 2/5 @ D38 - Faircloth 8yd Run (Carney)</a:t>
            </a:r>
          </a:p>
          <a:p>
            <a:pPr>
              <a:tabLst>
                <a:tab pos="120650" algn="l"/>
                <a:tab pos="228600" algn="l"/>
              </a:tabLst>
            </a:pPr>
            <a:r>
              <a:rPr lang="en-US" sz="800" b="1" dirty="0" smtClean="0"/>
              <a:t>10:01 1/10 @ D30 - Troutman 5yd Run OB</a:t>
            </a:r>
          </a:p>
          <a:p>
            <a:pPr>
              <a:tabLst>
                <a:tab pos="120650" algn="l"/>
                <a:tab pos="228600" algn="l"/>
              </a:tabLst>
            </a:pPr>
            <a:r>
              <a:rPr lang="en-US" sz="800" b="1" dirty="0" smtClean="0"/>
              <a:t>  8:56 2/5 @ D25 - Troutman to Nichols -4yd Run (FP)</a:t>
            </a:r>
          </a:p>
          <a:p>
            <a:pPr>
              <a:tabLst>
                <a:tab pos="120650" algn="l"/>
                <a:tab pos="228600" algn="l"/>
              </a:tabLst>
            </a:pPr>
            <a:r>
              <a:rPr lang="en-US" sz="800" b="1" dirty="0" smtClean="0"/>
              <a:t>  8:00 3/9 @ D29 - Nichols 1 yd Run (Quarles)</a:t>
            </a:r>
          </a:p>
          <a:p>
            <a:pPr>
              <a:tabLst>
                <a:tab pos="120650" algn="l"/>
                <a:tab pos="228600" algn="l"/>
              </a:tabLst>
            </a:pPr>
            <a:r>
              <a:rPr lang="en-US" sz="800" b="1" dirty="0" smtClean="0"/>
              <a:t>  6:47 4/8 @ D28 - 45yd FG Att. GOOD </a:t>
            </a:r>
          </a:p>
          <a:p>
            <a:pPr>
              <a:tabLst>
                <a:tab pos="120650" algn="l"/>
                <a:tab pos="228600" algn="l"/>
              </a:tabLst>
            </a:pPr>
            <a:r>
              <a:rPr lang="en-US" sz="800" b="1" dirty="0" smtClean="0"/>
              <a:t>	</a:t>
            </a:r>
            <a:r>
              <a:rPr lang="en-US" sz="800" b="1" dirty="0" smtClean="0"/>
              <a:t>	Bears </a:t>
            </a:r>
            <a:r>
              <a:rPr lang="en-US" sz="800" b="1" dirty="0" smtClean="0"/>
              <a:t>3 Showboats 6</a:t>
            </a:r>
          </a:p>
          <a:p>
            <a:pPr>
              <a:tabLst>
                <a:tab pos="120650" algn="l"/>
                <a:tab pos="228600" algn="l"/>
              </a:tabLst>
            </a:pPr>
            <a:r>
              <a:rPr lang="en-US" sz="800" b="1" dirty="0" smtClean="0"/>
              <a:t>  5:55 KO Bears to Showboats 55yds to 10 / Lewis @ 5 / 5yd KR (White)</a:t>
            </a:r>
          </a:p>
          <a:p>
            <a:pPr>
              <a:tabLst>
                <a:tab pos="120650" algn="l"/>
                <a:tab pos="228600" algn="l"/>
              </a:tabLst>
            </a:pPr>
            <a:r>
              <a:rPr lang="en-US" sz="800" b="1" dirty="0" smtClean="0"/>
              <a:t>Showboats @ their 10</a:t>
            </a:r>
          </a:p>
          <a:p>
            <a:pPr>
              <a:tabLst>
                <a:tab pos="120650" algn="l"/>
                <a:tab pos="228600" algn="l"/>
              </a:tabLst>
            </a:pPr>
            <a:r>
              <a:rPr lang="en-US" sz="800" b="1" dirty="0" smtClean="0"/>
              <a:t>  5:43 1/10 @ 10 - Quarles 7yd Run (Cole)</a:t>
            </a:r>
          </a:p>
          <a:p>
            <a:pPr>
              <a:tabLst>
                <a:tab pos="120650" algn="l"/>
                <a:tab pos="228600" algn="l"/>
              </a:tabLst>
            </a:pPr>
            <a:r>
              <a:rPr lang="en-US" sz="800" b="1" dirty="0" smtClean="0"/>
              <a:t>  5:26 2/3 @ 17 - Reid 80 yd Run OB</a:t>
            </a:r>
          </a:p>
          <a:p>
            <a:pPr>
              <a:tabLst>
                <a:tab pos="120650" algn="l"/>
                <a:tab pos="228600" algn="l"/>
              </a:tabLst>
            </a:pPr>
            <a:r>
              <a:rPr lang="en-US" sz="800" b="1" dirty="0" smtClean="0"/>
              <a:t>  3:57 1/G @ D3 - Reid 3yd Run TD</a:t>
            </a:r>
          </a:p>
          <a:p>
            <a:pPr>
              <a:tabLst>
                <a:tab pos="120650" algn="l"/>
                <a:tab pos="228600" algn="l"/>
              </a:tabLst>
            </a:pPr>
            <a:r>
              <a:rPr lang="en-US" sz="800" b="1" dirty="0" smtClean="0"/>
              <a:t>  2:34 Conversion Kick GOOD </a:t>
            </a:r>
          </a:p>
          <a:p>
            <a:pPr>
              <a:tabLst>
                <a:tab pos="120650" algn="l"/>
                <a:tab pos="228600" algn="l"/>
              </a:tabLst>
            </a:pPr>
            <a:r>
              <a:rPr lang="en-US" sz="800" b="1" dirty="0" smtClean="0"/>
              <a:t>	</a:t>
            </a:r>
            <a:r>
              <a:rPr lang="en-US" sz="800" b="1" dirty="0" smtClean="0"/>
              <a:t>	Bears </a:t>
            </a:r>
            <a:r>
              <a:rPr lang="en-US" sz="800" b="1" dirty="0" smtClean="0"/>
              <a:t>3 Showboats 13</a:t>
            </a:r>
          </a:p>
          <a:p>
            <a:pPr>
              <a:tabLst>
                <a:tab pos="120650" algn="l"/>
                <a:tab pos="228600" algn="l"/>
              </a:tabLst>
            </a:pPr>
            <a:r>
              <a:rPr lang="en-US" sz="800" b="1" dirty="0" smtClean="0"/>
              <a:t>  2:34 KO Showboats to Bears 54yds to 11 Faircloth 14yd KR (Gunn)</a:t>
            </a:r>
          </a:p>
          <a:p>
            <a:pPr>
              <a:tabLst>
                <a:tab pos="120650" algn="l"/>
                <a:tab pos="228600" algn="l"/>
              </a:tabLst>
            </a:pPr>
            <a:r>
              <a:rPr lang="en-US" sz="800" b="1" dirty="0" smtClean="0"/>
              <a:t>Bears @ their 25</a:t>
            </a:r>
          </a:p>
          <a:p>
            <a:pPr>
              <a:tabLst>
                <a:tab pos="120650" algn="l"/>
                <a:tab pos="228600" algn="l"/>
              </a:tabLst>
            </a:pPr>
            <a:r>
              <a:rPr lang="en-US" sz="800" b="1" dirty="0" smtClean="0"/>
              <a:t>  2:24 1/10 @ 25 - Faircloth 3yd Run (Smith)</a:t>
            </a:r>
          </a:p>
          <a:p>
            <a:pPr>
              <a:tabLst>
                <a:tab pos="120650" algn="l"/>
                <a:tab pos="228600" algn="l"/>
              </a:tabLst>
            </a:pPr>
            <a:r>
              <a:rPr lang="en-US" sz="800" b="1" dirty="0" smtClean="0"/>
              <a:t>  2:02 2/7 @ 28 - Faircloth FUMBLE @ D18 / Daniels recovers @ D6 / </a:t>
            </a:r>
            <a:r>
              <a:rPr lang="en-US" sz="800" b="1" dirty="0" smtClean="0"/>
              <a:t>	Faircloth </a:t>
            </a:r>
            <a:r>
              <a:rPr lang="en-US" sz="800" b="1" dirty="0" smtClean="0"/>
              <a:t>66 yd Run (Fumble) Daniels 0yd FR Return (OB)</a:t>
            </a:r>
          </a:p>
          <a:p>
            <a:pPr>
              <a:tabLst>
                <a:tab pos="120650" algn="l"/>
                <a:tab pos="228600" algn="l"/>
              </a:tabLst>
            </a:pPr>
            <a:r>
              <a:rPr lang="en-US" sz="800" b="1" dirty="0" smtClean="0"/>
              <a:t>  0:42 1/G @ 6 - Troutman pass to Frazier @ GL INC - Time Expires </a:t>
            </a:r>
          </a:p>
          <a:p>
            <a:pPr>
              <a:tabLst>
                <a:tab pos="120650" algn="l"/>
                <a:tab pos="228600" algn="l"/>
              </a:tabLst>
            </a:pPr>
            <a:r>
              <a:rPr lang="en-US" sz="800" b="1" dirty="0" smtClean="0">
                <a:latin typeface="Arial Black" pitchFamily="34" charset="0"/>
              </a:rPr>
              <a:t>End Of QTR </a:t>
            </a:r>
            <a:r>
              <a:rPr lang="en-US" sz="800" b="1" dirty="0" smtClean="0">
                <a:latin typeface="Arial Black" pitchFamily="34" charset="0"/>
              </a:rPr>
              <a:t>	Bears </a:t>
            </a:r>
            <a:r>
              <a:rPr lang="en-US" sz="800" b="1" dirty="0" smtClean="0">
                <a:latin typeface="Arial Black" pitchFamily="34" charset="0"/>
              </a:rPr>
              <a:t>3 Showboats 13</a:t>
            </a:r>
          </a:p>
          <a:p>
            <a:r>
              <a:rPr lang="en-US" sz="800" b="1" dirty="0" smtClean="0"/>
              <a:t>2nd Quarter</a:t>
            </a:r>
          </a:p>
          <a:p>
            <a:r>
              <a:rPr lang="en-US" sz="800" b="1" dirty="0" smtClean="0"/>
              <a:t>15:00 2/G @ D6 - Troutman to Nichols 6yd Run TD</a:t>
            </a:r>
          </a:p>
          <a:p>
            <a:r>
              <a:rPr lang="en-US" sz="800" b="1" dirty="0" smtClean="0"/>
              <a:t>14:26 Conversion Kick GOOD</a:t>
            </a:r>
          </a:p>
          <a:p>
            <a:pPr>
              <a:tabLst>
                <a:tab pos="233363" algn="l"/>
              </a:tabLst>
            </a:pPr>
            <a:r>
              <a:rPr lang="en-US" sz="800" b="1" dirty="0" smtClean="0"/>
              <a:t>	Bears </a:t>
            </a:r>
            <a:r>
              <a:rPr lang="en-US" sz="800" b="1" dirty="0" smtClean="0"/>
              <a:t>10 Showboats 13 </a:t>
            </a:r>
          </a:p>
          <a:p>
            <a:r>
              <a:rPr lang="en-US" sz="800" b="1" dirty="0" smtClean="0"/>
              <a:t>14:26 KO Bears to Showboats 57yds to 8 / Carney 92yd KR TD</a:t>
            </a:r>
          </a:p>
          <a:p>
            <a:r>
              <a:rPr lang="en-US" sz="800" b="1" dirty="0" smtClean="0"/>
              <a:t>13:57 Conversion Kick GOOD </a:t>
            </a:r>
          </a:p>
          <a:p>
            <a:pPr>
              <a:tabLst>
                <a:tab pos="233363" algn="l"/>
              </a:tabLst>
            </a:pPr>
            <a:r>
              <a:rPr lang="en-US" sz="800" b="1" dirty="0" smtClean="0"/>
              <a:t>		Bears 10 Showboats 20</a:t>
            </a:r>
          </a:p>
          <a:p>
            <a:r>
              <a:rPr lang="en-US" sz="800" b="1" dirty="0" smtClean="0"/>
              <a:t>13:57 KO Showboats to Bears 57yds to 8 /Faircloth 32yd KR (Schafer)</a:t>
            </a:r>
          </a:p>
          <a:p>
            <a:r>
              <a:rPr lang="en-US" sz="800" b="1" dirty="0" smtClean="0"/>
              <a:t>Bears @ their 40</a:t>
            </a:r>
          </a:p>
          <a:p>
            <a:r>
              <a:rPr lang="en-US" sz="800" b="1" dirty="0" smtClean="0"/>
              <a:t>13:16 1/10 @ 40 -Troutman to Faircloth 25yd Run OB</a:t>
            </a:r>
          </a:p>
          <a:p>
            <a:r>
              <a:rPr lang="en-US" sz="800" b="1" dirty="0" smtClean="0"/>
              <a:t>12:54 1/10 @ D35 - Troutman to Faircloth 0yd Run (FP)</a:t>
            </a:r>
          </a:p>
          <a:p>
            <a:r>
              <a:rPr lang="en-US" sz="800" b="1" dirty="0" smtClean="0"/>
              <a:t>11:48 2/10 @ D35 - Troutman to Faircloth 4yd Run (Reid)</a:t>
            </a:r>
          </a:p>
          <a:p>
            <a:r>
              <a:rPr lang="en-US" sz="800" b="1" dirty="0" smtClean="0"/>
              <a:t>10:45 3/6 @ D31 - Nichols -3 yd Run (Gunn)</a:t>
            </a:r>
          </a:p>
          <a:p>
            <a:r>
              <a:rPr lang="en-US" sz="800" b="1" dirty="0" smtClean="0"/>
              <a:t>  9:53 4/9 @ D34 - 51yd FG Att. GOOD </a:t>
            </a:r>
          </a:p>
          <a:p>
            <a:pPr>
              <a:tabLst>
                <a:tab pos="233363" algn="l"/>
              </a:tabLst>
            </a:pPr>
            <a:r>
              <a:rPr lang="en-US" sz="800" b="1" dirty="0" smtClean="0"/>
              <a:t>	</a:t>
            </a:r>
            <a:r>
              <a:rPr lang="en-US" sz="800" b="1" dirty="0" smtClean="0"/>
              <a:t>Bears </a:t>
            </a:r>
            <a:r>
              <a:rPr lang="en-US" sz="800" b="1" dirty="0" smtClean="0"/>
              <a:t>13 Showboats 20</a:t>
            </a:r>
          </a:p>
          <a:p>
            <a:r>
              <a:rPr lang="en-US" sz="800" b="1" dirty="0" smtClean="0"/>
              <a:t>  9:12 KO Bears to Showboats 67yds to -2 in end zone / Crawford 56yd KR (FP)</a:t>
            </a:r>
          </a:p>
          <a:p>
            <a:r>
              <a:rPr lang="en-US" sz="800" b="1" dirty="0" smtClean="0"/>
              <a:t>  8:47 1/10 @ D46 - Lewis to Reid -10yd Run (White)</a:t>
            </a:r>
          </a:p>
          <a:p>
            <a:r>
              <a:rPr lang="en-US" sz="800" b="1" dirty="0" smtClean="0"/>
              <a:t>  8:31 2/20 @ 44 - Lewis to Reid Fumble @ 48 / Gunn recovers @ 50 (FP) / Reid 6yd Run (Fumble and Recovery)</a:t>
            </a:r>
          </a:p>
          <a:p>
            <a:r>
              <a:rPr lang="en-US" sz="800" b="1" dirty="0" smtClean="0"/>
              <a:t>  7:02 3/14 @ Midfield - Lewis pass to Quarles @ D47 / INT Bears Daniels @ 41 / 41yd INT Return TD</a:t>
            </a:r>
          </a:p>
          <a:p>
            <a:r>
              <a:rPr lang="en-US" sz="800" b="1" dirty="0" smtClean="0"/>
              <a:t>  5:58 Conversion Kick GOOD</a:t>
            </a:r>
          </a:p>
          <a:p>
            <a:pPr>
              <a:tabLst>
                <a:tab pos="233363" algn="l"/>
              </a:tabLst>
            </a:pPr>
            <a:r>
              <a:rPr lang="en-US" sz="800" b="1" dirty="0" smtClean="0"/>
              <a:t>	</a:t>
            </a:r>
            <a:r>
              <a:rPr lang="en-US" sz="800" b="1" dirty="0" smtClean="0"/>
              <a:t>Bears </a:t>
            </a:r>
            <a:r>
              <a:rPr lang="en-US" sz="800" b="1" dirty="0" smtClean="0"/>
              <a:t>20 Showboats 20</a:t>
            </a:r>
          </a:p>
          <a:p>
            <a:endParaRPr lang="en-US" sz="800" b="1" dirty="0"/>
          </a:p>
          <a:p>
            <a:endParaRPr lang="en-US" sz="800" b="1" dirty="0"/>
          </a:p>
          <a:p>
            <a:endParaRPr lang="en-US" sz="800" b="1" dirty="0"/>
          </a:p>
          <a:p>
            <a:endParaRPr lang="en-US" sz="1000" b="1" dirty="0"/>
          </a:p>
          <a:p>
            <a:endParaRPr lang="en-US" sz="1200" b="1" dirty="0"/>
          </a:p>
        </p:txBody>
      </p:sp>
      <p:sp>
        <p:nvSpPr>
          <p:cNvPr id="10" name="TextBox 9">
            <a:extLst>
              <a:ext uri="{FF2B5EF4-FFF2-40B4-BE49-F238E27FC236}">
                <a16:creationId xmlns:a16="http://schemas.microsoft.com/office/drawing/2014/main" xmlns="" id="{77173311-D570-497D-ADEA-15975C8422CE}"/>
              </a:ext>
            </a:extLst>
          </p:cNvPr>
          <p:cNvSpPr txBox="1"/>
          <p:nvPr/>
        </p:nvSpPr>
        <p:spPr>
          <a:xfrm>
            <a:off x="3667123" y="3919873"/>
            <a:ext cx="3657600" cy="5897880"/>
          </a:xfrm>
          <a:prstGeom prst="rect">
            <a:avLst/>
          </a:prstGeom>
          <a:noFill/>
        </p:spPr>
        <p:txBody>
          <a:bodyPr wrap="square" rtlCol="0">
            <a:spAutoFit/>
          </a:bodyPr>
          <a:lstStyle/>
          <a:p>
            <a:r>
              <a:rPr lang="en-US" sz="800" b="1" dirty="0" smtClean="0"/>
              <a:t> 5:58 KO Bears to Showboats 50yds to 15 / Carney 85yd KR TD </a:t>
            </a:r>
          </a:p>
          <a:p>
            <a:r>
              <a:rPr lang="en-US" sz="800" b="1" dirty="0" smtClean="0"/>
              <a:t>  5:26 Conversion Kick GOOD </a:t>
            </a:r>
          </a:p>
          <a:p>
            <a:pPr>
              <a:tabLst>
                <a:tab pos="233363" algn="l"/>
              </a:tabLst>
            </a:pPr>
            <a:r>
              <a:rPr lang="en-US" sz="800" b="1" dirty="0" smtClean="0"/>
              <a:t>	</a:t>
            </a:r>
            <a:r>
              <a:rPr lang="en-US" sz="800" b="1" dirty="0" smtClean="0"/>
              <a:t>Bears </a:t>
            </a:r>
            <a:r>
              <a:rPr lang="en-US" sz="800" b="1" dirty="0" smtClean="0"/>
              <a:t>20 Showboats 27</a:t>
            </a:r>
          </a:p>
          <a:p>
            <a:r>
              <a:rPr lang="en-US" sz="800" b="1" dirty="0" smtClean="0"/>
              <a:t>  5:26 KO Showboats to Bears 50yds to 15 / </a:t>
            </a:r>
            <a:r>
              <a:rPr lang="en-US" sz="800" b="1" dirty="0" err="1" smtClean="0"/>
              <a:t>Baskette</a:t>
            </a:r>
            <a:r>
              <a:rPr lang="en-US" sz="800" b="1" dirty="0" smtClean="0"/>
              <a:t> 29yd KR (Gunn)</a:t>
            </a:r>
          </a:p>
          <a:p>
            <a:r>
              <a:rPr lang="en-US" sz="800" b="1" dirty="0" smtClean="0"/>
              <a:t>Bears @ their 44</a:t>
            </a:r>
          </a:p>
          <a:p>
            <a:r>
              <a:rPr lang="en-US" sz="800" b="1" dirty="0" smtClean="0"/>
              <a:t>  5:08 1/10 @ 44 - Troutman pass to </a:t>
            </a:r>
            <a:r>
              <a:rPr lang="en-US" sz="800" b="1" dirty="0" err="1" smtClean="0"/>
              <a:t>Baskette</a:t>
            </a:r>
            <a:r>
              <a:rPr lang="en-US" sz="800" b="1" dirty="0" smtClean="0"/>
              <a:t> @ D43 COMP 21yds (Crawford)</a:t>
            </a:r>
          </a:p>
          <a:p>
            <a:r>
              <a:rPr lang="en-US" sz="800" b="1" dirty="0" smtClean="0"/>
              <a:t>  4:47 1/10 @ D35 - Troutman pass to Nichols @ D33 INC</a:t>
            </a:r>
          </a:p>
          <a:p>
            <a:r>
              <a:rPr lang="en-US" sz="800" b="1" dirty="0" smtClean="0"/>
              <a:t>  3:57 2/10 @ D35 - Troutman pass to Frazier @ D28 INC</a:t>
            </a:r>
          </a:p>
          <a:p>
            <a:r>
              <a:rPr lang="en-US" sz="800" b="1" dirty="0" smtClean="0"/>
              <a:t>  3:12 3/10 @ D35 - Faircloth -5yd Run (Smith)</a:t>
            </a:r>
          </a:p>
          <a:p>
            <a:r>
              <a:rPr lang="en-US" sz="800" b="1" dirty="0" smtClean="0"/>
              <a:t>  2:22 4/5 @ D40 - NO PLAY - Time allowed to run to 2:00</a:t>
            </a:r>
            <a:endParaRPr lang="en-US" sz="800" b="1" dirty="0"/>
          </a:p>
          <a:p>
            <a:r>
              <a:rPr lang="en-US" sz="800" b="1" dirty="0" smtClean="0"/>
              <a:t>TWO MINUTE WARNING</a:t>
            </a:r>
          </a:p>
          <a:p>
            <a:r>
              <a:rPr lang="en-US" sz="800" b="1" dirty="0" smtClean="0"/>
              <a:t>  2:00 4/5 D40 - 47yd FG Att. BLOCKED Showboats Carney @ D47. </a:t>
            </a:r>
          </a:p>
          <a:p>
            <a:r>
              <a:rPr lang="en-US" sz="800" b="1" dirty="0" smtClean="0"/>
              <a:t>Showboats @ D47 </a:t>
            </a:r>
          </a:p>
          <a:p>
            <a:r>
              <a:rPr lang="en-US" sz="800" b="1" dirty="0" smtClean="0"/>
              <a:t>  1:56 1/10 @ D47 - Quarles 1yd Run (White)</a:t>
            </a:r>
          </a:p>
          <a:p>
            <a:r>
              <a:rPr lang="en-US" sz="800" b="1" dirty="0" smtClean="0"/>
              <a:t>  1:31 2/9 @ D46 - Reid 54yd Run TD</a:t>
            </a:r>
          </a:p>
          <a:p>
            <a:r>
              <a:rPr lang="en-US" sz="800" b="1" dirty="0" smtClean="0"/>
              <a:t>  0:06 Conversion Kick GOOD</a:t>
            </a:r>
          </a:p>
          <a:p>
            <a:pPr>
              <a:tabLst>
                <a:tab pos="233363" algn="l"/>
              </a:tabLst>
            </a:pPr>
            <a:r>
              <a:rPr lang="en-US" sz="800" b="1" dirty="0" smtClean="0"/>
              <a:t>	Bears 20 Showboats 34</a:t>
            </a:r>
          </a:p>
          <a:p>
            <a:r>
              <a:rPr lang="en-US" sz="800" b="1" dirty="0" smtClean="0"/>
              <a:t>  0:06 KO Showboats to Bears 38yds to 27 / McCauley 11yd KR (Smith) - Time Expires</a:t>
            </a:r>
          </a:p>
          <a:p>
            <a:r>
              <a:rPr lang="en-US" sz="800" b="1" dirty="0" smtClean="0">
                <a:latin typeface="Arial Black" pitchFamily="34" charset="0"/>
              </a:rPr>
              <a:t>End of QTR - </a:t>
            </a:r>
            <a:r>
              <a:rPr lang="en-US" sz="800" b="1" dirty="0" smtClean="0">
                <a:latin typeface="Arial Black" pitchFamily="34" charset="0"/>
              </a:rPr>
              <a:t>Halftime	Bears </a:t>
            </a:r>
            <a:r>
              <a:rPr lang="en-US" sz="800" b="1" dirty="0" smtClean="0">
                <a:latin typeface="Arial Black" pitchFamily="34" charset="0"/>
              </a:rPr>
              <a:t>20 Showboats 34</a:t>
            </a:r>
          </a:p>
          <a:p>
            <a:r>
              <a:rPr lang="en-US" sz="800" b="1" dirty="0" smtClean="0"/>
              <a:t>Showboats to Receive the 2nd Half Kickoff</a:t>
            </a:r>
          </a:p>
          <a:p>
            <a:r>
              <a:rPr lang="en-US" sz="800" b="1" dirty="0" smtClean="0"/>
              <a:t>3rd Quarter</a:t>
            </a:r>
          </a:p>
          <a:p>
            <a:r>
              <a:rPr lang="en-US" sz="800" b="1" dirty="0" smtClean="0"/>
              <a:t>15:00 KO Bears to Showboats 65yds to GL Reid 28yd KR (Warwick)</a:t>
            </a:r>
          </a:p>
          <a:p>
            <a:r>
              <a:rPr lang="en-US" sz="800" b="1" dirty="0" smtClean="0"/>
              <a:t>Showboats @ their 28</a:t>
            </a:r>
          </a:p>
          <a:p>
            <a:r>
              <a:rPr lang="en-US" sz="800" b="1" dirty="0" smtClean="0"/>
              <a:t>14:15 1/10 @ 28 - Reid 72yd Run TD</a:t>
            </a:r>
          </a:p>
          <a:p>
            <a:r>
              <a:rPr lang="en-US" sz="800" b="1" dirty="0" smtClean="0"/>
              <a:t>13:56 Conversion Kick GOOD</a:t>
            </a:r>
          </a:p>
          <a:p>
            <a:pPr>
              <a:tabLst>
                <a:tab pos="233363" algn="l"/>
              </a:tabLst>
            </a:pPr>
            <a:r>
              <a:rPr lang="en-US" sz="800" b="1" dirty="0" smtClean="0"/>
              <a:t>	Bears 20 Showboats 41</a:t>
            </a:r>
          </a:p>
          <a:p>
            <a:r>
              <a:rPr lang="en-US" sz="800" b="1" dirty="0" smtClean="0"/>
              <a:t>13:56 KO Showboats to Bears 67yds to -2yds in the end zone / </a:t>
            </a:r>
            <a:r>
              <a:rPr lang="en-US" sz="800" b="1" dirty="0" err="1" smtClean="0"/>
              <a:t>Baskette</a:t>
            </a:r>
            <a:r>
              <a:rPr lang="en-US" sz="800" b="1" dirty="0" smtClean="0"/>
              <a:t> 47yds OB</a:t>
            </a:r>
          </a:p>
          <a:p>
            <a:r>
              <a:rPr lang="en-US" sz="800" b="1" dirty="0" smtClean="0"/>
              <a:t>Bears @ their 45</a:t>
            </a:r>
          </a:p>
          <a:p>
            <a:r>
              <a:rPr lang="en-US" sz="800" b="1" dirty="0" smtClean="0"/>
              <a:t>13:23 1/10 @ 45 - Troutman pass to Frazier @ D46 INC</a:t>
            </a:r>
          </a:p>
          <a:p>
            <a:r>
              <a:rPr lang="en-US" sz="800" b="1" dirty="0" smtClean="0"/>
              <a:t>13:07 2/10 @ 45 - Troutman pass to </a:t>
            </a:r>
            <a:r>
              <a:rPr lang="en-US" sz="800" b="1" dirty="0" err="1" smtClean="0"/>
              <a:t>Baskette</a:t>
            </a:r>
            <a:r>
              <a:rPr lang="en-US" sz="800" b="1" dirty="0" smtClean="0"/>
              <a:t> @ D40 INC</a:t>
            </a:r>
          </a:p>
          <a:p>
            <a:r>
              <a:rPr lang="en-US" sz="800" b="1" dirty="0" smtClean="0"/>
              <a:t>12:11 3/10 @ 45 - Troutman pass to Nichols @ 48 COMP 55yds TD</a:t>
            </a:r>
          </a:p>
          <a:p>
            <a:r>
              <a:rPr lang="en-US" sz="800" b="1" dirty="0" smtClean="0"/>
              <a:t>10:54 Conversion Kick GOOD</a:t>
            </a:r>
          </a:p>
          <a:p>
            <a:pPr>
              <a:tabLst>
                <a:tab pos="233363" algn="l"/>
              </a:tabLst>
            </a:pPr>
            <a:r>
              <a:rPr lang="en-US" sz="800" b="1" dirty="0" smtClean="0"/>
              <a:t>	Bears 27 Showboats 41</a:t>
            </a:r>
          </a:p>
          <a:p>
            <a:r>
              <a:rPr lang="en-US" sz="800" b="1" dirty="0" smtClean="0"/>
              <a:t>10:54 KO Bears to Showboats 57yds to 8 / Reid 44yd KR (FP)</a:t>
            </a:r>
          </a:p>
          <a:p>
            <a:r>
              <a:rPr lang="en-US" sz="800" b="1" dirty="0" smtClean="0"/>
              <a:t>Showboats @ D48</a:t>
            </a:r>
          </a:p>
          <a:p>
            <a:r>
              <a:rPr lang="en-US" sz="800" b="1" dirty="0" smtClean="0"/>
              <a:t>10:38 1/10 @ D48 - Reid FUMBLE @ 30 - Crawford recovers @ 30 / Reid -22yd Run / Crawford 0yd FR Return 	(Nichols)</a:t>
            </a:r>
          </a:p>
          <a:p>
            <a:r>
              <a:rPr lang="en-US" sz="800" b="1" dirty="0" smtClean="0"/>
              <a:t>10:00 2/32 @ 30 - Lewis pass to Quarles @ 20 COMP 0yds (McCauley)</a:t>
            </a:r>
          </a:p>
          <a:p>
            <a:r>
              <a:rPr lang="en-US" sz="800" b="1" dirty="0" smtClean="0"/>
              <a:t>  8:52 3/32 @ 30 - Lewis to Quarles 41yd Run (Schafer)</a:t>
            </a:r>
          </a:p>
          <a:p>
            <a:r>
              <a:rPr lang="en-US" sz="800" b="1" dirty="0" smtClean="0"/>
              <a:t>  7:53 1/10 @ D29 - Reid 15yd Run OB</a:t>
            </a:r>
          </a:p>
          <a:p>
            <a:r>
              <a:rPr lang="en-US" sz="800" b="1" dirty="0" smtClean="0"/>
              <a:t>  6:56 1/10 @ D14 - Quarles 14yd Run TD</a:t>
            </a:r>
          </a:p>
          <a:p>
            <a:r>
              <a:rPr lang="en-US" sz="800" b="1" dirty="0" smtClean="0"/>
              <a:t>  6:10 Conversion Kick GOOD</a:t>
            </a:r>
          </a:p>
          <a:p>
            <a:pPr>
              <a:tabLst>
                <a:tab pos="233363" algn="l"/>
              </a:tabLst>
            </a:pPr>
            <a:r>
              <a:rPr lang="en-US" sz="800" b="1" dirty="0" smtClean="0"/>
              <a:t>	</a:t>
            </a:r>
            <a:r>
              <a:rPr lang="en-US" sz="800" b="1" dirty="0" smtClean="0"/>
              <a:t>Bears </a:t>
            </a:r>
            <a:r>
              <a:rPr lang="en-US" sz="800" b="1" dirty="0" smtClean="0"/>
              <a:t>27 Showboats 48 </a:t>
            </a:r>
          </a:p>
          <a:p>
            <a:r>
              <a:rPr lang="en-US" sz="800" b="1" dirty="0" smtClean="0"/>
              <a:t> 6:10 KO Showboats to Bears 65yds to GL Frazier 22yd KR (Clark)</a:t>
            </a:r>
          </a:p>
          <a:p>
            <a:r>
              <a:rPr lang="en-US" sz="800" b="1" dirty="0" smtClean="0"/>
              <a:t>Bears @ their 22 </a:t>
            </a:r>
          </a:p>
          <a:p>
            <a:r>
              <a:rPr lang="en-US" sz="800" b="1" dirty="0" smtClean="0"/>
              <a:t>  5:52 1/10 @ 22 - Troutman pass to Frazier @ 20 COMP 0yds (White</a:t>
            </a:r>
            <a:endParaRPr lang="en-US" sz="800" b="1" dirty="0"/>
          </a:p>
          <a:p>
            <a:endParaRPr lang="en-US" sz="1200" b="1" dirty="0"/>
          </a:p>
        </p:txBody>
      </p:sp>
    </p:spTree>
    <p:extLst>
      <p:ext uri="{BB962C8B-B14F-4D97-AF65-F5344CB8AC3E}">
        <p14:creationId xmlns:p14="http://schemas.microsoft.com/office/powerpoint/2010/main" xmlns="" val="12081301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20FD0B04-B5FA-4AB1-B2D5-69A5AD49D477}"/>
              </a:ext>
            </a:extLst>
          </p:cNvPr>
          <p:cNvSpPr txBox="1"/>
          <p:nvPr/>
        </p:nvSpPr>
        <p:spPr>
          <a:xfrm>
            <a:off x="478463" y="260738"/>
            <a:ext cx="3200400" cy="2677656"/>
          </a:xfrm>
          <a:prstGeom prst="rect">
            <a:avLst/>
          </a:prstGeom>
          <a:noFill/>
        </p:spPr>
        <p:txBody>
          <a:bodyPr wrap="square" rtlCol="0">
            <a:spAutoFit/>
          </a:bodyPr>
          <a:lstStyle/>
          <a:p>
            <a:r>
              <a:rPr lang="en-US" sz="800" b="1" dirty="0" smtClean="0"/>
              <a:t> 5:31 2/10 @ 22 - Troutman pass to Frazier @ 31 COMP 32yds (Quarles)</a:t>
            </a:r>
          </a:p>
          <a:p>
            <a:pPr>
              <a:tabLst>
                <a:tab pos="117475" algn="l"/>
              </a:tabLst>
            </a:pPr>
            <a:r>
              <a:rPr lang="en-US" sz="800" b="1" dirty="0" smtClean="0"/>
              <a:t>  4:36 1/10 @ D45 - Troutman pass to </a:t>
            </a:r>
            <a:r>
              <a:rPr lang="en-US" sz="800" b="1" dirty="0" err="1" smtClean="0"/>
              <a:t>Baskette</a:t>
            </a:r>
            <a:r>
              <a:rPr lang="en-US" sz="800" b="1" dirty="0" smtClean="0"/>
              <a:t> @ D40 / INT Showboats </a:t>
            </a:r>
            <a:r>
              <a:rPr lang="en-US" sz="800" b="1" dirty="0" smtClean="0"/>
              <a:t>	Quarles </a:t>
            </a:r>
            <a:r>
              <a:rPr lang="en-US" sz="800" b="1" dirty="0" smtClean="0"/>
              <a:t>@ D44 / 35yd INT Return OB</a:t>
            </a:r>
          </a:p>
          <a:p>
            <a:r>
              <a:rPr lang="en-US" sz="800" b="1" dirty="0" smtClean="0"/>
              <a:t>  3:18 1/10 @ D21 - Quarles 0yd Run (Faircloth)</a:t>
            </a:r>
          </a:p>
          <a:p>
            <a:r>
              <a:rPr lang="en-US" sz="800" b="1" dirty="0" smtClean="0"/>
              <a:t>  2:58 2/10 @ D21 - Reid -4yd Run (Warwick)</a:t>
            </a:r>
          </a:p>
          <a:p>
            <a:r>
              <a:rPr lang="en-US" sz="800" b="1" dirty="0" smtClean="0"/>
              <a:t>  2:13 3/14 @ D25 - Reid 13yd Run OB</a:t>
            </a:r>
          </a:p>
          <a:p>
            <a:r>
              <a:rPr lang="en-US" sz="800" b="1" dirty="0" smtClean="0"/>
              <a:t>  1:11 4/1 @ D12 - Lewis 7yd Run (Warwick)</a:t>
            </a:r>
          </a:p>
          <a:p>
            <a:r>
              <a:rPr lang="en-US" sz="800" b="1" dirty="0" smtClean="0"/>
              <a:t>  0:22 1/G @ D5 - NO PLAY -Time allowed to expire</a:t>
            </a:r>
          </a:p>
          <a:p>
            <a:r>
              <a:rPr lang="en-US" sz="800" b="1" dirty="0" smtClean="0">
                <a:latin typeface="Arial Black" pitchFamily="34" charset="0"/>
              </a:rPr>
              <a:t>END of </a:t>
            </a:r>
            <a:r>
              <a:rPr lang="en-US" sz="800" b="1" dirty="0" smtClean="0">
                <a:latin typeface="Arial Black" pitchFamily="34" charset="0"/>
              </a:rPr>
              <a:t>QTR	Bears </a:t>
            </a:r>
            <a:r>
              <a:rPr lang="en-US" sz="800" b="1" dirty="0" smtClean="0">
                <a:latin typeface="Arial Black" pitchFamily="34" charset="0"/>
              </a:rPr>
              <a:t>27 Showboats 48</a:t>
            </a:r>
          </a:p>
          <a:p>
            <a:r>
              <a:rPr lang="en-US" sz="800" b="1" dirty="0" smtClean="0"/>
              <a:t>4th Quarter</a:t>
            </a:r>
          </a:p>
          <a:p>
            <a:r>
              <a:rPr lang="en-US" sz="800" b="1" dirty="0" smtClean="0"/>
              <a:t>15:00 1/G @ D5 - Lewis pass to Reid @ 11 INC</a:t>
            </a:r>
          </a:p>
          <a:p>
            <a:r>
              <a:rPr lang="en-US" sz="800" b="1" dirty="0" smtClean="0"/>
              <a:t>14:39 2/G @ D - Reid 5yd Run TD </a:t>
            </a:r>
          </a:p>
          <a:p>
            <a:r>
              <a:rPr lang="en-US" sz="800" b="1" dirty="0" smtClean="0"/>
              <a:t>13:12 Conversion Kick NO GOOD (38 - Wide Left)</a:t>
            </a:r>
          </a:p>
          <a:p>
            <a:pPr>
              <a:tabLst>
                <a:tab pos="233363" algn="l"/>
              </a:tabLst>
            </a:pPr>
            <a:r>
              <a:rPr lang="en-US" sz="800" b="1" dirty="0" smtClean="0"/>
              <a:t>	Bears 27 Showboats 54</a:t>
            </a:r>
          </a:p>
          <a:p>
            <a:r>
              <a:rPr lang="en-US" sz="800" b="1" dirty="0" smtClean="0"/>
              <a:t>13:12 KO Showboats to Bears 38yds to 27 / Faircloth 23yd KR OB</a:t>
            </a:r>
          </a:p>
          <a:p>
            <a:r>
              <a:rPr lang="en-US" sz="800" b="1" dirty="0" smtClean="0"/>
              <a:t>Bears @ D47	</a:t>
            </a:r>
          </a:p>
          <a:p>
            <a:r>
              <a:rPr lang="en-US" sz="800" b="1" dirty="0" smtClean="0"/>
              <a:t>13:01 1/10 @ D47 - Faircloth 12yd Run (FP)</a:t>
            </a:r>
          </a:p>
          <a:p>
            <a:pPr>
              <a:tabLst>
                <a:tab pos="117475" algn="l"/>
              </a:tabLst>
            </a:pPr>
            <a:r>
              <a:rPr lang="en-US" sz="800" b="1" dirty="0" smtClean="0"/>
              <a:t>12:06 1/10 @ D35 - Troutman pass to Nichols @ D32 /INT Showboats </a:t>
            </a:r>
            <a:r>
              <a:rPr lang="en-US" sz="800" b="1" dirty="0" smtClean="0"/>
              <a:t>	Quarles </a:t>
            </a:r>
            <a:r>
              <a:rPr lang="en-US" sz="800" b="1" dirty="0" smtClean="0"/>
              <a:t>@ D37 / 13yd INT Return OB</a:t>
            </a:r>
          </a:p>
          <a:p>
            <a:r>
              <a:rPr lang="en-US" sz="800" b="1" dirty="0" smtClean="0"/>
              <a:t>Showboats @ Midfield</a:t>
            </a:r>
          </a:p>
          <a:p>
            <a:r>
              <a:rPr lang="en-US" sz="800" b="1" dirty="0" smtClean="0"/>
              <a:t>10:46 1/10 @ Midfield - Reid -9yd Run (</a:t>
            </a:r>
            <a:r>
              <a:rPr lang="en-US" sz="800" b="1" dirty="0" err="1" smtClean="0"/>
              <a:t>Baskette</a:t>
            </a:r>
            <a:r>
              <a:rPr lang="en-US" sz="800" b="1" dirty="0" smtClean="0"/>
              <a:t>)</a:t>
            </a:r>
            <a:endParaRPr lang="en-US" sz="800" b="1" dirty="0"/>
          </a:p>
        </p:txBody>
      </p:sp>
      <p:sp>
        <p:nvSpPr>
          <p:cNvPr id="3" name="TextBox 2">
            <a:extLst>
              <a:ext uri="{FF2B5EF4-FFF2-40B4-BE49-F238E27FC236}">
                <a16:creationId xmlns:a16="http://schemas.microsoft.com/office/drawing/2014/main" xmlns="" id="{B229DF01-420A-477D-8A7F-D20DA35B45B5}"/>
              </a:ext>
            </a:extLst>
          </p:cNvPr>
          <p:cNvSpPr txBox="1"/>
          <p:nvPr/>
        </p:nvSpPr>
        <p:spPr>
          <a:xfrm>
            <a:off x="3636337" y="260738"/>
            <a:ext cx="3657600" cy="2677656"/>
          </a:xfrm>
          <a:prstGeom prst="rect">
            <a:avLst/>
          </a:prstGeom>
          <a:noFill/>
        </p:spPr>
        <p:txBody>
          <a:bodyPr wrap="square" rtlCol="0">
            <a:spAutoFit/>
          </a:bodyPr>
          <a:lstStyle/>
          <a:p>
            <a:pPr>
              <a:tabLst>
                <a:tab pos="228600" algn="l"/>
              </a:tabLst>
            </a:pPr>
            <a:r>
              <a:rPr lang="en-US" sz="800" b="1" dirty="0"/>
              <a:t> </a:t>
            </a:r>
            <a:r>
              <a:rPr lang="en-US" sz="800" b="1" dirty="0" smtClean="0"/>
              <a:t>10:13 2/19 @ 41 - Reid -5yd Run (Nichols)</a:t>
            </a:r>
          </a:p>
          <a:p>
            <a:pPr>
              <a:tabLst>
                <a:tab pos="228600" algn="l"/>
              </a:tabLst>
            </a:pPr>
            <a:r>
              <a:rPr lang="en-US" sz="800" b="1" dirty="0" smtClean="0"/>
              <a:t>  9:05 3/24 @ 36 - Quarles 47 yd Run OB</a:t>
            </a:r>
          </a:p>
          <a:p>
            <a:pPr>
              <a:tabLst>
                <a:tab pos="228600" algn="l"/>
              </a:tabLst>
            </a:pPr>
            <a:r>
              <a:rPr lang="en-US" sz="800" b="1" dirty="0" smtClean="0"/>
              <a:t>  7:39 1/10 @ D17 - Reid -7yd Run OB</a:t>
            </a:r>
          </a:p>
          <a:p>
            <a:pPr>
              <a:tabLst>
                <a:tab pos="228600" algn="l"/>
              </a:tabLst>
            </a:pPr>
            <a:r>
              <a:rPr lang="en-US" sz="800" b="1" dirty="0" smtClean="0"/>
              <a:t>  5:13 2/17 @ D24 - Lewis pass to Quarles @ 22 COMP 24yds TD </a:t>
            </a:r>
          </a:p>
          <a:p>
            <a:pPr>
              <a:tabLst>
                <a:tab pos="228600" algn="l"/>
              </a:tabLst>
            </a:pPr>
            <a:r>
              <a:rPr lang="en-US" sz="800" b="1" dirty="0" smtClean="0"/>
              <a:t>  3:52 Conversion Kick GOOD </a:t>
            </a:r>
          </a:p>
          <a:p>
            <a:pPr>
              <a:tabLst>
                <a:tab pos="228600" algn="l"/>
              </a:tabLst>
            </a:pPr>
            <a:r>
              <a:rPr lang="en-US" sz="800" b="1" dirty="0" smtClean="0"/>
              <a:t>		Bears 27 Showboats 61</a:t>
            </a:r>
          </a:p>
          <a:p>
            <a:pPr>
              <a:tabLst>
                <a:tab pos="228600" algn="l"/>
              </a:tabLst>
            </a:pPr>
            <a:r>
              <a:rPr lang="en-US" sz="800" b="1" dirty="0" smtClean="0"/>
              <a:t>  3:52 KO Showboats to Bears 47yds to 18 / </a:t>
            </a:r>
            <a:r>
              <a:rPr lang="en-US" sz="800" b="1" dirty="0" err="1" smtClean="0"/>
              <a:t>Baskette</a:t>
            </a:r>
            <a:r>
              <a:rPr lang="en-US" sz="800" b="1" dirty="0" smtClean="0"/>
              <a:t> 14yd KR (FP)</a:t>
            </a:r>
          </a:p>
          <a:p>
            <a:pPr>
              <a:tabLst>
                <a:tab pos="228600" algn="l"/>
              </a:tabLst>
            </a:pPr>
            <a:r>
              <a:rPr lang="en-US" sz="800" b="1" dirty="0" smtClean="0"/>
              <a:t>Bears @ their 32</a:t>
            </a:r>
          </a:p>
          <a:p>
            <a:pPr>
              <a:tabLst>
                <a:tab pos="228600" algn="l"/>
              </a:tabLst>
            </a:pPr>
            <a:r>
              <a:rPr lang="en-US" sz="800" b="1" dirty="0" smtClean="0"/>
              <a:t>  3:34 1/10 @ 32 - Troutman “Shotgun” pass to </a:t>
            </a:r>
            <a:r>
              <a:rPr lang="en-US" sz="800" b="1" dirty="0" err="1" smtClean="0"/>
              <a:t>Baskette</a:t>
            </a:r>
            <a:r>
              <a:rPr lang="en-US" sz="800" b="1" dirty="0" smtClean="0"/>
              <a:t> @ 46 INC (Hit OL)</a:t>
            </a:r>
          </a:p>
          <a:p>
            <a:pPr>
              <a:tabLst>
                <a:tab pos="228600" algn="l"/>
              </a:tabLst>
            </a:pPr>
            <a:r>
              <a:rPr lang="en-US" sz="800" b="1" dirty="0" smtClean="0"/>
              <a:t>  3:24 2/10 @ 32 - Troutman “Shotgun” pass to Faircloth @ 45 INC</a:t>
            </a:r>
          </a:p>
          <a:p>
            <a:pPr>
              <a:tabLst>
                <a:tab pos="228600" algn="l"/>
              </a:tabLst>
            </a:pPr>
            <a:r>
              <a:rPr lang="en-US" sz="800" b="1" dirty="0" smtClean="0"/>
              <a:t>  2:26 3/10 @ 32 - NO PLAY - Time allowed to run to 2:00 </a:t>
            </a:r>
          </a:p>
          <a:p>
            <a:pPr>
              <a:tabLst>
                <a:tab pos="228600" algn="l"/>
              </a:tabLst>
            </a:pPr>
            <a:r>
              <a:rPr lang="en-US" sz="800" b="1" dirty="0" smtClean="0"/>
              <a:t>TWO MINUTE WARNING</a:t>
            </a:r>
          </a:p>
          <a:p>
            <a:pPr>
              <a:tabLst>
                <a:tab pos="228600" algn="l"/>
              </a:tabLst>
            </a:pPr>
            <a:r>
              <a:rPr lang="en-US" sz="800" b="1" dirty="0" smtClean="0"/>
              <a:t>  2:00 3/10 @ 32 - Troutman pass to Faircloth @ D47 COMP / FUMBLE @ D28 - recovered by Showboats 	Carney / 72yd FR Return TD - Faircloth 40yds (Fumble)</a:t>
            </a:r>
          </a:p>
          <a:p>
            <a:pPr>
              <a:tabLst>
                <a:tab pos="228600" algn="l"/>
              </a:tabLst>
            </a:pPr>
            <a:r>
              <a:rPr lang="en-US" sz="800" b="1" dirty="0" smtClean="0"/>
              <a:t>  0:36 Conversion Kick NO GOOD (38 - Wide left) </a:t>
            </a:r>
          </a:p>
          <a:p>
            <a:pPr>
              <a:tabLst>
                <a:tab pos="228600" algn="l"/>
              </a:tabLst>
            </a:pPr>
            <a:r>
              <a:rPr lang="en-US" sz="800" b="1" dirty="0" smtClean="0"/>
              <a:t>		Bears 27 Showboats 67</a:t>
            </a:r>
          </a:p>
          <a:p>
            <a:pPr>
              <a:tabLst>
                <a:tab pos="228600" algn="l"/>
              </a:tabLst>
            </a:pPr>
            <a:r>
              <a:rPr lang="en-US" sz="800" b="1" dirty="0" smtClean="0"/>
              <a:t>  0:36 KO Showboats to Bears 35 </a:t>
            </a:r>
            <a:r>
              <a:rPr lang="en-US" sz="800" b="1" dirty="0" err="1" smtClean="0"/>
              <a:t>yds</a:t>
            </a:r>
            <a:r>
              <a:rPr lang="en-US" sz="800" b="1" dirty="0" smtClean="0"/>
              <a:t> to 30 / Nichols 52yd KR OB</a:t>
            </a:r>
          </a:p>
          <a:p>
            <a:pPr>
              <a:tabLst>
                <a:tab pos="228600" algn="l"/>
              </a:tabLst>
            </a:pPr>
            <a:r>
              <a:rPr lang="en-US" sz="800" b="1" dirty="0" smtClean="0"/>
              <a:t>Bears @ D18</a:t>
            </a:r>
          </a:p>
          <a:p>
            <a:pPr>
              <a:tabLst>
                <a:tab pos="228600" algn="l"/>
              </a:tabLst>
            </a:pPr>
            <a:r>
              <a:rPr lang="en-US" sz="800" b="1" dirty="0" smtClean="0"/>
              <a:t>  0:02 1/10 @ D18 - Troutman -2yds (Kneel Down) - Time Expires</a:t>
            </a:r>
          </a:p>
          <a:p>
            <a:pPr>
              <a:tabLst>
                <a:tab pos="228600" algn="l"/>
              </a:tabLst>
            </a:pPr>
            <a:r>
              <a:rPr lang="en-US" sz="800" b="1" dirty="0" smtClean="0">
                <a:latin typeface="Arial Black" pitchFamily="34" charset="0"/>
              </a:rPr>
              <a:t>END of </a:t>
            </a:r>
            <a:r>
              <a:rPr lang="en-US" sz="800" b="1" dirty="0" smtClean="0">
                <a:latin typeface="Arial Black" pitchFamily="34" charset="0"/>
              </a:rPr>
              <a:t>Game	Bears </a:t>
            </a:r>
            <a:r>
              <a:rPr lang="en-US" sz="800" b="1" dirty="0" smtClean="0">
                <a:latin typeface="Arial Black" pitchFamily="34" charset="0"/>
              </a:rPr>
              <a:t>27 Showboats 67</a:t>
            </a:r>
            <a:endParaRPr lang="en-US" sz="800" b="1" dirty="0">
              <a:latin typeface="Arial Black" pitchFamily="34" charset="0"/>
            </a:endParaRPr>
          </a:p>
        </p:txBody>
      </p:sp>
      <p:grpSp>
        <p:nvGrpSpPr>
          <p:cNvPr id="15" name="Group 14"/>
          <p:cNvGrpSpPr/>
          <p:nvPr/>
        </p:nvGrpSpPr>
        <p:grpSpPr>
          <a:xfrm>
            <a:off x="163616" y="3276084"/>
            <a:ext cx="7445168" cy="6085560"/>
            <a:chOff x="327232" y="2927748"/>
            <a:chExt cx="7445168" cy="6085560"/>
          </a:xfrm>
        </p:grpSpPr>
        <p:pic>
          <p:nvPicPr>
            <p:cNvPr id="4" name="Picture 3" descr="Diagram&#10;&#10;Description automatically generated">
              <a:extLst>
                <a:ext uri="{FF2B5EF4-FFF2-40B4-BE49-F238E27FC236}">
                  <a16:creationId xmlns:a16="http://schemas.microsoft.com/office/drawing/2014/main" xmlns="" id="{9247A1E4-9AC1-41C7-8195-90B250FA594F}"/>
                </a:ext>
              </a:extLst>
            </p:cNvPr>
            <p:cNvPicPr>
              <a:picLocks noChangeAspect="1"/>
            </p:cNvPicPr>
            <p:nvPr/>
          </p:nvPicPr>
          <p:blipFill>
            <a:blip r:embed="rId2" cstate="print"/>
            <a:stretch>
              <a:fillRect/>
            </a:stretch>
          </p:blipFill>
          <p:spPr>
            <a:xfrm>
              <a:off x="327232" y="2927748"/>
              <a:ext cx="7117937" cy="3167482"/>
            </a:xfrm>
            <a:prstGeom prst="rect">
              <a:avLst/>
            </a:prstGeom>
          </p:spPr>
        </p:pic>
        <p:pic>
          <p:nvPicPr>
            <p:cNvPr id="5" name="Picture 4" descr="Logo, company name&#10;&#10;Description automatically generated">
              <a:extLst>
                <a:ext uri="{FF2B5EF4-FFF2-40B4-BE49-F238E27FC236}">
                  <a16:creationId xmlns:a16="http://schemas.microsoft.com/office/drawing/2014/main" xmlns="" id="{4D6317FD-B231-44C3-9A0A-673CD3AD9288}"/>
                </a:ext>
              </a:extLst>
            </p:cNvPr>
            <p:cNvPicPr>
              <a:picLocks noChangeAspect="1"/>
            </p:cNvPicPr>
            <p:nvPr/>
          </p:nvPicPr>
          <p:blipFill rotWithShape="1">
            <a:blip r:embed="rId3" cstate="print">
              <a:extLst>
                <a:ext uri="{BEBA8EAE-BF5A-486C-A8C5-ECC9F3942E4B}">
                  <a14:imgProps xmlns:a14="http://schemas.microsoft.com/office/drawing/2010/main" xmlns="">
                    <a14:imgLayer r:embed="rId6">
                      <a14:imgEffect>
                        <a14:backgroundRemoval t="10000" b="90000" l="47625" r="94500">
                          <a14:foregroundMark x1="53875" y1="61500" x2="53875" y2="61500"/>
                          <a14:foregroundMark x1="60250" y1="33000" x2="60250" y2="33000"/>
                          <a14:foregroundMark x1="82875" y1="16000" x2="82875" y2="16000"/>
                          <a14:foregroundMark x1="89875" y1="17750" x2="89875" y2="17750"/>
                          <a14:foregroundMark x1="67000" y1="58000" x2="67000" y2="58000"/>
                          <a14:foregroundMark x1="94125" y1="79500" x2="94125" y2="79500"/>
                          <a14:foregroundMark x1="83125" y1="81500" x2="83125" y2="81500"/>
                          <a14:foregroundMark x1="76875" y1="83750" x2="76875" y2="83750"/>
                          <a14:foregroundMark x1="68625" y1="83250" x2="68625" y2="83250"/>
                          <a14:foregroundMark x1="66375" y1="83500" x2="66375" y2="83500"/>
                          <a14:foregroundMark x1="63375" y1="84250" x2="63375" y2="84250"/>
                          <a14:foregroundMark x1="57500" y1="83000" x2="57500" y2="83000"/>
                          <a14:foregroundMark x1="51125" y1="80250" x2="51125" y2="80250"/>
                          <a14:foregroundMark x1="49250" y1="86750" x2="49250" y2="86750"/>
                          <a14:foregroundMark x1="47625" y1="78250" x2="47625" y2="78250"/>
                          <a14:foregroundMark x1="87750" y1="77000" x2="87750" y2="77000"/>
                          <a14:foregroundMark x1="79625" y1="68750" x2="79625" y2="68750"/>
                          <a14:foregroundMark x1="78500" y1="70000" x2="78500" y2="70000"/>
                          <a14:backgroundMark x1="61125" y1="48750" x2="61125" y2="48750"/>
                          <a14:backgroundMark x1="61000" y1="50500" x2="61000" y2="50500"/>
                          <a14:backgroundMark x1="62125" y1="79250" x2="62125" y2="79250"/>
                          <a14:backgroundMark x1="47625" y1="88250" x2="47625" y2="88250"/>
                        </a14:backgroundRemoval>
                      </a14:imgEffect>
                    </a14:imgLayer>
                  </a14:imgProps>
                </a:ext>
                <a:ext uri="{28A0092B-C50C-407E-A947-70E740481C1C}">
                  <a14:useLocalDpi xmlns:a14="http://schemas.microsoft.com/office/drawing/2010/main" xmlns="" val="0"/>
                </a:ext>
              </a:extLst>
            </a:blip>
            <a:srcRect l="45933" t="12833" r="3460" b="7527"/>
            <a:stretch/>
          </p:blipFill>
          <p:spPr>
            <a:xfrm>
              <a:off x="2796661" y="6740452"/>
              <a:ext cx="2179078" cy="171461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xmlns="" id="{927B66FB-3783-48AA-8734-2193F2FCB4CB}"/>
                </a:ext>
              </a:extLst>
            </p:cNvPr>
            <p:cNvPicPr>
              <a:picLocks noChangeAspect="1"/>
            </p:cNvPicPr>
            <p:nvPr/>
          </p:nvPicPr>
          <p:blipFill>
            <a:blip r:embed="rId7" cstate="print"/>
            <a:stretch>
              <a:fillRect/>
            </a:stretch>
          </p:blipFill>
          <p:spPr>
            <a:xfrm>
              <a:off x="2286000" y="8307080"/>
              <a:ext cx="3200400" cy="706228"/>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xmlns="" id="{BD6E6EDE-140F-4191-8897-906758567522}"/>
                </a:ext>
              </a:extLst>
            </p:cNvPr>
            <p:cNvSpPr txBox="1"/>
            <p:nvPr/>
          </p:nvSpPr>
          <p:spPr>
            <a:xfrm>
              <a:off x="2743200" y="5869089"/>
              <a:ext cx="2286000" cy="1015663"/>
            </a:xfrm>
            <a:prstGeom prst="rect">
              <a:avLst/>
            </a:prstGeom>
            <a:noFill/>
          </p:spPr>
          <p:txBody>
            <a:bodyPr wrap="square">
              <a:spAutoFit/>
            </a:bodyPr>
            <a:lstStyle/>
            <a:p>
              <a:pPr algn="ctr"/>
              <a:r>
                <a:rPr lang="en-US" sz="6000" b="1" dirty="0">
                  <a:ln w="6600">
                    <a:solidFill>
                      <a:schemeClr val="accent2"/>
                    </a:solidFill>
                    <a:prstDash val="solid"/>
                  </a:ln>
                  <a:solidFill>
                    <a:srgbClr val="FFFFFF"/>
                  </a:solidFill>
                  <a:effectLst>
                    <a:outerShdw dist="38100" dir="2700000" algn="tl" rotWithShape="0">
                      <a:schemeClr val="accent2"/>
                    </a:outerShdw>
                  </a:effectLst>
                  <a:latin typeface="Arial Black" pitchFamily="34" charset="0"/>
                </a:rPr>
                <a:t>2021</a:t>
              </a:r>
            </a:p>
          </p:txBody>
        </p:sp>
        <p:pic>
          <p:nvPicPr>
            <p:cNvPr id="9" name="Picture 10" descr="See the source image">
              <a:extLst>
                <a:ext uri="{FF2B5EF4-FFF2-40B4-BE49-F238E27FC236}">
                  <a16:creationId xmlns:a16="http://schemas.microsoft.com/office/drawing/2014/main" xmlns="" id="{881D00C8-C8EF-424D-92ED-75131E9E629D}"/>
                </a:ext>
              </a:extLst>
            </p:cNvPr>
            <p:cNvPicPr>
              <a:picLocks noChangeAspect="1" noChangeArrowheads="1"/>
            </p:cNvPicPr>
            <p:nvPr/>
          </p:nvPicPr>
          <p:blipFill>
            <a:blip r:embed="rId8" cstate="print">
              <a:extLst>
                <a:ext uri="{BEBA8EAE-BF5A-486C-A8C5-ECC9F3942E4B}">
                  <a14:imgProps xmlns:a14="http://schemas.microsoft.com/office/drawing/2010/main" xmlns="">
                    <a14:imgLayer r:embed="rId9">
                      <a14:imgEffect>
                        <a14:backgroundRemoval t="3871" b="98065" l="455" r="97273">
                          <a14:foregroundMark x1="5455" y1="40645" x2="5455" y2="40645"/>
                          <a14:foregroundMark x1="909" y1="41935" x2="909" y2="41935"/>
                          <a14:foregroundMark x1="37727" y1="3871" x2="37727" y2="3871"/>
                          <a14:foregroundMark x1="97273" y1="56774" x2="97273" y2="56774"/>
                          <a14:foregroundMark x1="69545" y1="39355" x2="69545" y2="39355"/>
                          <a14:foregroundMark x1="62727" y1="98065" x2="62727" y2="98065"/>
                        </a14:backgroundRemoval>
                      </a14:imgEffect>
                    </a14:imgLayer>
                  </a14:imgProps>
                </a:ext>
                <a:ext uri="{28A0092B-C50C-407E-A947-70E740481C1C}">
                  <a14:useLocalDpi xmlns:a14="http://schemas.microsoft.com/office/drawing/2010/main" xmlns="" val="0"/>
                </a:ext>
              </a:extLst>
            </a:blip>
            <a:srcRect/>
            <a:stretch>
              <a:fillRect/>
            </a:stretch>
          </p:blipFill>
          <p:spPr bwMode="auto">
            <a:xfrm>
              <a:off x="624524" y="6127358"/>
              <a:ext cx="1828800" cy="1287118"/>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18" descr="See the source image">
              <a:extLst>
                <a:ext uri="{FF2B5EF4-FFF2-40B4-BE49-F238E27FC236}">
                  <a16:creationId xmlns:a16="http://schemas.microsoft.com/office/drawing/2014/main" xmlns="" id="{89CE4CC3-CFCB-4FD9-BD5F-90270655FB0A}"/>
                </a:ext>
              </a:extLst>
            </p:cNvPr>
            <p:cNvPicPr>
              <a:picLocks noChangeAspect="1" noChangeArrowheads="1"/>
            </p:cNvPicPr>
            <p:nvPr/>
          </p:nvPicPr>
          <p:blipFill rotWithShape="1">
            <a:blip r:embed="rId10" cstate="print">
              <a:extLst>
                <a:ext uri="{BEBA8EAE-BF5A-486C-A8C5-ECC9F3942E4B}">
                  <a14:imgProps xmlns:a14="http://schemas.microsoft.com/office/drawing/2010/main" xmlns="">
                    <a14:imgLayer r:embed="rId11">
                      <a14:imgEffect>
                        <a14:backgroundRemoval t="9804" b="89216" l="2649" r="95364">
                          <a14:foregroundMark x1="3311" y1="75490" x2="3311" y2="75490"/>
                          <a14:foregroundMark x1="95364" y1="65686" x2="95364" y2="65686"/>
                        </a14:backgroundRemoval>
                      </a14:imgEffect>
                    </a14:imgLayer>
                  </a14:imgProps>
                </a:ext>
                <a:ext uri="{28A0092B-C50C-407E-A947-70E740481C1C}">
                  <a14:useLocalDpi xmlns:a14="http://schemas.microsoft.com/office/drawing/2010/main" xmlns="" val="0"/>
                </a:ext>
              </a:extLst>
            </a:blip>
            <a:srcRect t="11330" b="14570"/>
            <a:stretch/>
          </p:blipFill>
          <p:spPr bwMode="auto">
            <a:xfrm>
              <a:off x="5402793" y="6334997"/>
              <a:ext cx="1828800" cy="91539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10">
              <a:extLst>
                <a:ext uri="{FF2B5EF4-FFF2-40B4-BE49-F238E27FC236}">
                  <a16:creationId xmlns:a16="http://schemas.microsoft.com/office/drawing/2014/main" xmlns="" id="{D3BBD06F-721A-4B05-A23E-F919194786CD}"/>
                </a:ext>
              </a:extLst>
            </p:cNvPr>
            <p:cNvSpPr/>
            <p:nvPr/>
          </p:nvSpPr>
          <p:spPr>
            <a:xfrm>
              <a:off x="370976" y="7434325"/>
              <a:ext cx="2335896" cy="461665"/>
            </a:xfrm>
            <a:prstGeom prst="rect">
              <a:avLst/>
            </a:prstGeom>
            <a:noFill/>
          </p:spPr>
          <p:txBody>
            <a:bodyPr wrap="none" lIns="91440" tIns="45720" rIns="91440" bIns="45720">
              <a:spAutoFit/>
            </a:bodyPr>
            <a:lstStyle/>
            <a:p>
              <a:pPr algn="ctr"/>
              <a:r>
                <a:rPr lang="en-US" sz="2400" b="1" dirty="0">
                  <a:ln w="10160">
                    <a:solidFill>
                      <a:schemeClr val="accent5"/>
                    </a:solidFill>
                    <a:prstDash val="solid"/>
                  </a:ln>
                  <a:solidFill>
                    <a:srgbClr val="FFFFFF"/>
                  </a:solidFill>
                  <a:effectLst>
                    <a:outerShdw blurRad="50800" dist="38100" dir="2700000" algn="tl" rotWithShape="0">
                      <a:prstClr val="black">
                        <a:alpha val="40000"/>
                      </a:prstClr>
                    </a:outerShdw>
                  </a:effectLst>
                  <a:latin typeface="Impact" panose="020B0806030902050204" pitchFamily="34" charset="0"/>
                </a:rPr>
                <a:t>KNOXVILLE BEARS </a:t>
              </a:r>
            </a:p>
          </p:txBody>
        </p:sp>
        <p:sp>
          <p:nvSpPr>
            <p:cNvPr id="12" name="Rectangle 11">
              <a:extLst>
                <a:ext uri="{FF2B5EF4-FFF2-40B4-BE49-F238E27FC236}">
                  <a16:creationId xmlns:a16="http://schemas.microsoft.com/office/drawing/2014/main" xmlns="" id="{A9DE0D59-EDDF-4438-BAB4-167A53E816CB}"/>
                </a:ext>
              </a:extLst>
            </p:cNvPr>
            <p:cNvSpPr/>
            <p:nvPr/>
          </p:nvSpPr>
          <p:spPr>
            <a:xfrm>
              <a:off x="4861987" y="7484804"/>
              <a:ext cx="2910413" cy="461665"/>
            </a:xfrm>
            <a:prstGeom prst="rect">
              <a:avLst/>
            </a:prstGeom>
            <a:noFill/>
          </p:spPr>
          <p:txBody>
            <a:bodyPr wrap="none" lIns="91440" tIns="45720" rIns="91440" bIns="45720">
              <a:spAutoFit/>
            </a:bodyPr>
            <a:lstStyle/>
            <a:p>
              <a:pPr algn="ctr"/>
              <a:r>
                <a:rPr lang="en-US" sz="2400" b="1" dirty="0">
                  <a:ln w="10160">
                    <a:solidFill>
                      <a:schemeClr val="accent5"/>
                    </a:solidFill>
                    <a:prstDash val="solid"/>
                  </a:ln>
                  <a:solidFill>
                    <a:srgbClr val="FFFFFF"/>
                  </a:solidFill>
                  <a:effectLst>
                    <a:outerShdw blurRad="50800" dist="38100" dir="2700000" algn="tl" rotWithShape="0">
                      <a:prstClr val="black">
                        <a:alpha val="40000"/>
                      </a:prstClr>
                    </a:outerShdw>
                  </a:effectLst>
                  <a:latin typeface="Impact" panose="020B0806030902050204" pitchFamily="34" charset="0"/>
                </a:rPr>
                <a:t>MEMPHIS SHOWBOATS</a:t>
              </a:r>
            </a:p>
          </p:txBody>
        </p:sp>
        <p:sp>
          <p:nvSpPr>
            <p:cNvPr id="13" name="TextBox 12">
              <a:extLst>
                <a:ext uri="{FF2B5EF4-FFF2-40B4-BE49-F238E27FC236}">
                  <a16:creationId xmlns:a16="http://schemas.microsoft.com/office/drawing/2014/main" xmlns="" id="{BD6E6EDE-140F-4191-8897-906758567522}"/>
                </a:ext>
              </a:extLst>
            </p:cNvPr>
            <p:cNvSpPr txBox="1"/>
            <p:nvPr/>
          </p:nvSpPr>
          <p:spPr>
            <a:xfrm>
              <a:off x="348343" y="7915603"/>
              <a:ext cx="2286000" cy="1015663"/>
            </a:xfrm>
            <a:prstGeom prst="rect">
              <a:avLst/>
            </a:prstGeom>
            <a:noFill/>
          </p:spPr>
          <p:txBody>
            <a:bodyPr wrap="square">
              <a:spAutoFit/>
            </a:bodyPr>
            <a:lstStyle/>
            <a:p>
              <a:pPr algn="ctr"/>
              <a:r>
                <a:rPr lang="en-US" sz="6000" b="1" dirty="0" smtClean="0">
                  <a:ln w="6600">
                    <a:solidFill>
                      <a:schemeClr val="accent2"/>
                    </a:solidFill>
                    <a:prstDash val="solid"/>
                  </a:ln>
                  <a:solidFill>
                    <a:srgbClr val="FFFFFF"/>
                  </a:solidFill>
                  <a:effectLst>
                    <a:outerShdw dist="38100" dir="2700000" algn="tl" rotWithShape="0">
                      <a:schemeClr val="accent2"/>
                    </a:outerShdw>
                  </a:effectLst>
                  <a:latin typeface="Arial Black" pitchFamily="34" charset="0"/>
                </a:rPr>
                <a:t>27</a:t>
              </a:r>
              <a:endParaRPr lang="en-US" sz="6000" b="1" dirty="0">
                <a:ln w="6600">
                  <a:solidFill>
                    <a:schemeClr val="accent2"/>
                  </a:solidFill>
                  <a:prstDash val="solid"/>
                </a:ln>
                <a:solidFill>
                  <a:srgbClr val="FFFFFF"/>
                </a:solidFill>
                <a:effectLst>
                  <a:outerShdw dist="38100" dir="2700000" algn="tl" rotWithShape="0">
                    <a:schemeClr val="accent2"/>
                  </a:outerShdw>
                </a:effectLst>
                <a:latin typeface="Arial Black" pitchFamily="34" charset="0"/>
              </a:endParaRPr>
            </a:p>
          </p:txBody>
        </p:sp>
        <p:sp>
          <p:nvSpPr>
            <p:cNvPr id="14" name="TextBox 13">
              <a:extLst>
                <a:ext uri="{FF2B5EF4-FFF2-40B4-BE49-F238E27FC236}">
                  <a16:creationId xmlns:a16="http://schemas.microsoft.com/office/drawing/2014/main" xmlns="" id="{BD6E6EDE-140F-4191-8897-906758567522}"/>
                </a:ext>
              </a:extLst>
            </p:cNvPr>
            <p:cNvSpPr txBox="1"/>
            <p:nvPr/>
          </p:nvSpPr>
          <p:spPr>
            <a:xfrm>
              <a:off x="5203372" y="7915603"/>
              <a:ext cx="2286000" cy="1015663"/>
            </a:xfrm>
            <a:prstGeom prst="rect">
              <a:avLst/>
            </a:prstGeom>
            <a:noFill/>
          </p:spPr>
          <p:txBody>
            <a:bodyPr wrap="square">
              <a:spAutoFit/>
            </a:bodyPr>
            <a:lstStyle/>
            <a:p>
              <a:pPr algn="ctr"/>
              <a:r>
                <a:rPr lang="en-US" sz="6000" b="1" dirty="0" smtClean="0">
                  <a:ln w="6600">
                    <a:solidFill>
                      <a:schemeClr val="accent2"/>
                    </a:solidFill>
                    <a:prstDash val="solid"/>
                  </a:ln>
                  <a:solidFill>
                    <a:srgbClr val="FFFFFF"/>
                  </a:solidFill>
                  <a:effectLst>
                    <a:outerShdw dist="38100" dir="2700000" algn="tl" rotWithShape="0">
                      <a:schemeClr val="accent2"/>
                    </a:outerShdw>
                  </a:effectLst>
                  <a:latin typeface="Arial Black" pitchFamily="34" charset="0"/>
                </a:rPr>
                <a:t>67</a:t>
              </a:r>
              <a:endParaRPr lang="en-US" sz="6000" b="1" dirty="0">
                <a:ln w="6600">
                  <a:solidFill>
                    <a:schemeClr val="accent2"/>
                  </a:solidFill>
                  <a:prstDash val="solid"/>
                </a:ln>
                <a:solidFill>
                  <a:srgbClr val="FFFFFF"/>
                </a:solidFill>
                <a:effectLst>
                  <a:outerShdw dist="38100" dir="2700000" algn="tl" rotWithShape="0">
                    <a:schemeClr val="accent2"/>
                  </a:outerShdw>
                </a:effectLst>
                <a:latin typeface="Arial Black" pitchFamily="34" charset="0"/>
              </a:endParaRPr>
            </a:p>
          </p:txBody>
        </p:sp>
      </p:gr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3606</TotalTime>
  <Words>9825</Words>
  <Application>Microsoft Office PowerPoint</Application>
  <PresentationFormat>Custom</PresentationFormat>
  <Paragraphs>4883</Paragraphs>
  <Slides>58</Slides>
  <Notes>1</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LeMay</dc:creator>
  <cp:lastModifiedBy>Owner</cp:lastModifiedBy>
  <cp:revision>191</cp:revision>
  <dcterms:created xsi:type="dcterms:W3CDTF">2020-11-24T19:21:35Z</dcterms:created>
  <dcterms:modified xsi:type="dcterms:W3CDTF">2021-01-06T16:42:24Z</dcterms:modified>
</cp:coreProperties>
</file>